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Ex2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6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charts/chart17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charts/chart18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9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0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1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5.xml" ContentType="application/vnd.openxmlformats-officedocument.presentationml.notesSlide+xml"/>
  <Override PartName="/ppt/charts/chart22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3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4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6.xml" ContentType="application/vnd.openxmlformats-officedocument.presentationml.notesSlide+xml"/>
  <Override PartName="/ppt/charts/chart25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6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27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8.xml" ContentType="application/vnd.openxmlformats-officedocument.drawingml.chart+xml"/>
  <Override PartName="/ppt/charts/chartEx3.xml" ContentType="application/vnd.ms-office.chartex+xml"/>
  <Override PartName="/ppt/charts/style23.xml" ContentType="application/vnd.ms-office.chartstyle+xml"/>
  <Override PartName="/ppt/charts/colors2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9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30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1.xml" ContentType="application/vnd.openxmlformats-officedocument.drawingml.chart+xml"/>
  <Override PartName="/ppt/notesSlides/notesSlide20.xml" ContentType="application/vnd.openxmlformats-officedocument.presentationml.notesSlide+xml"/>
  <Override PartName="/ppt/charts/chart32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1.xml" ContentType="application/vnd.openxmlformats-officedocument.presentationml.notesSlide+xml"/>
  <Override PartName="/ppt/charts/chart33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22.xml" ContentType="application/vnd.openxmlformats-officedocument.presentationml.notesSlid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notesSlides/notesSlide23.xml" ContentType="application/vnd.openxmlformats-officedocument.presentationml.notesSlide+xml"/>
  <Override PartName="/ppt/charts/chart36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7.xml" ContentType="application/vnd.openxmlformats-officedocument.drawingml.chart+xml"/>
  <Override PartName="/ppt/charts/chartEx4.xml" ContentType="application/vnd.ms-office.chartex+xml"/>
  <Override PartName="/ppt/charts/style29.xml" ContentType="application/vnd.ms-office.chartstyle+xml"/>
  <Override PartName="/ppt/charts/colors29.xml" ContentType="application/vnd.ms-office.chartcolorstyle+xml"/>
  <Override PartName="/ppt/notesSlides/notesSlide24.xml" ContentType="application/vnd.openxmlformats-officedocument.presentationml.notesSlide+xml"/>
  <Override PartName="/ppt/charts/chart38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9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40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notesSlides/notesSlide25.xml" ContentType="application/vnd.openxmlformats-officedocument.presentationml.notesSlide+xml"/>
  <Override PartName="/ppt/charts/chart4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26.xml" ContentType="application/vnd.openxmlformats-officedocument.presentationml.notesSlide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27.xml" ContentType="application/vnd.openxmlformats-officedocument.presentationml.notesSlide+xml"/>
  <Override PartName="/ppt/charts/chart46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7.xml" ContentType="application/vnd.openxmlformats-officedocument.drawingml.chart+xml"/>
  <Override PartName="/ppt/charts/chartEx5.xml" ContentType="application/vnd.ms-office.chartex+xml"/>
  <Override PartName="/ppt/charts/style36.xml" ContentType="application/vnd.ms-office.chartstyle+xml"/>
  <Override PartName="/ppt/charts/colors36.xml" ContentType="application/vnd.ms-office.chartcolorstyle+xml"/>
  <Override PartName="/ppt/notesSlides/notesSlide28.xml" ContentType="application/vnd.openxmlformats-officedocument.presentationml.notesSlide+xml"/>
  <Override PartName="/ppt/charts/chart48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29.xml" ContentType="application/vnd.openxmlformats-officedocument.presentationml.notesSlide+xml"/>
  <Override PartName="/ppt/charts/chart49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50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30.xml" ContentType="application/vnd.openxmlformats-officedocument.presentationml.notesSlide+xml"/>
  <Override PartName="/ppt/charts/chart51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52.xml" ContentType="application/vnd.openxmlformats-officedocument.drawingml.chart+xml"/>
  <Override PartName="/ppt/notesSlides/notesSlide31.xml" ContentType="application/vnd.openxmlformats-officedocument.presentationml.notesSlide+xml"/>
  <Override PartName="/ppt/charts/chart53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54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34.xml" ContentType="application/vnd.openxmlformats-officedocument.presentationml.notesSlide+xml"/>
  <Override PartName="/ppt/charts/chart57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notesSlides/notesSlide35.xml" ContentType="application/vnd.openxmlformats-officedocument.presentationml.notesSlide+xml"/>
  <Override PartName="/ppt/charts/chartEx6.xml" ContentType="application/vnd.ms-office.chartex+xml"/>
  <Override PartName="/ppt/charts/style44.xml" ContentType="application/vnd.ms-office.chartstyle+xml"/>
  <Override PartName="/ppt/charts/colors44.xml" ContentType="application/vnd.ms-office.chartcolorstyle+xml"/>
  <Override PartName="/ppt/notesSlides/notesSlide36.xml" ContentType="application/vnd.openxmlformats-officedocument.presentationml.notesSlide+xml"/>
  <Override PartName="/ppt/charts/chart58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notesSlides/notesSlide37.xml" ContentType="application/vnd.openxmlformats-officedocument.presentationml.notesSlide+xml"/>
  <Override PartName="/ppt/charts/chart59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60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38.xml" ContentType="application/vnd.openxmlformats-officedocument.presentationml.notesSlide+xml"/>
  <Override PartName="/ppt/charts/chart61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notesSlides/notesSlide39.xml" ContentType="application/vnd.openxmlformats-officedocument.presentationml.notesSlide+xml"/>
  <Override PartName="/ppt/charts/chart62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63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notesSlides/notesSlide40.xml" ContentType="application/vnd.openxmlformats-officedocument.presentationml.notesSlide+xml"/>
  <Override PartName="/ppt/charts/chart64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65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notesSlides/notesSlide41.xml" ContentType="application/vnd.openxmlformats-officedocument.presentationml.notesSlide+xml"/>
  <Override PartName="/ppt/charts/chart66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67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42.xml" ContentType="application/vnd.openxmlformats-officedocument.presentationml.notesSlide+xml"/>
  <Override PartName="/ppt/charts/chart68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notesSlides/notesSlide43.xml" ContentType="application/vnd.openxmlformats-officedocument.presentationml.notesSlide+xml"/>
  <Override PartName="/ppt/charts/chartEx7.xml" ContentType="application/vnd.ms-office.chartex+xml"/>
  <Override PartName="/ppt/charts/style57.xml" ContentType="application/vnd.ms-office.chartstyle+xml"/>
  <Override PartName="/ppt/charts/colors57.xml" ContentType="application/vnd.ms-office.chartcolorstyle+xml"/>
  <Override PartName="/ppt/charts/chart71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notesSlides/notesSlide44.xml" ContentType="application/vnd.openxmlformats-officedocument.presentationml.notesSlide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74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45.xml" ContentType="application/vnd.openxmlformats-officedocument.presentationml.notesSlide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notesSlides/notesSlide46.xml" ContentType="application/vnd.openxmlformats-officedocument.presentationml.notesSlide+xml"/>
  <Override PartName="/ppt/charts/chart77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78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49.xml" ContentType="application/vnd.openxmlformats-officedocument.presentationml.notesSlide+xml"/>
  <Override PartName="/ppt/charts/chart79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80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50.xml" ContentType="application/vnd.openxmlformats-officedocument.presentationml.notesSlide+xml"/>
  <Override PartName="/ppt/charts/chart81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notesSlides/notesSlide51.xml" ContentType="application/vnd.openxmlformats-officedocument.presentationml.notesSlide+xml"/>
  <Override PartName="/ppt/charts/chart82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notesSlides/notesSlide52.xml" ContentType="application/vnd.openxmlformats-officedocument.presentationml.notesSlide+xml"/>
  <Override PartName="/ppt/charts/chartEx8.xml" ContentType="application/vnd.ms-office.chartex+xml"/>
  <Override PartName="/ppt/charts/style67.xml" ContentType="application/vnd.ms-office.chartstyle+xml"/>
  <Override PartName="/ppt/charts/colors67.xml" ContentType="application/vnd.ms-office.chartcolorstyle+xml"/>
  <Override PartName="/ppt/charts/chart83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notesSlides/notesSlide53.xml" ContentType="application/vnd.openxmlformats-officedocument.presentationml.notesSlide+xml"/>
  <Override PartName="/ppt/charts/chart84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charts/chart85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notesSlides/notesSlide54.xml" ContentType="application/vnd.openxmlformats-officedocument.presentationml.notesSlide+xml"/>
  <Override PartName="/ppt/charts/chart86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87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notesSlides/notesSlide55.xml" ContentType="application/vnd.openxmlformats-officedocument.presentationml.notesSlide+xml"/>
  <Override PartName="/ppt/charts/chart88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notesSlides/notesSlide56.xml" ContentType="application/vnd.openxmlformats-officedocument.presentationml.notesSlide+xml"/>
  <Override PartName="/ppt/charts/chart89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charts/chart90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842" r:id="rId2"/>
    <p:sldId id="799" r:id="rId3"/>
    <p:sldId id="839" r:id="rId4"/>
    <p:sldId id="724" r:id="rId5"/>
    <p:sldId id="878" r:id="rId6"/>
    <p:sldId id="767" r:id="rId7"/>
    <p:sldId id="769" r:id="rId8"/>
    <p:sldId id="892" r:id="rId9"/>
    <p:sldId id="891" r:id="rId10"/>
    <p:sldId id="881" r:id="rId11"/>
    <p:sldId id="893" r:id="rId12"/>
    <p:sldId id="887" r:id="rId13"/>
    <p:sldId id="868" r:id="rId14"/>
    <p:sldId id="798" r:id="rId15"/>
    <p:sldId id="879" r:id="rId16"/>
    <p:sldId id="866" r:id="rId17"/>
    <p:sldId id="872" r:id="rId18"/>
    <p:sldId id="894" r:id="rId19"/>
    <p:sldId id="642" r:id="rId20"/>
    <p:sldId id="880" r:id="rId21"/>
    <p:sldId id="896" r:id="rId22"/>
    <p:sldId id="928" r:id="rId23"/>
    <p:sldId id="912" r:id="rId24"/>
    <p:sldId id="786" r:id="rId25"/>
    <p:sldId id="913" r:id="rId26"/>
    <p:sldId id="918" r:id="rId27"/>
    <p:sldId id="917" r:id="rId28"/>
    <p:sldId id="919" r:id="rId29"/>
    <p:sldId id="920" r:id="rId30"/>
    <p:sldId id="927" r:id="rId31"/>
    <p:sldId id="921" r:id="rId32"/>
    <p:sldId id="922" r:id="rId33"/>
    <p:sldId id="923" r:id="rId34"/>
    <p:sldId id="925" r:id="rId35"/>
    <p:sldId id="926" r:id="rId36"/>
    <p:sldId id="903" r:id="rId37"/>
    <p:sldId id="950" r:id="rId38"/>
    <p:sldId id="930" r:id="rId39"/>
    <p:sldId id="929" r:id="rId40"/>
    <p:sldId id="932" r:id="rId41"/>
    <p:sldId id="931" r:id="rId42"/>
    <p:sldId id="939" r:id="rId43"/>
    <p:sldId id="941" r:id="rId44"/>
    <p:sldId id="940" r:id="rId45"/>
    <p:sldId id="935" r:id="rId46"/>
    <p:sldId id="948" r:id="rId47"/>
    <p:sldId id="934" r:id="rId48"/>
    <p:sldId id="936" r:id="rId49"/>
    <p:sldId id="937" r:id="rId50"/>
    <p:sldId id="949" r:id="rId51"/>
    <p:sldId id="944" r:id="rId52"/>
    <p:sldId id="906" r:id="rId53"/>
    <p:sldId id="953" r:id="rId54"/>
    <p:sldId id="967" r:id="rId55"/>
    <p:sldId id="952" r:id="rId56"/>
    <p:sldId id="951" r:id="rId57"/>
    <p:sldId id="974" r:id="rId58"/>
    <p:sldId id="956" r:id="rId59"/>
    <p:sldId id="954" r:id="rId60"/>
    <p:sldId id="957" r:id="rId61"/>
    <p:sldId id="955" r:id="rId62"/>
    <p:sldId id="958" r:id="rId63"/>
    <p:sldId id="960" r:id="rId64"/>
    <p:sldId id="962" r:id="rId65"/>
    <p:sldId id="963" r:id="rId66"/>
    <p:sldId id="964" r:id="rId67"/>
    <p:sldId id="966" r:id="rId68"/>
    <p:sldId id="969" r:id="rId69"/>
    <p:sldId id="971" r:id="rId70"/>
    <p:sldId id="972" r:id="rId71"/>
    <p:sldId id="973" r:id="rId72"/>
    <p:sldId id="908" r:id="rId73"/>
    <p:sldId id="909" r:id="rId74"/>
    <p:sldId id="910" r:id="rId75"/>
    <p:sldId id="911" r:id="rId76"/>
    <p:sldId id="76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D6DA98-AEAD-492C-8D9C-6AB0555BD3CF}">
          <p14:sldIdLst>
            <p14:sldId id="842"/>
          </p14:sldIdLst>
        </p14:section>
        <p14:section name="00 - Introduction" id="{AA298131-FA02-4CAC-8A78-4AE77A6D61A9}">
          <p14:sldIdLst>
            <p14:sldId id="799"/>
            <p14:sldId id="839"/>
            <p14:sldId id="724"/>
            <p14:sldId id="878"/>
            <p14:sldId id="767"/>
            <p14:sldId id="769"/>
            <p14:sldId id="892"/>
          </p14:sldIdLst>
        </p14:section>
        <p14:section name="01 - Contexte général" id="{80C3AAA2-18F3-409A-90F9-512F34A5745B}">
          <p14:sldIdLst>
            <p14:sldId id="891"/>
            <p14:sldId id="881"/>
            <p14:sldId id="893"/>
            <p14:sldId id="887"/>
            <p14:sldId id="868"/>
            <p14:sldId id="798"/>
            <p14:sldId id="879"/>
            <p14:sldId id="866"/>
            <p14:sldId id="872"/>
            <p14:sldId id="894"/>
            <p14:sldId id="642"/>
            <p14:sldId id="880"/>
          </p14:sldIdLst>
        </p14:section>
        <p14:section name="02 - Distribution &amp; assortiment" id="{72E8CF37-7620-4134-83C0-2C2E4AB3F4EE}">
          <p14:sldIdLst>
            <p14:sldId id="896"/>
            <p14:sldId id="928"/>
            <p14:sldId id="912"/>
            <p14:sldId id="786"/>
            <p14:sldId id="913"/>
            <p14:sldId id="918"/>
            <p14:sldId id="917"/>
            <p14:sldId id="919"/>
            <p14:sldId id="920"/>
            <p14:sldId id="927"/>
            <p14:sldId id="921"/>
            <p14:sldId id="922"/>
            <p14:sldId id="923"/>
            <p14:sldId id="925"/>
            <p14:sldId id="926"/>
          </p14:sldIdLst>
        </p14:section>
        <p14:section name="03 - Politique tarifaire" id="{A96CAD50-B362-4B32-9EF8-6821F94017FA}">
          <p14:sldIdLst>
            <p14:sldId id="903"/>
            <p14:sldId id="950"/>
            <p14:sldId id="930"/>
            <p14:sldId id="929"/>
            <p14:sldId id="932"/>
            <p14:sldId id="931"/>
            <p14:sldId id="939"/>
            <p14:sldId id="941"/>
            <p14:sldId id="940"/>
            <p14:sldId id="935"/>
            <p14:sldId id="948"/>
            <p14:sldId id="934"/>
            <p14:sldId id="936"/>
            <p14:sldId id="937"/>
            <p14:sldId id="949"/>
            <p14:sldId id="944"/>
          </p14:sldIdLst>
        </p14:section>
        <p14:section name="04 - Analyse promotionnelle" id="{AB1FCE53-871B-45B2-8498-22460D72E0C4}">
          <p14:sldIdLst>
            <p14:sldId id="906"/>
            <p14:sldId id="953"/>
            <p14:sldId id="967"/>
            <p14:sldId id="952"/>
            <p14:sldId id="951"/>
            <p14:sldId id="974"/>
            <p14:sldId id="956"/>
            <p14:sldId id="954"/>
            <p14:sldId id="957"/>
            <p14:sldId id="955"/>
            <p14:sldId id="958"/>
            <p14:sldId id="960"/>
            <p14:sldId id="962"/>
            <p14:sldId id="963"/>
            <p14:sldId id="964"/>
            <p14:sldId id="966"/>
            <p14:sldId id="969"/>
            <p14:sldId id="971"/>
            <p14:sldId id="972"/>
            <p14:sldId id="973"/>
          </p14:sldIdLst>
        </p14:section>
        <p14:section name="05 - Disponibilité et ruptures" id="{E8076E1E-1AF8-4244-B229-2CC285D15A49}">
          <p14:sldIdLst>
            <p14:sldId id="908"/>
            <p14:sldId id="909"/>
          </p14:sldIdLst>
        </p14:section>
        <p14:section name="06 - Territoires commerciaux" id="{A1E386E8-9D42-48A4-815A-02CCCFDE9837}">
          <p14:sldIdLst>
            <p14:sldId id="910"/>
            <p14:sldId id="911"/>
          </p14:sldIdLst>
        </p14:section>
        <p14:section name="INSPI" id="{D4E7A180-6426-474D-B763-F05EC40D54AA}">
          <p14:sldIdLst>
            <p14:sldId id="7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1CE"/>
    <a:srgbClr val="D2F3F2"/>
    <a:srgbClr val="FFFFFF"/>
    <a:srgbClr val="000000"/>
    <a:srgbClr val="E4E7F8"/>
    <a:srgbClr val="D9D9D9"/>
    <a:srgbClr val="576CD4"/>
    <a:srgbClr val="E77E8A"/>
    <a:srgbClr val="F2F2F2"/>
    <a:srgbClr val="D6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40" autoAdjust="0"/>
    <p:restoredTop sz="96081" autoAdjust="0"/>
  </p:normalViewPr>
  <p:slideViewPr>
    <p:cSldViewPr snapToGrid="0">
      <p:cViewPr varScale="1">
        <p:scale>
          <a:sx n="78" d="100"/>
          <a:sy n="78" d="100"/>
        </p:scale>
        <p:origin x="96" y="61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5" Type="http://schemas.openxmlformats.org/officeDocument/2006/relationships/oleObject" Target="file:///C:\Users\mosch\Bureau\KAIVAA\kaivaa-builder\output\SAMMPO\SAMMPO_sdfg_20251002_2154.xlsx" TargetMode="External"/><Relationship Id="rId4" Type="http://schemas.openxmlformats.org/officeDocument/2006/relationships/image" Target="../media/image55.png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6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mosch\Bureau\KAIVAA\kaivaa-builder\output\SAMMPO\SAMMPO_sdfg_20251002_2154.xlsx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microsoft.com/office/2011/relationships/chartColorStyle" Target="colors11.xml"/><Relationship Id="rId1" Type="http://schemas.microsoft.com/office/2011/relationships/chartStyle" Target="style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6" Type="http://schemas.openxmlformats.org/officeDocument/2006/relationships/oleObject" Target="file:///C:\Users\mosch\Bureau\KAIVAA\kaivaa-builder\output\SAMMPO\SAMMPO_sdfg_20251002_2154.xlsx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7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7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Bureau\KAIVAA\kaivaa-builder\output\SAMMPO\SAMMPO_sdfg_20251002_2154.xlsx" TargetMode="External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ch\spirits_study\src\templates\SAMMPO\master.xlsx" TargetMode="External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microsoft.com/office/2011/relationships/chartStyle" Target="style44.xml"/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67.xml"/><Relationship Id="rId2" Type="http://schemas.microsoft.com/office/2011/relationships/chartStyle" Target="style67.xml"/><Relationship Id="rId1" Type="http://schemas.openxmlformats.org/officeDocument/2006/relationships/oleObject" Target="file:///C:\Users\mosch\Bureau\KAIVAA\kaivaa-builder\output\SAMMPO\SAMMPO_sdfg_20251002_215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373878676466646"/>
          <c:y val="3.1106394557338414E-2"/>
          <c:w val="0.50321643579064179"/>
          <c:h val="0.93778721088532313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'A1 - Context'!$F$6:$F$30</c:f>
              <c:strCache>
                <c:ptCount val="25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  <c:pt idx="20">
                  <c:v>Bushmills</c:v>
                </c:pt>
                <c:pt idx="21">
                  <c:v>Togouchi</c:v>
                </c:pt>
                <c:pt idx="22">
                  <c:v>Akashi</c:v>
                </c:pt>
                <c:pt idx="23">
                  <c:v>Glenmorangie</c:v>
                </c:pt>
                <c:pt idx="24">
                  <c:v>Cardhu</c:v>
                </c:pt>
              </c:strCache>
            </c:strRef>
          </c:cat>
          <c:val>
            <c:numRef>
              <c:f>'A1 - Context'!$G$6:$G$30</c:f>
              <c:numCache>
                <c:formatCode>General</c:formatCode>
                <c:ptCount val="25"/>
                <c:pt idx="0">
                  <c:v>356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3A-4EE6-A2B3-B0E6A0898D23}"/>
            </c:ext>
          </c:extLst>
        </c:ser>
        <c:ser>
          <c:idx val="1"/>
          <c:order val="1"/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'A1 - Context'!$F$6:$F$30</c:f>
              <c:strCache>
                <c:ptCount val="25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  <c:pt idx="20">
                  <c:v>Bushmills</c:v>
                </c:pt>
                <c:pt idx="21">
                  <c:v>Togouchi</c:v>
                </c:pt>
                <c:pt idx="22">
                  <c:v>Akashi</c:v>
                </c:pt>
                <c:pt idx="23">
                  <c:v>Glenmorangie</c:v>
                </c:pt>
                <c:pt idx="24">
                  <c:v>Cardhu</c:v>
                </c:pt>
              </c:strCache>
            </c:strRef>
          </c:cat>
          <c:val>
            <c:numRef>
              <c:f>'A1 - Context'!$H$6:$H$30</c:f>
              <c:numCache>
                <c:formatCode>General</c:formatCode>
                <c:ptCount val="25"/>
                <c:pt idx="0">
                  <c:v>0</c:v>
                </c:pt>
                <c:pt idx="1">
                  <c:v>755</c:v>
                </c:pt>
                <c:pt idx="2">
                  <c:v>751</c:v>
                </c:pt>
                <c:pt idx="3">
                  <c:v>750</c:v>
                </c:pt>
                <c:pt idx="4">
                  <c:v>734</c:v>
                </c:pt>
                <c:pt idx="5">
                  <c:v>731</c:v>
                </c:pt>
                <c:pt idx="6">
                  <c:v>729</c:v>
                </c:pt>
                <c:pt idx="7">
                  <c:v>727</c:v>
                </c:pt>
                <c:pt idx="8">
                  <c:v>726</c:v>
                </c:pt>
                <c:pt idx="9">
                  <c:v>716</c:v>
                </c:pt>
                <c:pt idx="10">
                  <c:v>715</c:v>
                </c:pt>
                <c:pt idx="11">
                  <c:v>661</c:v>
                </c:pt>
                <c:pt idx="12">
                  <c:v>635</c:v>
                </c:pt>
                <c:pt idx="13">
                  <c:v>530</c:v>
                </c:pt>
                <c:pt idx="14">
                  <c:v>452</c:v>
                </c:pt>
                <c:pt idx="15">
                  <c:v>441</c:v>
                </c:pt>
                <c:pt idx="16">
                  <c:v>424</c:v>
                </c:pt>
                <c:pt idx="17">
                  <c:v>407</c:v>
                </c:pt>
                <c:pt idx="18">
                  <c:v>390</c:v>
                </c:pt>
                <c:pt idx="19">
                  <c:v>374</c:v>
                </c:pt>
                <c:pt idx="20">
                  <c:v>365</c:v>
                </c:pt>
                <c:pt idx="21">
                  <c:v>359</c:v>
                </c:pt>
                <c:pt idx="22">
                  <c:v>352</c:v>
                </c:pt>
                <c:pt idx="23">
                  <c:v>349</c:v>
                </c:pt>
                <c:pt idx="24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3A-4EE6-A2B3-B0E6A0898D23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accent4"/>
                        </a:solidFill>
                        <a:latin typeface="Aptos Display" panose="020B0004020202020204" pitchFamily="34" charset="0"/>
                        <a:ea typeface="+mn-ea"/>
                        <a:cs typeface="+mn-cs"/>
                      </a:defRPr>
                    </a:pPr>
                    <a:fld id="{C19154BB-2610-449D-B1B4-7CE0F64EAE8D}" type="CELLRANGE">
                      <a:rPr lang="en-US">
                        <a:solidFill>
                          <a:schemeClr val="accent4"/>
                        </a:solidFill>
                      </a:rPr>
                      <a:pPr>
                        <a:defRPr b="1">
                          <a:solidFill>
                            <a:schemeClr val="accent4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accent4"/>
                      </a:solidFill>
                      <a:latin typeface="Aptos Display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2E3A-4EE6-A2B3-B0E6A0898D2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77D0DB1-4090-48F1-82F7-F65F8A5B7C8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2E3A-4EE6-A2B3-B0E6A0898D2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0F23142-03AA-4B1E-85DA-3782D8A027B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2E3A-4EE6-A2B3-B0E6A0898D2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C70F747-BE11-4584-A316-A48C474CA56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2E3A-4EE6-A2B3-B0E6A0898D2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438F529-3DB2-4D57-8F4B-FF2D3620C99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2E3A-4EE6-A2B3-B0E6A0898D2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F7C8597-734D-4803-AEC5-9DFE0F912EA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2E3A-4EE6-A2B3-B0E6A0898D2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57A96A8-C43C-4E5D-B8BD-7D9D9E3821C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2E3A-4EE6-A2B3-B0E6A0898D2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950803D-C175-4EC5-87DB-6BB2E7112D6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2E3A-4EE6-A2B3-B0E6A0898D2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11CE85B-4487-48D3-BBB2-003FD575C22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2E3A-4EE6-A2B3-B0E6A0898D2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1379120-3BF1-4E2C-941E-86D943636C8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2E3A-4EE6-A2B3-B0E6A0898D2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98EC0A3-6235-4386-B066-3D11F89E291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2E3A-4EE6-A2B3-B0E6A0898D23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DB31F77-F292-4969-8853-6B1E92148F4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2E3A-4EE6-A2B3-B0E6A0898D23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BB12193-BAE5-4FBB-A438-DA47AAA748D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2E3A-4EE6-A2B3-B0E6A0898D23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544C664-67BC-411A-A199-8DB882266AC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2E3A-4EE6-A2B3-B0E6A0898D23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118133E-66CF-4B06-A909-A6536695D0C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2E3A-4EE6-A2B3-B0E6A0898D23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3F535335-EA08-4429-BDE4-9913BF153F4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2E3A-4EE6-A2B3-B0E6A0898D23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2589E572-F1D0-4692-96D2-A77DA25C662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2E3A-4EE6-A2B3-B0E6A0898D23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1319B2DD-C990-4F36-AC93-102A8882CCB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2E3A-4EE6-A2B3-B0E6A0898D23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C32C16BF-1D2A-4777-8BFE-5AA93033B4C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2E3A-4EE6-A2B3-B0E6A0898D23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3B839225-1789-4407-BFA5-94CA21054DF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2E3A-4EE6-A2B3-B0E6A0898D23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4515201E-DAF3-4294-8340-47B1AF5F296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2E3A-4EE6-A2B3-B0E6A0898D23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3515BC9-161C-46F5-9331-DE984EF0D60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2E3A-4EE6-A2B3-B0E6A0898D23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0A90296-C575-47E6-BA05-498A4911A7F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2E3A-4EE6-A2B3-B0E6A0898D23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E6D72351-2F17-4161-9865-6AFD0F42B8C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2E3A-4EE6-A2B3-B0E6A0898D23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6ACAA62E-D81D-4CB8-8DF0-AF5F37CA49A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2E3A-4EE6-A2B3-B0E6A0898D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Context'!$F$6:$F$30</c:f>
              <c:strCache>
                <c:ptCount val="25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  <c:pt idx="20">
                  <c:v>Bushmills</c:v>
                </c:pt>
                <c:pt idx="21">
                  <c:v>Togouchi</c:v>
                </c:pt>
                <c:pt idx="22">
                  <c:v>Akashi</c:v>
                </c:pt>
                <c:pt idx="23">
                  <c:v>Glenmorangie</c:v>
                </c:pt>
                <c:pt idx="24">
                  <c:v>Cardhu</c:v>
                </c:pt>
              </c:strCache>
            </c:strRef>
          </c:cat>
          <c:val>
            <c:numRef>
              <c:f>'A1 - Context'!$I$6:$I$30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Context'!$K$6:$K$30</c15:f>
                <c15:dlblRangeCache>
                  <c:ptCount val="25"/>
                  <c:pt idx="0">
                    <c:v>356 (47%)</c:v>
                  </c:pt>
                  <c:pt idx="1">
                    <c:v>755 (100%)</c:v>
                  </c:pt>
                  <c:pt idx="2">
                    <c:v>751 (99%)</c:v>
                  </c:pt>
                  <c:pt idx="3">
                    <c:v>750 (99%)</c:v>
                  </c:pt>
                  <c:pt idx="4">
                    <c:v>734 (97%)</c:v>
                  </c:pt>
                  <c:pt idx="5">
                    <c:v>731 (97%)</c:v>
                  </c:pt>
                  <c:pt idx="6">
                    <c:v>729 (96%)</c:v>
                  </c:pt>
                  <c:pt idx="7">
                    <c:v>727 (96%)</c:v>
                  </c:pt>
                  <c:pt idx="8">
                    <c:v>726 (96%)</c:v>
                  </c:pt>
                  <c:pt idx="9">
                    <c:v>716 (95%)</c:v>
                  </c:pt>
                  <c:pt idx="10">
                    <c:v>715 (94%)</c:v>
                  </c:pt>
                  <c:pt idx="11">
                    <c:v>661 (87%)</c:v>
                  </c:pt>
                  <c:pt idx="12">
                    <c:v>635 (84%)</c:v>
                  </c:pt>
                  <c:pt idx="13">
                    <c:v>530 (70%)</c:v>
                  </c:pt>
                  <c:pt idx="14">
                    <c:v>452 (60%)</c:v>
                  </c:pt>
                  <c:pt idx="15">
                    <c:v>441 (58%)</c:v>
                  </c:pt>
                  <c:pt idx="16">
                    <c:v>424 (56%)</c:v>
                  </c:pt>
                  <c:pt idx="17">
                    <c:v>407 (54%)</c:v>
                  </c:pt>
                  <c:pt idx="18">
                    <c:v>390 (52%)</c:v>
                  </c:pt>
                  <c:pt idx="19">
                    <c:v>374 (49%)</c:v>
                  </c:pt>
                  <c:pt idx="20">
                    <c:v>365 (48%)</c:v>
                  </c:pt>
                  <c:pt idx="21">
                    <c:v>359 (47%)</c:v>
                  </c:pt>
                  <c:pt idx="22">
                    <c:v>352 (47%)</c:v>
                  </c:pt>
                  <c:pt idx="23">
                    <c:v>349 (46%)</c:v>
                  </c:pt>
                  <c:pt idx="24">
                    <c:v>280 (37%)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B-2E3A-4EE6-A2B3-B0E6A0898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62464192"/>
        <c:axId val="362465152"/>
      </c:barChart>
      <c:catAx>
        <c:axId val="3624641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2465152"/>
        <c:crosses val="autoZero"/>
        <c:auto val="1"/>
        <c:lblAlgn val="ctr"/>
        <c:lblOffset val="100"/>
        <c:noMultiLvlLbl val="0"/>
      </c:catAx>
      <c:valAx>
        <c:axId val="36246515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36246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680076755111494E-2"/>
          <c:y val="3.8101708414716551E-2"/>
          <c:w val="0.89991376077990248"/>
          <c:h val="0.7754443864565341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'A0 - Distributeur'!$Z$6</c:f>
              <c:strCache>
                <c:ptCount val="1"/>
                <c:pt idx="0">
                  <c:v>Whisky</c:v>
                </c:pt>
              </c:strCache>
            </c:strRef>
          </c:tx>
          <c:spPr>
            <a:solidFill>
              <a:schemeClr val="tx2"/>
            </a:solidFill>
            <a:ln>
              <a:solidFill>
                <a:schemeClr val="tx2"/>
              </a:solidFill>
            </a:ln>
            <a:effectLst/>
          </c:spPr>
          <c:invertIfNegative val="0"/>
          <c:cat>
            <c:strRef>
              <c:f>'A0 - Distributeur'!$Y$7:$Y$15</c:f>
              <c:strCache>
                <c:ptCount val="9"/>
                <c:pt idx="0">
                  <c:v>&lt;-10%</c:v>
                </c:pt>
                <c:pt idx="1">
                  <c:v>-10% à -5%</c:v>
                </c:pt>
                <c:pt idx="2">
                  <c:v>-5% à -2%</c:v>
                </c:pt>
                <c:pt idx="3">
                  <c:v>-2% à +0%</c:v>
                </c:pt>
                <c:pt idx="4">
                  <c:v>Stable</c:v>
                </c:pt>
                <c:pt idx="5">
                  <c:v>+0% à +2%</c:v>
                </c:pt>
                <c:pt idx="6">
                  <c:v>+2% à +5%</c:v>
                </c:pt>
                <c:pt idx="7">
                  <c:v>+5% à +10%</c:v>
                </c:pt>
                <c:pt idx="8">
                  <c:v>&gt;10%</c:v>
                </c:pt>
              </c:strCache>
            </c:strRef>
          </c:cat>
          <c:val>
            <c:numRef>
              <c:f>'A0 - Distributeur'!$Z$7:$Z$15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26</c:v>
                </c:pt>
                <c:pt idx="4">
                  <c:v>3</c:v>
                </c:pt>
                <c:pt idx="5">
                  <c:v>43</c:v>
                </c:pt>
                <c:pt idx="6">
                  <c:v>11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9A-494A-8C18-E9E0A1020139}"/>
            </c:ext>
          </c:extLst>
        </c:ser>
        <c:ser>
          <c:idx val="1"/>
          <c:order val="1"/>
          <c:tx>
            <c:strRef>
              <c:f>'A0 - Distributeur'!$AA$6</c:f>
              <c:strCache>
                <c:ptCount val="1"/>
                <c:pt idx="0">
                  <c:v>Autres rayons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2"/>
              </a:solidFill>
            </a:ln>
            <a:effectLst/>
          </c:spPr>
          <c:invertIfNegative val="0"/>
          <c:cat>
            <c:strRef>
              <c:f>'A0 - Distributeur'!$Y$7:$Y$15</c:f>
              <c:strCache>
                <c:ptCount val="9"/>
                <c:pt idx="0">
                  <c:v>&lt;-10%</c:v>
                </c:pt>
                <c:pt idx="1">
                  <c:v>-10% à -5%</c:v>
                </c:pt>
                <c:pt idx="2">
                  <c:v>-5% à -2%</c:v>
                </c:pt>
                <c:pt idx="3">
                  <c:v>-2% à +0%</c:v>
                </c:pt>
                <c:pt idx="4">
                  <c:v>Stable</c:v>
                </c:pt>
                <c:pt idx="5">
                  <c:v>+0% à +2%</c:v>
                </c:pt>
                <c:pt idx="6">
                  <c:v>+2% à +5%</c:v>
                </c:pt>
                <c:pt idx="7">
                  <c:v>+5% à +10%</c:v>
                </c:pt>
                <c:pt idx="8">
                  <c:v>&gt;10%</c:v>
                </c:pt>
              </c:strCache>
            </c:strRef>
          </c:cat>
          <c:val>
            <c:numRef>
              <c:f>'A0 - Distributeur'!$AA$7:$AA$15</c:f>
              <c:numCache>
                <c:formatCode>General</c:formatCode>
                <c:ptCount val="9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114</c:v>
                </c:pt>
                <c:pt idx="4">
                  <c:v>18</c:v>
                </c:pt>
                <c:pt idx="5">
                  <c:v>118</c:v>
                </c:pt>
                <c:pt idx="6">
                  <c:v>8</c:v>
                </c:pt>
                <c:pt idx="7">
                  <c:v>4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9A-494A-8C18-E9E0A1020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11694367"/>
        <c:axId val="911695327"/>
      </c:barChart>
      <c:barChart>
        <c:barDir val="col"/>
        <c:grouping val="stacked"/>
        <c:varyColors val="0"/>
        <c:ser>
          <c:idx val="2"/>
          <c:order val="2"/>
          <c:tx>
            <c:strRef>
              <c:f>'A0 - Distributeur'!$AB$6</c:f>
              <c:strCache>
                <c:ptCount val="1"/>
              </c:strCache>
            </c:strRef>
          </c:tx>
          <c:spPr>
            <a:solidFill>
              <a:srgbClr val="2FB3B0">
                <a:alpha val="5098"/>
              </a:srgbClr>
            </a:solidFill>
            <a:ln w="254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56270C8D-216F-4166-8C78-2C9B59D87793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5A9A-494A-8C18-E9E0A102013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D0280A83-A36F-4B59-8FE6-829B4A2479F1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5A9A-494A-8C18-E9E0A1020139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31C13A64-1768-4653-868E-3AED168CCD99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5A9A-494A-8C18-E9E0A1020139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65123351-A5A4-418F-86C4-73B9DE2BFB42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5A9A-494A-8C18-E9E0A1020139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15BEC791-BCB8-442B-859E-7484BC3AA4DF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5A9A-494A-8C18-E9E0A1020139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1EFB264C-164A-44A2-9729-EFB778E33D30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5A9A-494A-8C18-E9E0A1020139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2F6FB2F1-7B56-4DF0-B934-1033D5B61763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5A9A-494A-8C18-E9E0A1020139}"/>
                </c:ext>
              </c:extLst>
            </c:dLbl>
            <c:dLbl>
              <c:idx val="7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00BF8178-C73C-45ED-81CB-1DD8FA40D631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5A9A-494A-8C18-E9E0A1020139}"/>
                </c:ext>
              </c:extLst>
            </c:dLbl>
            <c:dLbl>
              <c:idx val="8"/>
              <c:tx>
                <c:rich>
                  <a:bodyPr rot="0" spcFirstLastPara="1" vertOverflow="ellipsis" vert="horz" wrap="square" lIns="0" tIns="0" rIns="0" bIns="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defRPr>
                    </a:pPr>
                    <a:fld id="{C4D71FD5-DF77-4DC3-8731-B7609B021C30}" type="CELLRANGE">
                      <a:rPr lang="en-US"/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solidFill>
                  <a:srgbClr val="2FB3B0">
                    <a:alpha val="80000"/>
                  </a:srgbClr>
                </a:solidFill>
                <a:ln w="28575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4413919331796"/>
                      <c:h val="9.779453565623344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5A9A-494A-8C18-E9E0A1020139}"/>
                </c:ext>
              </c:extLst>
            </c:dLbl>
            <c:spPr>
              <a:solidFill>
                <a:srgbClr val="2FB3B0">
                  <a:alpha val="80000"/>
                </a:srgbClr>
              </a:solidFill>
              <a:ln w="28575">
                <a:solidFill>
                  <a:schemeClr val="accent4"/>
                </a:solidFill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'A0 - Distributeur'!$Y$7:$Y$15</c:f>
              <c:strCache>
                <c:ptCount val="9"/>
                <c:pt idx="0">
                  <c:v>&lt;-10%</c:v>
                </c:pt>
                <c:pt idx="1">
                  <c:v>-10% à -5%</c:v>
                </c:pt>
                <c:pt idx="2">
                  <c:v>-5% à -2%</c:v>
                </c:pt>
                <c:pt idx="3">
                  <c:v>-2% à +0%</c:v>
                </c:pt>
                <c:pt idx="4">
                  <c:v>Stable</c:v>
                </c:pt>
                <c:pt idx="5">
                  <c:v>+0% à +2%</c:v>
                </c:pt>
                <c:pt idx="6">
                  <c:v>+2% à +5%</c:v>
                </c:pt>
                <c:pt idx="7">
                  <c:v>+5% à +10%</c:v>
                </c:pt>
                <c:pt idx="8">
                  <c:v>&gt;10%</c:v>
                </c:pt>
              </c:strCache>
            </c:strRef>
          </c:cat>
          <c:val>
            <c:numRef>
              <c:f>'A0 - Distributeur'!$AB$7:$AB$15</c:f>
              <c:numCache>
                <c:formatCode>General</c:formatCode>
                <c:ptCount val="9"/>
                <c:pt idx="0">
                  <c:v>#N/A</c:v>
                </c:pt>
                <c:pt idx="1">
                  <c:v>#N/A</c:v>
                </c:pt>
                <c:pt idx="2">
                  <c:v>1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Distributeur'!$AC$7:$AC$15</c15:f>
                <c15:dlblRangeCache>
                  <c:ptCount val="9"/>
                  <c:pt idx="0">
                    <c:v>William Peel</c:v>
                  </c:pt>
                  <c:pt idx="1">
                    <c:v>William Peel</c:v>
                  </c:pt>
                  <c:pt idx="2">
                    <c:v>William Peel</c:v>
                  </c:pt>
                  <c:pt idx="3">
                    <c:v>William Peel</c:v>
                  </c:pt>
                  <c:pt idx="4">
                    <c:v>William Peel</c:v>
                  </c:pt>
                  <c:pt idx="5">
                    <c:v>William Peel</c:v>
                  </c:pt>
                  <c:pt idx="6">
                    <c:v>William Peel</c:v>
                  </c:pt>
                  <c:pt idx="7">
                    <c:v>William Peel</c:v>
                  </c:pt>
                  <c:pt idx="8">
                    <c:v>William Peel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5A9A-494A-8C18-E9E0A1020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02593103"/>
        <c:axId val="802594543"/>
      </c:barChart>
      <c:catAx>
        <c:axId val="911694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Évolution du prix moyen par litre par marque</a:t>
                </a:r>
              </a:p>
            </c:rich>
          </c:tx>
          <c:layout>
            <c:manualLayout>
              <c:xMode val="edge"/>
              <c:yMode val="edge"/>
              <c:x val="0.34408886389201349"/>
              <c:y val="0.915518863056140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11695327"/>
        <c:crosses val="autoZero"/>
        <c:auto val="1"/>
        <c:lblAlgn val="ctr"/>
        <c:lblOffset val="100"/>
        <c:noMultiLvlLbl val="0"/>
      </c:catAx>
      <c:valAx>
        <c:axId val="9116953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Nombre de marques</a:t>
                </a:r>
              </a:p>
            </c:rich>
          </c:tx>
          <c:layout>
            <c:manualLayout>
              <c:xMode val="edge"/>
              <c:yMode val="edge"/>
              <c:x val="0"/>
              <c:y val="0.225472087584247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11694367"/>
        <c:crosses val="autoZero"/>
        <c:crossBetween val="between"/>
      </c:valAx>
      <c:valAx>
        <c:axId val="802594543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02593103"/>
        <c:crosses val="max"/>
        <c:crossBetween val="between"/>
      </c:valAx>
      <c:catAx>
        <c:axId val="802593103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02594543"/>
        <c:crosses val="max"/>
        <c:auto val="1"/>
        <c:lblAlgn val="ctr"/>
        <c:lblOffset val="100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ayout>
        <c:manualLayout>
          <c:xMode val="edge"/>
          <c:yMode val="edge"/>
          <c:x val="0.77140222269300318"/>
          <c:y val="0.91956767047948973"/>
          <c:w val="0.21609834654128043"/>
          <c:h val="6.338470780908908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2224430447260815"/>
          <c:y val="3.7809270768237292E-2"/>
          <c:w val="0.24335733455244285"/>
          <c:h val="0.9243814584635253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'A0 - Distributeur'!$AZ$6</c:f>
              <c:strCache>
                <c:ptCount val="1"/>
                <c:pt idx="0">
                  <c:v># magasins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'A0 - Distributeur'!$AX$7:$AX$19</c:f>
              <c:strCache>
                <c:ptCount val="13"/>
                <c:pt idx="0">
                  <c:v>Grand Est</c:v>
                </c:pt>
                <c:pt idx="1">
                  <c:v>Nouvelle-Aquitaine</c:v>
                </c:pt>
                <c:pt idx="2">
                  <c:v>Hauts-de-France</c:v>
                </c:pt>
                <c:pt idx="3">
                  <c:v>Bretagne</c:v>
                </c:pt>
                <c:pt idx="4">
                  <c:v>Normandie</c:v>
                </c:pt>
                <c:pt idx="5">
                  <c:v>Occitanie</c:v>
                </c:pt>
                <c:pt idx="6">
                  <c:v>Pays de la Loire</c:v>
                </c:pt>
                <c:pt idx="7">
                  <c:v>Auvergne-Rhône-Alpes</c:v>
                </c:pt>
                <c:pt idx="8">
                  <c:v>Île-de-France</c:v>
                </c:pt>
                <c:pt idx="9">
                  <c:v>Centre-Val de Loire</c:v>
                </c:pt>
                <c:pt idx="10">
                  <c:v>Provence-Alpes-Côte d'Azur</c:v>
                </c:pt>
                <c:pt idx="11">
                  <c:v>Bourgogne-Franche-Comté</c:v>
                </c:pt>
                <c:pt idx="12">
                  <c:v>Corse</c:v>
                </c:pt>
              </c:strCache>
            </c:strRef>
          </c:cat>
          <c:val>
            <c:numRef>
              <c:f>'A0 - Distributeur'!$AZ$7:$AZ$19</c:f>
              <c:numCache>
                <c:formatCode>General</c:formatCode>
                <c:ptCount val="13"/>
                <c:pt idx="0" formatCode="#,##0">
                  <c:v>98</c:v>
                </c:pt>
                <c:pt idx="1">
                  <c:v>96</c:v>
                </c:pt>
                <c:pt idx="2">
                  <c:v>84</c:v>
                </c:pt>
                <c:pt idx="3">
                  <c:v>81</c:v>
                </c:pt>
                <c:pt idx="4">
                  <c:v>62</c:v>
                </c:pt>
                <c:pt idx="5">
                  <c:v>60</c:v>
                </c:pt>
                <c:pt idx="6">
                  <c:v>60</c:v>
                </c:pt>
                <c:pt idx="7">
                  <c:v>60</c:v>
                </c:pt>
                <c:pt idx="8">
                  <c:v>51</c:v>
                </c:pt>
                <c:pt idx="9">
                  <c:v>38</c:v>
                </c:pt>
                <c:pt idx="10">
                  <c:v>32</c:v>
                </c:pt>
                <c:pt idx="11">
                  <c:v>29</c:v>
                </c:pt>
                <c:pt idx="1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3A-4FB8-B25E-81A9D7967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64541615"/>
        <c:axId val="1364543055"/>
      </c:barChart>
      <c:catAx>
        <c:axId val="13645416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543055"/>
        <c:crosses val="autoZero"/>
        <c:auto val="1"/>
        <c:lblAlgn val="ctr"/>
        <c:lblOffset val="100"/>
        <c:noMultiLvlLbl val="0"/>
      </c:catAx>
      <c:valAx>
        <c:axId val="1364543055"/>
        <c:scaling>
          <c:orientation val="minMax"/>
        </c:scaling>
        <c:delete val="1"/>
        <c:axPos val="t"/>
        <c:numFmt formatCode="#,##0" sourceLinked="1"/>
        <c:majorTickMark val="none"/>
        <c:minorTickMark val="none"/>
        <c:tickLblPos val="nextTo"/>
        <c:crossAx val="1364541615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1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7809270768237292E-2"/>
          <c:w val="0.60003372842320635"/>
          <c:h val="0.9243814584635253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anchorCtr="0"/>
              <a:lstStyle/>
              <a:p>
                <a:pPr algn="l"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Distributeur'!$BA$7:$BA$19</c:f>
              <c:numCache>
                <c:formatCode>#,##0</c:formatCode>
                <c:ptCount val="13"/>
                <c:pt idx="0">
                  <c:v>207.76530612244898</c:v>
                </c:pt>
                <c:pt idx="1">
                  <c:v>169.92708333333334</c:v>
                </c:pt>
                <c:pt idx="2">
                  <c:v>253.61904761904762</c:v>
                </c:pt>
                <c:pt idx="3">
                  <c:v>215.2962962962963</c:v>
                </c:pt>
                <c:pt idx="4">
                  <c:v>215.80645161290323</c:v>
                </c:pt>
                <c:pt idx="5">
                  <c:v>153.53333333333333</c:v>
                </c:pt>
                <c:pt idx="6">
                  <c:v>199.93333333333334</c:v>
                </c:pt>
                <c:pt idx="7">
                  <c:v>190.88333333333333</c:v>
                </c:pt>
                <c:pt idx="8">
                  <c:v>216.39215686274511</c:v>
                </c:pt>
                <c:pt idx="9">
                  <c:v>211.31578947368422</c:v>
                </c:pt>
                <c:pt idx="10">
                  <c:v>207.09375</c:v>
                </c:pt>
                <c:pt idx="11">
                  <c:v>176</c:v>
                </c:pt>
                <c:pt idx="12">
                  <c:v>294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'A0 - Distributeur'!$BA$6</c15:sqref>
                        </c15:formulaRef>
                      </c:ext>
                    </c:extLst>
                    <c:strCache>
                      <c:ptCount val="1"/>
                      <c:pt idx="0">
                        <c:v>Spiritueux par mag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'A0 - Distributeur'!$AX$7:$AX$19</c15:sqref>
                        </c15:formulaRef>
                      </c:ext>
                    </c:extLst>
                    <c:strCache>
                      <c:ptCount val="13"/>
                      <c:pt idx="0">
                        <c:v>Grand Est</c:v>
                      </c:pt>
                      <c:pt idx="1">
                        <c:v>Nouvelle-Aquitaine</c:v>
                      </c:pt>
                      <c:pt idx="2">
                        <c:v>Hauts-de-France</c:v>
                      </c:pt>
                      <c:pt idx="3">
                        <c:v>Bretagne</c:v>
                      </c:pt>
                      <c:pt idx="4">
                        <c:v>Normandie</c:v>
                      </c:pt>
                      <c:pt idx="5">
                        <c:v>Occitanie</c:v>
                      </c:pt>
                      <c:pt idx="6">
                        <c:v>Pays de la Loire</c:v>
                      </c:pt>
                      <c:pt idx="7">
                        <c:v>Auvergne-Rhône-Alpes</c:v>
                      </c:pt>
                      <c:pt idx="8">
                        <c:v>Île-de-France</c:v>
                      </c:pt>
                      <c:pt idx="9">
                        <c:v>Centre-Val de Loire</c:v>
                      </c:pt>
                      <c:pt idx="10">
                        <c:v>Provence-Alpes-Côte d'Azur</c:v>
                      </c:pt>
                      <c:pt idx="11">
                        <c:v>Bourgogne-Franche-Comté</c:v>
                      </c:pt>
                      <c:pt idx="12">
                        <c:v>Corse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92A-43CA-93FF-9C5428EC5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64541615"/>
        <c:axId val="1364543055"/>
      </c:barChart>
      <c:catAx>
        <c:axId val="1364541615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64543055"/>
        <c:crosses val="autoZero"/>
        <c:auto val="1"/>
        <c:lblAlgn val="ctr"/>
        <c:lblOffset val="100"/>
        <c:noMultiLvlLbl val="0"/>
      </c:catAx>
      <c:valAx>
        <c:axId val="1364543055"/>
        <c:scaling>
          <c:orientation val="minMax"/>
        </c:scaling>
        <c:delete val="1"/>
        <c:axPos val="t"/>
        <c:numFmt formatCode="#,##0" sourceLinked="1"/>
        <c:majorTickMark val="none"/>
        <c:minorTickMark val="none"/>
        <c:tickLblPos val="nextTo"/>
        <c:crossAx val="1364541615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100" b="1">
          <a:solidFill>
            <a:schemeClr val="tx2"/>
          </a:solidFill>
          <a:latin typeface="Aptos Display" panose="020B0004020202020204" pitchFamily="34" charset="0"/>
        </a:defRPr>
      </a:pPr>
      <a:endParaRPr lang="en-US"/>
    </a:p>
  </c:txPr>
  <c:externalData r:id="rId1">
    <c:autoUpdate val="1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7809270768237292E-2"/>
          <c:w val="0.60003372842320635"/>
          <c:h val="0.9243814584635253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F58-409E-A356-17765B5701EA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F58-409E-A356-17765B5701EA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F58-409E-A356-17765B5701EA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F58-409E-A356-17765B5701EA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F58-409E-A356-17765B5701EA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F58-409E-A356-17765B5701EA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F58-409E-A356-17765B5701EA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F58-409E-A356-17765B5701EA}"/>
                </c:ext>
              </c:extLst>
            </c:dLbl>
            <c:dLbl>
              <c:idx val="8"/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 anchorCtr="0">
                  <a:noAutofit/>
                </a:bodyPr>
                <a:lstStyle/>
                <a:p>
                  <a:pPr algn="l">
                    <a:defRPr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400621071423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3F58-409E-A356-17765B5701EA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F58-409E-A356-17765B5701EA}"/>
                </c:ext>
              </c:extLst>
            </c:dLbl>
            <c:dLbl>
              <c:idx val="10"/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 anchorCtr="0">
                  <a:noAutofit/>
                </a:bodyPr>
                <a:lstStyle/>
                <a:p>
                  <a:pPr algn="l">
                    <a:defRPr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400621071423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3F58-409E-A356-17765B5701EA}"/>
                </c:ext>
              </c:extLst>
            </c:dLbl>
            <c:dLbl>
              <c:idx val="11"/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wrap="none" lIns="38100" tIns="19050" rIns="38100" bIns="19050" anchor="ctr" anchorCtr="0">
                  <a:noAutofit/>
                </a:bodyPr>
                <a:lstStyle/>
                <a:p>
                  <a:pPr algn="l">
                    <a:defRPr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400621071423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3F58-409E-A356-17765B5701EA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34766299132106"/>
                      <c:h val="5.39702583038428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3F58-409E-A356-17765B5701EA}"/>
                </c:ext>
              </c:extLst>
            </c:dLbl>
            <c:numFmt formatCode="0&quot;%&quot;" sourceLinked="0"/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 anchorCtr="0">
                <a:spAutoFit/>
              </a:bodyPr>
              <a:lstStyle/>
              <a:p>
                <a:pPr algn="l">
                  <a:defRPr>
                    <a:solidFill>
                      <a:schemeClr val="tx2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Distributeur'!$BB$7:$BB$19</c:f>
              <c:numCache>
                <c:formatCode>#\ ##0.0</c:formatCode>
                <c:ptCount val="13"/>
                <c:pt idx="0">
                  <c:v>42.928571428571431</c:v>
                </c:pt>
                <c:pt idx="1">
                  <c:v>38.395833333333336</c:v>
                </c:pt>
                <c:pt idx="2">
                  <c:v>55.416666666666664</c:v>
                </c:pt>
                <c:pt idx="3">
                  <c:v>50.308641975308639</c:v>
                </c:pt>
                <c:pt idx="4">
                  <c:v>47.806451612903224</c:v>
                </c:pt>
                <c:pt idx="5">
                  <c:v>34.18333333333333</c:v>
                </c:pt>
                <c:pt idx="6">
                  <c:v>44.466666666666669</c:v>
                </c:pt>
                <c:pt idx="7">
                  <c:v>44.266666666666666</c:v>
                </c:pt>
                <c:pt idx="8">
                  <c:v>48.254901960784316</c:v>
                </c:pt>
                <c:pt idx="9">
                  <c:v>46.631578947368418</c:v>
                </c:pt>
                <c:pt idx="10">
                  <c:v>44.90625</c:v>
                </c:pt>
                <c:pt idx="11">
                  <c:v>33.586206896551722</c:v>
                </c:pt>
                <c:pt idx="12">
                  <c:v>67.599999999999994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'A0 - Distributeur'!$BB$6</c15:sqref>
                        </c15:formulaRef>
                      </c:ext>
                    </c:extLst>
                    <c:strCache>
                      <c:ptCount val="1"/>
                      <c:pt idx="0">
                        <c:v>Nombre de gin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'A0 - Distributeur'!$AX$7:$AX$19</c15:sqref>
                        </c15:formulaRef>
                      </c:ext>
                    </c:extLst>
                    <c:strCache>
                      <c:ptCount val="13"/>
                      <c:pt idx="0">
                        <c:v>Grand Est</c:v>
                      </c:pt>
                      <c:pt idx="1">
                        <c:v>Nouvelle-Aquitaine</c:v>
                      </c:pt>
                      <c:pt idx="2">
                        <c:v>Hauts-de-France</c:v>
                      </c:pt>
                      <c:pt idx="3">
                        <c:v>Bretagne</c:v>
                      </c:pt>
                      <c:pt idx="4">
                        <c:v>Normandie</c:v>
                      </c:pt>
                      <c:pt idx="5">
                        <c:v>Occitanie</c:v>
                      </c:pt>
                      <c:pt idx="6">
                        <c:v>Pays de la Loire</c:v>
                      </c:pt>
                      <c:pt idx="7">
                        <c:v>Auvergne-Rhône-Alpes</c:v>
                      </c:pt>
                      <c:pt idx="8">
                        <c:v>Île-de-France</c:v>
                      </c:pt>
                      <c:pt idx="9">
                        <c:v>Centre-Val de Loire</c:v>
                      </c:pt>
                      <c:pt idx="10">
                        <c:v>Provence-Alpes-Côte d'Azur</c:v>
                      </c:pt>
                      <c:pt idx="11">
                        <c:v>Bourgogne-Franche-Comté</c:v>
                      </c:pt>
                      <c:pt idx="12">
                        <c:v>Corse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D-3F58-409E-A356-17765B5701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64541615"/>
        <c:axId val="1364543055"/>
      </c:barChart>
      <c:catAx>
        <c:axId val="1364541615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64543055"/>
        <c:crosses val="autoZero"/>
        <c:auto val="1"/>
        <c:lblAlgn val="ctr"/>
        <c:lblOffset val="100"/>
        <c:noMultiLvlLbl val="0"/>
      </c:catAx>
      <c:valAx>
        <c:axId val="1364543055"/>
        <c:scaling>
          <c:orientation val="minMax"/>
        </c:scaling>
        <c:delete val="1"/>
        <c:axPos val="t"/>
        <c:numFmt formatCode="#\ ##0.0" sourceLinked="1"/>
        <c:majorTickMark val="none"/>
        <c:minorTickMark val="none"/>
        <c:tickLblPos val="nextTo"/>
        <c:crossAx val="1364541615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100" b="1">
          <a:solidFill>
            <a:schemeClr val="tx2"/>
          </a:solidFill>
          <a:latin typeface="Aptos Display" panose="020B0004020202020204" pitchFamily="34" charset="0"/>
        </a:defRPr>
      </a:pPr>
      <a:endParaRPr lang="en-US"/>
    </a:p>
  </c:txPr>
  <c:externalData r:id="rId1">
    <c:autoUpdate val="1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'A0 - Distributeur'!$BE$6</c:f>
              <c:strCache>
                <c:ptCount val="1"/>
                <c:pt idx="0">
                  <c:v>Green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7E0C7A5-347C-4576-B9D9-543B60BF8CB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0B55B0-F8B3-4BA4-BE1F-CC64E7D417B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ED35BF1-6123-422C-A4AE-4F000C5D1F9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EE9F47C-06F3-4BFA-AFDD-21EDCE69EE0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BE274DC-ACE0-437A-80BE-7637848FFA1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28C36B4-9753-4AD8-911D-CB49454C7C92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61B5C4A-0AE1-4886-BC37-12EB7F86F69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A3861A8-1C75-4812-90F9-A13D1A5B918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F54009E-FA42-4726-A930-12C8417D430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85080D5-76F6-45FD-9B56-B7AC9552E6F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EE535E9-EDEE-4496-893B-20DFAD17C85D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42AAF4F-8284-402D-8E14-E2644CE2B24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2BF3FF3-0B01-49A7-B83D-DEF5E684802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Distributeur'!$BE$7:$BE$19</c:f>
              <c:numCache>
                <c:formatCode>#,##0</c:formatCode>
                <c:ptCount val="13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C616-45C2-8AA6-A79B59AC7C08}"/>
            </c:ext>
          </c:extLst>
        </c:ser>
        <c:ser>
          <c:idx val="1"/>
          <c:order val="1"/>
          <c:tx>
            <c:strRef>
              <c:f>'A0 - Distributeur'!$BF$6</c:f>
              <c:strCache>
                <c:ptCount val="1"/>
                <c:pt idx="0">
                  <c:v>Light green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7DEEE49-D718-4C58-A1F8-1B362B9403A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985F935-73CE-4CF8-BCEF-AC0BA9D1F9C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A0DA7A2-0EA3-47E7-A38C-B10C9C7BF50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543D21F-F1A1-454B-A142-72A760F155F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298B92E-BB49-4714-BD25-7F9FA093143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88C76CB-633E-4B70-8D12-C9FA1953175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266D157-25EF-4849-A9D9-77BD4C1C28B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78C87CE-CF34-439D-8D98-C748F0E6B34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3BEA567-F91E-4CA6-9563-2A1FE0BF9C9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2A5A3F8-1FF4-4B72-9B09-5BA46EDC91B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45FEEFF-3D1C-416F-AB99-A6913BD6D19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6460B8A-AAE8-4018-850B-30724E40D8F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84D808C-7C0B-499B-80F8-2854E8E091C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accent6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Distributeur'!$BF$7:$BF$19</c:f>
              <c:numCache>
                <c:formatCode>#,##0</c:formatCode>
                <c:ptCount val="13"/>
                <c:pt idx="0">
                  <c:v>#N/A</c:v>
                </c:pt>
                <c:pt idx="1">
                  <c:v>#N/A</c:v>
                </c:pt>
                <c:pt idx="2">
                  <c:v>1</c:v>
                </c:pt>
                <c:pt idx="3">
                  <c:v>#N/A</c:v>
                </c:pt>
                <c:pt idx="4">
                  <c:v>1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1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B-C616-45C2-8AA6-A79B59AC7C08}"/>
            </c:ext>
          </c:extLst>
        </c:ser>
        <c:ser>
          <c:idx val="2"/>
          <c:order val="2"/>
          <c:tx>
            <c:strRef>
              <c:f>'A0 - Distributeur'!$BG$6</c:f>
              <c:strCache>
                <c:ptCount val="1"/>
                <c:pt idx="0">
                  <c:v>Light red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930A99F-C380-418B-B76B-CC9F1DF8C6D3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16AF6E6-0824-4712-AFE4-291C720A2E7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E3B0D57-4166-43A4-9C17-1C430359C29D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F5D79AE-B400-4248-8F94-55089435605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F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BF7DA7F-183D-444D-9899-9AAC18AC588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7605228-D258-471B-8BA3-4A0D0F5E397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DD25448-8643-45A7-8AE0-1B03BDB7163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8477C32-733C-46F7-BC26-1865D9249F7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6920EA1-C77D-4F07-9166-8C1D0E753423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38F3FEB-D254-4C1D-B6C9-F18DB48C29C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04CCD92-E067-48CA-B48E-CE46996350D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2DE28DD-B35B-43F5-B726-F1AA54B6D0C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82C7F655-ACFC-4259-8BF6-27C2EE6D591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accent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Distributeur'!$BG$7:$BG$19</c:f>
              <c:numCache>
                <c:formatCode>#,##0</c:formatCode>
                <c:ptCount val="13"/>
                <c:pt idx="0">
                  <c:v>#N/A</c:v>
                </c:pt>
                <c:pt idx="1">
                  <c:v>1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#N/A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9-C616-45C2-8AA6-A79B59AC7C08}"/>
            </c:ext>
          </c:extLst>
        </c:ser>
        <c:ser>
          <c:idx val="3"/>
          <c:order val="3"/>
          <c:tx>
            <c:strRef>
              <c:f>'A0 - Distributeur'!$BH$6</c:f>
              <c:strCache>
                <c:ptCount val="1"/>
                <c:pt idx="0">
                  <c:v>Red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A6976EE-3ABF-4414-B99F-690E3CDA1B6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C616-45C2-8AA6-A79B59AC7C0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15E7538-A57F-4252-A79A-8A74AFE7720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C616-45C2-8AA6-A79B59AC7C0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147070A-42DC-41EE-AEE2-274CFA2D604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C616-45C2-8AA6-A79B59AC7C0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D3A9BB9-3EC0-43BC-9D29-F607A99B2EE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D-C616-45C2-8AA6-A79B59AC7C0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43F04EF-8F12-4FFE-A307-DDE09E5E0AE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C616-45C2-8AA6-A79B59AC7C0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0324F37-C99A-459D-B842-08382235F66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F-C616-45C2-8AA6-A79B59AC7C0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62A42E5-BAD8-4080-90A3-68315D91CE5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C616-45C2-8AA6-A79B59AC7C0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51EBFE6-0FA8-48A8-B5EF-33B3E249228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C616-45C2-8AA6-A79B59AC7C0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8E31192-D075-40F5-A668-C8CE2CF7BF4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C616-45C2-8AA6-A79B59AC7C0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925DF49-AB78-4C67-8781-92B6E393D69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C616-45C2-8AA6-A79B59AC7C0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48DDFC1-A30E-4EE7-B8E9-BE085C9AB16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C616-45C2-8AA6-A79B59AC7C0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12B55B2-9F43-4896-B661-25B0527BC81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C616-45C2-8AA6-A79B59AC7C0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930310A-6833-4477-8AD6-531C3D6F0608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4.655493482309124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C616-45C2-8AA6-A79B59A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'A0 - Distributeur'!$BH$7:$BH$19</c:f>
              <c:numCache>
                <c:formatCode>#,##0</c:formatCode>
                <c:ptCount val="13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1</c:v>
                </c:pt>
                <c:pt idx="4">
                  <c:v>#N/A</c:v>
                </c:pt>
                <c:pt idx="5">
                  <c:v>1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Distributeur'!$BD$7:$BD$19</c15:f>
                <c15:dlblRangeCache>
                  <c:ptCount val="13"/>
                  <c:pt idx="0">
                    <c:v>-6%</c:v>
                  </c:pt>
                  <c:pt idx="1">
                    <c:v>-2%</c:v>
                  </c:pt>
                  <c:pt idx="2">
                    <c:v>+2%</c:v>
                  </c:pt>
                  <c:pt idx="3">
                    <c:v>-7%</c:v>
                  </c:pt>
                  <c:pt idx="4">
                    <c:v>+1%</c:v>
                  </c:pt>
                  <c:pt idx="5">
                    <c:v>-6%</c:v>
                  </c:pt>
                  <c:pt idx="6">
                    <c:v>-1%</c:v>
                  </c:pt>
                  <c:pt idx="7">
                    <c:v>-4%</c:v>
                  </c:pt>
                  <c:pt idx="8">
                    <c:v>-1%</c:v>
                  </c:pt>
                  <c:pt idx="9">
                    <c:v>-1%</c:v>
                  </c:pt>
                  <c:pt idx="10">
                    <c:v>+1%</c:v>
                  </c:pt>
                  <c:pt idx="11">
                    <c:v>-3%</c:v>
                  </c:pt>
                  <c:pt idx="12">
                    <c:v>-2%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7-C616-45C2-8AA6-A79B59AC7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9310400"/>
        <c:axId val="1049309920"/>
      </c:barChart>
      <c:catAx>
        <c:axId val="104931040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049309920"/>
        <c:crosses val="autoZero"/>
        <c:auto val="1"/>
        <c:lblAlgn val="ctr"/>
        <c:lblOffset val="100"/>
        <c:noMultiLvlLbl val="0"/>
      </c:catAx>
      <c:valAx>
        <c:axId val="1049309920"/>
        <c:scaling>
          <c:orientation val="minMax"/>
          <c:max val="1"/>
        </c:scaling>
        <c:delete val="1"/>
        <c:axPos val="t"/>
        <c:numFmt formatCode="#,##0" sourceLinked="1"/>
        <c:majorTickMark val="none"/>
        <c:minorTickMark val="none"/>
        <c:tickLblPos val="nextTo"/>
        <c:crossAx val="10493104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b="1">
          <a:latin typeface="Aptos Display" panose="020B0004020202020204" pitchFamily="34" charset="0"/>
        </a:defRPr>
      </a:pPr>
      <a:endParaRPr lang="en-US"/>
    </a:p>
  </c:txPr>
  <c:externalData r:id="rId5">
    <c:autoUpdate val="1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326884602936129E-2"/>
          <c:y val="0.10919557714922161"/>
          <c:w val="0.95343985691249389"/>
          <c:h val="0.5667234188643214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'A1 - Context'!$X$5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Context'!$X$6:$X$20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0.4703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8C-483D-AE1A-612DF2E37592}"/>
            </c:ext>
          </c:extLst>
        </c:ser>
        <c:ser>
          <c:idx val="1"/>
          <c:order val="1"/>
          <c:tx>
            <c:strRef>
              <c:f>'A1 - Context'!$Y$5</c:f>
              <c:strCache>
                <c:ptCount val="1"/>
                <c:pt idx="0">
                  <c:v>Distribution William Peel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Context'!$Y$6:$Y$20</c:f>
              <c:numCache>
                <c:formatCode>0%</c:formatCode>
                <c:ptCount val="15"/>
                <c:pt idx="0">
                  <c:v>0.51519999999999999</c:v>
                </c:pt>
                <c:pt idx="1">
                  <c:v>6.8699999999999997E-2</c:v>
                </c:pt>
                <c:pt idx="2">
                  <c:v>3.04E-2</c:v>
                </c:pt>
                <c:pt idx="3">
                  <c:v>0.96040000000000003</c:v>
                </c:pt>
                <c:pt idx="4">
                  <c:v>0.96299999999999997</c:v>
                </c:pt>
                <c:pt idx="5">
                  <c:v>0.99209999999999998</c:v>
                </c:pt>
                <c:pt idx="6">
                  <c:v>0.59709999999999996</c:v>
                </c:pt>
                <c:pt idx="7">
                  <c:v>2.1099999999999997E-2</c:v>
                </c:pt>
                <c:pt idx="8">
                  <c:v>0.95900000000000007</c:v>
                </c:pt>
                <c:pt idx="9">
                  <c:v>0.96569999999999989</c:v>
                </c:pt>
                <c:pt idx="10">
                  <c:v>0.53759999999999997</c:v>
                </c:pt>
                <c:pt idx="11">
                  <c:v>0.16639999999999999</c:v>
                </c:pt>
                <c:pt idx="12">
                  <c:v>0</c:v>
                </c:pt>
                <c:pt idx="13">
                  <c:v>0.58260000000000001</c:v>
                </c:pt>
                <c:pt idx="14">
                  <c:v>0.96959999999999991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8C-483D-AE1A-612DF2E37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67649120"/>
        <c:axId val="367650080"/>
      </c:barChart>
      <c:lineChart>
        <c:grouping val="standard"/>
        <c:varyColors val="0"/>
        <c:ser>
          <c:idx val="2"/>
          <c:order val="2"/>
          <c:tx>
            <c:strRef>
              <c:f>'A1 - Context'!$Z$5</c:f>
              <c:strCache>
                <c:ptCount val="1"/>
                <c:pt idx="0">
                  <c:v>Prix moyen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/>
            </c:spPr>
          </c:marker>
          <c:dLbls>
            <c:numFmt formatCode="0.0&quot;€&quot;;;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Context'!$Z$6:$Z$20</c:f>
              <c:numCache>
                <c:formatCode>General</c:formatCode>
                <c:ptCount val="15"/>
                <c:pt idx="0">
                  <c:v>22.446999999999999</c:v>
                </c:pt>
                <c:pt idx="1">
                  <c:v>21.827878787878788</c:v>
                </c:pt>
                <c:pt idx="2">
                  <c:v>21.561739130434784</c:v>
                </c:pt>
                <c:pt idx="3">
                  <c:v>21.172232558139534</c:v>
                </c:pt>
                <c:pt idx="4">
                  <c:v>20.125983827493261</c:v>
                </c:pt>
                <c:pt idx="5">
                  <c:v>18.870782710280373</c:v>
                </c:pt>
                <c:pt idx="6">
                  <c:v>18.796150442477874</c:v>
                </c:pt>
                <c:pt idx="7">
                  <c:v>18.423749999999998</c:v>
                </c:pt>
                <c:pt idx="8">
                  <c:v>18.422118847539014</c:v>
                </c:pt>
                <c:pt idx="9">
                  <c:v>18.303006230529597</c:v>
                </c:pt>
                <c:pt idx="10">
                  <c:v>18.294398249452954</c:v>
                </c:pt>
                <c:pt idx="11">
                  <c:v>17.370588235294118</c:v>
                </c:pt>
                <c:pt idx="12">
                  <c:v>17.067983706720977</c:v>
                </c:pt>
                <c:pt idx="13">
                  <c:v>15.525252808988764</c:v>
                </c:pt>
                <c:pt idx="14">
                  <c:v>14.830984598459846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8C-483D-AE1A-612DF2E37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1055408"/>
        <c:axId val="361056848"/>
      </c:lineChart>
      <c:catAx>
        <c:axId val="36764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68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7650080"/>
        <c:crosses val="autoZero"/>
        <c:auto val="1"/>
        <c:lblAlgn val="ctr"/>
        <c:lblOffset val="100"/>
        <c:noMultiLvlLbl val="0"/>
      </c:catAx>
      <c:valAx>
        <c:axId val="36765008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7649120"/>
        <c:crosses val="autoZero"/>
        <c:crossBetween val="between"/>
      </c:valAx>
      <c:valAx>
        <c:axId val="36105684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361055408"/>
        <c:crosses val="max"/>
        <c:crossBetween val="between"/>
      </c:valAx>
      <c:catAx>
        <c:axId val="361055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610568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0114150940371471"/>
          <c:y val="0"/>
          <c:w val="0.49885853509151173"/>
          <c:h val="8.611073264875003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'A1 - Context'!$AB$5</c:f>
              <c:strCache>
                <c:ptCount val="1"/>
                <c:pt idx="0">
                  <c:v>Green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FC975A5-1CF4-4CB9-B876-2F13A0D6621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438C6AE-ED10-48B4-8C2F-194ED28E21A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F06F5F2-437A-4112-BEBC-5F25D12E6D8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9FCCE1D-0882-44AA-8555-AAFDDB899BD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F032D68-9468-47E0-911B-7C54976D8C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189672A-CC3F-484B-9F04-77462555CCA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87F2BBE-9493-4852-9144-BFC208958B7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B20D0EE4-C081-41AD-B4CB-17D5EDADCE3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B99DD15-09D8-41DF-ABA1-A74B4B58DA4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CEDF0E6-E8FB-4FA1-8168-E893A6AA216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48E6110-5C57-4E25-91C3-2CD8EE0932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3E05B92-5FBD-47D8-9C90-054C9E587A4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FC45CE1-9513-43DC-8FBC-77B0D72645C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8B60999-6AD2-44EF-8978-326940B1E2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5E2DDF31-AC4B-4321-A08A-EDB7053BB28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Context'!$AB$6:$AB$20</c:f>
              <c:numCache>
                <c:formatCode>#,##0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Context'!$AG$6:$AG$20</c15:f>
                <c15:dlblRangeCache>
                  <c:ptCount val="15"/>
                  <c:pt idx="9">
                    <c:v>+5,7pp</c:v>
                  </c:pt>
                  <c:pt idx="12">
                    <c:v>+39,0pp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F-F4CA-4DD8-B8FA-DC6EE58EA4E1}"/>
            </c:ext>
          </c:extLst>
        </c:ser>
        <c:ser>
          <c:idx val="1"/>
          <c:order val="1"/>
          <c:tx>
            <c:strRef>
              <c:f>'A1 - Context'!$AC$5</c:f>
              <c:strCache>
                <c:ptCount val="1"/>
                <c:pt idx="0">
                  <c:v>Light green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D9D90A2-4BEB-4441-A28E-59DEE4EEABD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4FEC925-BE40-42D1-8FA0-77D28E3B01F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E40119F-ED46-42F2-9624-AA5D7C7836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CA763EE-DCC7-48B2-A75A-07562F3E65A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91F53A5-B49A-413A-B2B4-20A8BBC0B3D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2E32668-8255-4184-927C-84C12006C94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91140F7-D003-4FDB-968F-077116BE3ED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6173BA4-0498-401C-9695-491F989A0C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D5DD24E-C783-4FBB-B7CE-DA734C5B140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9B46856-828D-43C1-893D-FF52FE079D5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2357A3D-A90C-4D0D-A0E6-CC03C91C118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508D822-02A8-4207-AE64-86473AA8453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27D89A6-98A2-4575-8598-9915CA3832D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205871A-0EF8-4762-9DA4-A10445185A6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DF48588-62FB-4870-9DCA-BCCEA3B557C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6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Context'!$AC$6:$AC$20</c:f>
              <c:numCache>
                <c:formatCode>#,##0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Context'!$AH$6:$AH$20</c15:f>
                <c15:dlblRangeCache>
                  <c:ptCount val="15"/>
                  <c:pt idx="1">
                    <c:v>+0,4pp</c:v>
                  </c:pt>
                  <c:pt idx="2">
                    <c:v>+0,5pp</c:v>
                  </c:pt>
                  <c:pt idx="3">
                    <c:v>+2,7pp</c:v>
                  </c:pt>
                  <c:pt idx="5">
                    <c:v>+1,9pp</c:v>
                  </c:pt>
                  <c:pt idx="8">
                    <c:v>+0,8pp</c:v>
                  </c:pt>
                  <c:pt idx="14">
                    <c:v>+0,4pp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F-F4CA-4DD8-B8FA-DC6EE58EA4E1}"/>
            </c:ext>
          </c:extLst>
        </c:ser>
        <c:ser>
          <c:idx val="2"/>
          <c:order val="2"/>
          <c:tx>
            <c:strRef>
              <c:f>'A1 - Context'!$AE$5</c:f>
              <c:strCache>
                <c:ptCount val="1"/>
                <c:pt idx="0">
                  <c:v>Light red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BA10364-7C15-4319-AD1E-27301E7FF6F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8AC9FD3-6AA4-4356-AEE7-0095734D7FB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2BD88E3-ABBA-45F4-B3F0-0039A4F766D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27A23BB-1A6C-449F-85E9-FECA713D7B1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830A03E-0E66-433F-A399-C3920B19B6B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4FBA4CF-DF09-4D2E-B70D-B42A4271A9D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6B287C6-51CE-421F-AC5D-CDECCE9E76C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5DF41FF-5B24-4E14-880E-A017E623B76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C3818CD-EF42-4ACB-A0E1-2EB3F1937E7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F7493FF-8575-4B45-804C-A829D522E53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001EE2C-E165-4EDC-AFCC-0B50A8917B9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1C62223-F90A-4297-92E5-3695CF3AC7B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22F794E-D884-43EB-8AEE-5B38B106966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E39607D8-0BCD-489D-8AD3-61D219C483D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79D52D5-40A1-4E67-8C71-A5000BDB279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Context'!$AE$6:$AE$20</c:f>
              <c:numCache>
                <c:formatCode>#,##0</c:formatCode>
                <c:ptCount val="1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Context'!$AJ$6:$AJ$20</c15:f>
                <c15:dlblRangeCache>
                  <c:ptCount val="15"/>
                  <c:pt idx="0">
                    <c:v>-4,9pp</c:v>
                  </c:pt>
                  <c:pt idx="4">
                    <c:v>-0,5pp</c:v>
                  </c:pt>
                  <c:pt idx="6">
                    <c:v>-0,4pp</c:v>
                  </c:pt>
                  <c:pt idx="7">
                    <c:v>-0,9pp</c:v>
                  </c:pt>
                  <c:pt idx="11">
                    <c:v>-0,4pp</c:v>
                  </c:pt>
                  <c:pt idx="13">
                    <c:v>-0,7pp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F-F4CA-4DD8-B8FA-DC6EE58EA4E1}"/>
            </c:ext>
          </c:extLst>
        </c:ser>
        <c:ser>
          <c:idx val="3"/>
          <c:order val="3"/>
          <c:tx>
            <c:strRef>
              <c:f>'A1 - Context'!$AF$5</c:f>
              <c:strCache>
                <c:ptCount val="1"/>
                <c:pt idx="0">
                  <c:v>Red</c:v>
                </c:pt>
              </c:strCache>
            </c:strRef>
          </c:tx>
          <c:spPr>
            <a:blipFill>
              <a:blip xmlns:r="http://schemas.openxmlformats.org/officeDocument/2006/relationships" r:embed="rId6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C8770DA-8E57-4F27-88B6-44772AB24E9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A17A122-18D1-48A8-BA83-8029BEC2B8F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8DC1335-56B1-4205-B9B5-5DC2EDB674B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2F1449A-DE8E-4D20-8BC0-4029A7C00E0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F97D4E5-BC20-4F7C-AC12-53BFAA5356C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392D9BE-F6A4-4BFA-8F23-64ABB2432E7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354B1FB-2A08-43D6-A980-1FC55915F22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0CB05BD-0DDA-49AB-A4D5-1667C0168E6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185BC44-5159-4F90-9660-47F0DE4868B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77D479F-1EE0-4CDF-A92B-EC2EFDD9651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3993E46-6A1D-42AA-8A73-1E3017DDA46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09668AF-350F-431B-B0E6-DDCFD3FCA7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CBB2FEE-4E75-41CE-8D1E-5ABA25C7F45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6852F9F-04A3-435A-8F57-2288112B75D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EF00FCE-4C9B-4381-9D04-BAFD904B51C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Context'!$W$6:$W$20</c:f>
              <c:strCache>
                <c:ptCount val="15"/>
                <c:pt idx="0">
                  <c:v>The Famous Grouse</c:v>
                </c:pt>
                <c:pt idx="1">
                  <c:v>Moisans</c:v>
                </c:pt>
                <c:pt idx="2">
                  <c:v>Glengarry</c:v>
                </c:pt>
                <c:pt idx="3">
                  <c:v>J&amp;B</c:v>
                </c:pt>
                <c:pt idx="4">
                  <c:v>Clan Campbell</c:v>
                </c:pt>
                <c:pt idx="5">
                  <c:v>Label 5</c:v>
                </c:pt>
                <c:pt idx="6">
                  <c:v>John Davons</c:v>
                </c:pt>
                <c:pt idx="7">
                  <c:v>Long John</c:v>
                </c:pt>
                <c:pt idx="8">
                  <c:v>Grants</c:v>
                </c:pt>
                <c:pt idx="9">
                  <c:v>William Lawsons</c:v>
                </c:pt>
                <c:pt idx="10">
                  <c:v>Sir Edwards</c:v>
                </c:pt>
                <c:pt idx="11">
                  <c:v>Sam Barton</c:v>
                </c:pt>
                <c:pt idx="12">
                  <c:v>William Peel</c:v>
                </c:pt>
                <c:pt idx="13">
                  <c:v>Eco+</c:v>
                </c:pt>
                <c:pt idx="14">
                  <c:v>Bairds</c:v>
                </c:pt>
              </c:strCache>
            </c:strRef>
          </c:cat>
          <c:val>
            <c:numRef>
              <c:f>'A1 - Context'!$AF$6:$AF$20</c:f>
              <c:numCache>
                <c:formatCode>#,##0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Context'!$AK$6:$AK$20</c15:f>
                <c15:dlblRangeCache>
                  <c:ptCount val="15"/>
                  <c:pt idx="10">
                    <c:v>-35,9pp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F-F4CA-4DD8-B8FA-DC6EE58EA4E1}"/>
            </c:ext>
          </c:extLst>
        </c:ser>
        <c:ser>
          <c:idx val="4"/>
          <c:order val="4"/>
          <c:tx>
            <c:strRef>
              <c:f>'A1 - Context'!$AD$5</c:f>
              <c:strCache>
                <c:ptCount val="1"/>
                <c:pt idx="0">
                  <c:v>Grey</c:v>
                </c:pt>
              </c:strCache>
            </c:strRef>
          </c:tx>
          <c:spPr>
            <a:blipFill>
              <a:blip xmlns:r="http://schemas.openxmlformats.org/officeDocument/2006/relationships" r:embed="rId7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F8F9229-AF40-4F6C-A56A-73FD8F25D57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0-F4CA-4DD8-B8FA-DC6EE58EA4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6A65EF8-1ABB-4039-9D1F-7A6F77C5914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1-F4CA-4DD8-B8FA-DC6EE58EA4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1ED48EE-B261-4825-BABC-4B129349CD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2-F4CA-4DD8-B8FA-DC6EE58EA4E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2B78F64-AF8D-4370-A803-A9AEB1834D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3-F4CA-4DD8-B8FA-DC6EE58EA4E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2C71F8B-E367-47FF-8307-372B04298F4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4-F4CA-4DD8-B8FA-DC6EE58EA4E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54DF8AA-2741-4F82-9BEE-ADEF914C86F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5-F4CA-4DD8-B8FA-DC6EE58EA4E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BC41759-2CFD-4C32-AD7E-0F03CB986A0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6-F4CA-4DD8-B8FA-DC6EE58EA4E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C436BEE-D3F5-4BC3-80EE-979273A18AD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7-F4CA-4DD8-B8FA-DC6EE58EA4E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186DF79-1A49-40BC-A10B-236F1F5B7DF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8-F4CA-4DD8-B8FA-DC6EE58EA4E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810379B-FC80-44F8-867A-B43BE29AB42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9-F4CA-4DD8-B8FA-DC6EE58EA4E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FEF2DD3-6EFB-4C8A-972F-DA9A7210445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A-F4CA-4DD8-B8FA-DC6EE58EA4E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C5A2CA3-7246-475D-969E-9BA22D89828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B-F4CA-4DD8-B8FA-DC6EE58EA4E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9DC79A3-25E3-457C-859B-1956F379D7E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C-F4CA-4DD8-B8FA-DC6EE58EA4E1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199C6D7-CE4B-4AF7-BA56-3E7193F4DE0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D-F4CA-4DD8-B8FA-DC6EE58EA4E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801CE40-2E70-4C1C-BFF9-1F797C3D293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E-F4CA-4DD8-B8FA-DC6EE58EA4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'A1 - Context'!$AD$6:$AD$20</c:f>
              <c:numCache>
                <c:formatCode>#,##0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Context'!$AI$6:$AI$20</c15:f>
                <c15:dlblRangeCache>
                  <c:ptCount val="15"/>
                </c15:dlblRangeCache>
              </c15:datalabelsRange>
            </c:ext>
            <c:ext xmlns:c16="http://schemas.microsoft.com/office/drawing/2014/chart" uri="{C3380CC4-5D6E-409C-BE32-E72D297353CC}">
              <c16:uniqueId val="{0000004F-F4CA-4DD8-B8FA-DC6EE58EA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2008302704"/>
        <c:axId val="2008302224"/>
      </c:barChart>
      <c:catAx>
        <c:axId val="2008302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08302224"/>
        <c:crosses val="autoZero"/>
        <c:auto val="1"/>
        <c:lblAlgn val="ctr"/>
        <c:lblOffset val="100"/>
        <c:noMultiLvlLbl val="0"/>
      </c:catAx>
      <c:valAx>
        <c:axId val="2008302224"/>
        <c:scaling>
          <c:orientation val="minMax"/>
          <c:max val="1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00830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8">
    <c:autoUpdate val="1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473377420041806E-2"/>
          <c:y val="2.2929251500813874E-2"/>
          <c:w val="0.86272273430565316"/>
          <c:h val="0.81644545950193403"/>
        </c:manualLayout>
      </c:layout>
      <c:scatterChart>
        <c:scatterStyle val="lineMarker"/>
        <c:varyColors val="0"/>
        <c:ser>
          <c:idx val="1"/>
          <c:order val="0"/>
          <c:tx>
            <c:v>Point de départ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2"/>
            <c:spPr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42074A89-D40E-44EF-9902-34F7DBC243C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9BC4-4DCE-A4FF-095BE3E8A4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E0EDF3E-9CFB-4FED-B439-9C157E7C8E0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BC4-4DCE-A4FF-095BE3E8A4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DE2F523-45CF-426E-866C-F9F0F233C30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9BC4-4DCE-A4FF-095BE3E8A4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A52B6F4-D837-42AE-B5C1-98491156FEB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BC4-4DCE-A4FF-095BE3E8A4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36F28F4-48B0-4E63-B60C-D37E3D18F3B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9BC4-4DCE-A4FF-095BE3E8A4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0DF83B9-4EE2-40DC-9200-F4DDA246564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BC4-4DCE-A4FF-095BE3E8A4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7B9EAF3-DE65-4119-87C0-231E8C6E671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9BC4-4DCE-A4FF-095BE3E8A4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FD63499-74AD-4324-A158-A8514582F25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9BC4-4DCE-A4FF-095BE3E8A4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DC99F52-144A-4992-821A-0BF912A33C9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9BC4-4DCE-A4FF-095BE3E8A4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84B3DB0-9F9B-46DA-AE08-2F7DCAB8CB2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BC4-4DCE-A4FF-095BE3E8A4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Context'!$BO$6:$BO$15</c:f>
              <c:numCache>
                <c:formatCode>0%</c:formatCode>
                <c:ptCount val="10"/>
                <c:pt idx="0">
                  <c:v>0.97360000000000002</c:v>
                </c:pt>
                <c:pt idx="1">
                  <c:v>0.60109999999999997</c:v>
                </c:pt>
                <c:pt idx="2">
                  <c:v>3.04E-2</c:v>
                </c:pt>
                <c:pt idx="3">
                  <c:v>0.95109999999999995</c:v>
                </c:pt>
                <c:pt idx="4">
                  <c:v>0.90890000000000004</c:v>
                </c:pt>
                <c:pt idx="5">
                  <c:v>0.89700000000000002</c:v>
                </c:pt>
                <c:pt idx="6">
                  <c:v>0.1704</c:v>
                </c:pt>
                <c:pt idx="7">
                  <c:v>8.0600000000000005E-2</c:v>
                </c:pt>
                <c:pt idx="8">
                  <c:v>0.58920000000000006</c:v>
                </c:pt>
                <c:pt idx="9">
                  <c:v>0.96569999999999989</c:v>
                </c:pt>
              </c:numCache>
            </c:numRef>
          </c:xVal>
          <c:yVal>
            <c:numRef>
              <c:f>'A1 - Context'!$BR$6:$BR$15</c:f>
              <c:numCache>
                <c:formatCode>"€"#,##0.00_);[Red]\("€"#,##0.00\)</c:formatCode>
                <c:ptCount val="10"/>
                <c:pt idx="0">
                  <c:v>18.738776722090261</c:v>
                </c:pt>
                <c:pt idx="1">
                  <c:v>18.792857142857144</c:v>
                </c:pt>
                <c:pt idx="2">
                  <c:v>18.788095238095238</c:v>
                </c:pt>
                <c:pt idx="3">
                  <c:v>18.42609433962264</c:v>
                </c:pt>
                <c:pt idx="4">
                  <c:v>18.623647469458987</c:v>
                </c:pt>
                <c:pt idx="5">
                  <c:v>17.567562326869805</c:v>
                </c:pt>
                <c:pt idx="6">
                  <c:v>17.355323741007194</c:v>
                </c:pt>
                <c:pt idx="7">
                  <c:v>20.985079365079365</c:v>
                </c:pt>
                <c:pt idx="8">
                  <c:v>15.552626538987687</c:v>
                </c:pt>
                <c:pt idx="9">
                  <c:v>14.873666482606295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'A1 - Context'!$BL$6:$BL$15</c15:f>
                <c15:dlblRangeCache>
                  <c:ptCount val="10"/>
                  <c:pt idx="4">
                    <c:v>05</c:v>
                  </c:pt>
                  <c:pt idx="5">
                    <c:v>06</c:v>
                  </c:pt>
                  <c:pt idx="7">
                    <c:v>08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9BC4-4DCE-A4FF-095BE3E8A4B0}"/>
            </c:ext>
          </c:extLst>
        </c:ser>
        <c:ser>
          <c:idx val="0"/>
          <c:order val="1"/>
          <c:tx>
            <c:v>Situation actuelle</c:v>
          </c:tx>
          <c:spPr>
            <a:ln w="38100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01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B-9BC4-4DCE-A4FF-095BE3E8A4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02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C-9BC4-4DCE-A4FF-095BE3E8A4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03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D-9BC4-4DCE-A4FF-095BE3E8A4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04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E-9BC4-4DCE-A4FF-095BE3E8A4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05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F-9BC4-4DCE-A4FF-095BE3E8A4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0CF730A-4DCB-47F9-8C1E-D878AEA2C9F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9BC4-4DCE-A4FF-095BE3E8A4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07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1-9BC4-4DCE-A4FF-095BE3E8A4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08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2-9BC4-4DCE-A4FF-095BE3E8A4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09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3-9BC4-4DCE-A4FF-095BE3E8A4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4-9BC4-4DCE-A4FF-095BE3E8A4B0}"/>
                </c:ext>
              </c:extLst>
            </c:dLbl>
            <c:spPr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000" tIns="18000" rIns="36000" bIns="1800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ellipse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Context'!$BN$6:$BN$15</c:f>
              <c:numCache>
                <c:formatCode>0%</c:formatCode>
                <c:ptCount val="10"/>
                <c:pt idx="0">
                  <c:v>0.99209999999999998</c:v>
                </c:pt>
                <c:pt idx="1">
                  <c:v>0.59709999999999996</c:v>
                </c:pt>
                <c:pt idx="2">
                  <c:v>2.1099999999999997E-2</c:v>
                </c:pt>
                <c:pt idx="3">
                  <c:v>0.95900000000000007</c:v>
                </c:pt>
                <c:pt idx="4">
                  <c:v>0.96569999999999989</c:v>
                </c:pt>
                <c:pt idx="5">
                  <c:v>0.53759999999999997</c:v>
                </c:pt>
                <c:pt idx="6">
                  <c:v>0.16639999999999999</c:v>
                </c:pt>
                <c:pt idx="7">
                  <c:v>0.4703</c:v>
                </c:pt>
                <c:pt idx="8">
                  <c:v>0.58260000000000001</c:v>
                </c:pt>
                <c:pt idx="9">
                  <c:v>0.96959999999999991</c:v>
                </c:pt>
              </c:numCache>
            </c:numRef>
          </c:xVal>
          <c:yVal>
            <c:numRef>
              <c:f>'A1 - Context'!$BP$6:$BP$15</c:f>
              <c:numCache>
                <c:formatCode>"€"#,##0.00_);[Red]\("€"#,##0.00\)</c:formatCode>
                <c:ptCount val="10"/>
                <c:pt idx="0">
                  <c:v>18.870782710280373</c:v>
                </c:pt>
                <c:pt idx="1">
                  <c:v>18.796150442477874</c:v>
                </c:pt>
                <c:pt idx="2">
                  <c:v>18.423749999999998</c:v>
                </c:pt>
                <c:pt idx="3">
                  <c:v>18.422118847539014</c:v>
                </c:pt>
                <c:pt idx="4">
                  <c:v>18.303006230529597</c:v>
                </c:pt>
                <c:pt idx="5">
                  <c:v>18.294398249452954</c:v>
                </c:pt>
                <c:pt idx="6">
                  <c:v>17.370588235294118</c:v>
                </c:pt>
                <c:pt idx="7">
                  <c:v>#N/A</c:v>
                </c:pt>
                <c:pt idx="8">
                  <c:v>15.525252808988764</c:v>
                </c:pt>
                <c:pt idx="9">
                  <c:v>14.830984598459846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'A1 - Context'!$BK$6:$BK$15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  <c:pt idx="5">
                    <c:v>06</c:v>
                  </c:pt>
                  <c:pt idx="6">
                    <c:v>07</c:v>
                  </c:pt>
                  <c:pt idx="7">
                    <c:v>08</c:v>
                  </c:pt>
                  <c:pt idx="8">
                    <c:v>09</c:v>
                  </c:pt>
                  <c:pt idx="9">
                    <c:v>10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9BC4-4DCE-A4FF-095BE3E8A4B0}"/>
            </c:ext>
          </c:extLst>
        </c:ser>
        <c:ser>
          <c:idx val="2"/>
          <c:order val="2"/>
          <c:tx>
            <c:v>Marque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9BC4-4DCE-A4FF-095BE3E8A4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9BC4-4DCE-A4FF-095BE3E8A4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9BC4-4DCE-A4FF-095BE3E8A4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9BC4-4DCE-A4FF-095BE3E8A4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9BC4-4DCE-A4FF-095BE3E8A4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06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B-9BC4-4DCE-A4FF-095BE3E8A4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9BC4-4DCE-A4FF-095BE3E8A4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ABFC16D-8653-4B39-A25E-31F56C449F7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9BC4-4DCE-A4FF-095BE3E8A4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9BC4-4DCE-A4FF-095BE3E8A4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9BC4-4DCE-A4FF-095BE3E8A4B0}"/>
                </c:ext>
              </c:extLst>
            </c:dLbl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ellipse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fixedVal"/>
            <c:noEndCap val="1"/>
            <c:val val="1"/>
            <c:spPr>
              <a:noFill/>
              <a:ln w="508000" cap="flat" cmpd="sng" algn="ctr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'A1 - Context'!$BN$6:$BN$15</c:f>
              <c:numCache>
                <c:formatCode>0%</c:formatCode>
                <c:ptCount val="10"/>
                <c:pt idx="0">
                  <c:v>0.99209999999999998</c:v>
                </c:pt>
                <c:pt idx="1">
                  <c:v>0.59709999999999996</c:v>
                </c:pt>
                <c:pt idx="2">
                  <c:v>2.1099999999999997E-2</c:v>
                </c:pt>
                <c:pt idx="3">
                  <c:v>0.95900000000000007</c:v>
                </c:pt>
                <c:pt idx="4">
                  <c:v>0.96569999999999989</c:v>
                </c:pt>
                <c:pt idx="5">
                  <c:v>0.53759999999999997</c:v>
                </c:pt>
                <c:pt idx="6">
                  <c:v>0.16639999999999999</c:v>
                </c:pt>
                <c:pt idx="7">
                  <c:v>0.4703</c:v>
                </c:pt>
                <c:pt idx="8">
                  <c:v>0.58260000000000001</c:v>
                </c:pt>
                <c:pt idx="9">
                  <c:v>0.96959999999999991</c:v>
                </c:pt>
              </c:numCache>
            </c:numRef>
          </c:xVal>
          <c:yVal>
            <c:numRef>
              <c:f>'A1 - Context'!$BQ$6:$BQ$15</c:f>
              <c:numCache>
                <c:formatCode>"€"#,##0.00_);[Red]\("€"#,##0.00\)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17.067983706720977</c:v>
                </c:pt>
                <c:pt idx="8">
                  <c:v>#N/A</c:v>
                </c:pt>
                <c:pt idx="9">
                  <c:v>#N/A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'A1 - Context'!$BK$6:$BK$15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  <c:pt idx="5">
                    <c:v>06</c:v>
                  </c:pt>
                  <c:pt idx="6">
                    <c:v>07</c:v>
                  </c:pt>
                  <c:pt idx="7">
                    <c:v>08</c:v>
                  </c:pt>
                  <c:pt idx="8">
                    <c:v>09</c:v>
                  </c:pt>
                  <c:pt idx="9">
                    <c:v>10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0-9BC4-4DCE-A4FF-095BE3E8A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6559151"/>
        <c:axId val="756557231"/>
      </c:scatterChart>
      <c:valAx>
        <c:axId val="756559151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Distribution</a:t>
                </a:r>
                <a:r>
                  <a:rPr lang="fr-FR" b="1" baseline="0"/>
                  <a:t> numérique</a:t>
                </a:r>
                <a:endParaRPr lang="fr-FR" b="1"/>
              </a:p>
            </c:rich>
          </c:tx>
          <c:layout>
            <c:manualLayout>
              <c:xMode val="edge"/>
              <c:yMode val="edge"/>
              <c:x val="0.42738315807398713"/>
              <c:y val="0.94475038031791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756557231"/>
        <c:crosses val="autoZero"/>
        <c:crossBetween val="midCat"/>
      </c:valAx>
      <c:valAx>
        <c:axId val="756557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Prix moyen par litre</a:t>
                </a:r>
              </a:p>
            </c:rich>
          </c:tx>
          <c:layout>
            <c:manualLayout>
              <c:xMode val="edge"/>
              <c:yMode val="edge"/>
              <c:x val="0"/>
              <c:y val="0.263665811218368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7565591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96902622543648"/>
          <c:y val="5.0925925925925923E-2"/>
          <c:w val="0.64155028257592361"/>
          <c:h val="0.93927400319042842"/>
        </c:manualLayout>
      </c:layout>
      <c:bubbleChart>
        <c:varyColors val="0"/>
        <c:ser>
          <c:idx val="0"/>
          <c:order val="0"/>
          <c:spPr>
            <a:solidFill>
              <a:schemeClr val="accent4"/>
            </a:solidFill>
            <a:ln w="381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7EAE5A4-7863-4ADA-9CCD-FB53958D5B0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61BE-44A2-B0E7-0F76B9B259A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E7B0374-E705-4A3E-944A-B4361D2C384D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1BE-44A2-B0E7-0F76B9B259A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5E0E453-E6DB-4B31-8BCD-73BFF301FB4A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1BE-44A2-B0E7-0F76B9B259A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51C7DAB-8946-488A-A248-51F04021B82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1BE-44A2-B0E7-0F76B9B259A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8EBE222-7555-4309-A78D-57B06932F40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61BE-44A2-B0E7-0F76B9B259A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0CCE42B-6ECA-4010-A5D1-0F652E48727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61BE-44A2-B0E7-0F76B9B259A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340A1C6-1B07-422B-AA78-EFB766DE873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1BE-44A2-B0E7-0F76B9B259A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BFF816E-5647-4383-8E61-3D4F40530E8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61BE-44A2-B0E7-0F76B9B259A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92AA077-5923-4D23-8856-B1BFC7C43376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61BE-44A2-B0E7-0F76B9B259A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6062A88-AF40-49DD-BB6E-DD4FFAB95FF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61BE-44A2-B0E7-0F76B9B259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Context'!$AQ$6:$AQ$15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xVal>
          <c:yVal>
            <c:numRef>
              <c:f>'A1 - Context'!$AR$6:$AR$15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yVal>
          <c:bubbleSize>
            <c:numRef>
              <c:f>'A1 - Context'!$AS$6:$AS$15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0.47027741083223251</c:v>
                </c:pt>
                <c:pt idx="8">
                  <c:v>0</c:v>
                </c:pt>
                <c:pt idx="9">
                  <c:v>0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'A1 - Context'!$AS$6:$AS$15</c15:f>
                <c15:dlblRangeCache>
                  <c:ptCount val="10"/>
                  <c:pt idx="7">
                    <c:v>47%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61BE-44A2-B0E7-0F76B9B259A6}"/>
            </c:ext>
          </c:extLst>
        </c:ser>
        <c:ser>
          <c:idx val="1"/>
          <c:order val="1"/>
          <c:spPr>
            <a:solidFill>
              <a:schemeClr val="bg1">
                <a:lumMod val="75000"/>
              </a:schemeClr>
            </a:solidFill>
            <a:ln w="254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DB2A1A2-279C-423A-9091-D5277A445940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61BE-44A2-B0E7-0F76B9B259A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3E64E49-86C1-4FF8-8405-25EACDE42DE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61BE-44A2-B0E7-0F76B9B259A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4F74B5A-6978-4672-952B-FAECDB6E573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61BE-44A2-B0E7-0F76B9B259A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88C1753-0D4C-436D-BF06-153395DE485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61BE-44A2-B0E7-0F76B9B259A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64FE96B-AA25-4648-86B3-98180BBA0D8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61BE-44A2-B0E7-0F76B9B259A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1F42D48-44EC-41B7-8983-92A6116BBC7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61BE-44A2-B0E7-0F76B9B259A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D26F10E5-C4F0-4F87-93E4-3BA5F6FA5FF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61BE-44A2-B0E7-0F76B9B259A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388762A-B444-4245-972A-7EFD4A8C4AD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61BE-44A2-B0E7-0F76B9B259A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9AC9652-A6D0-4760-A697-0544F7C1743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61BE-44A2-B0E7-0F76B9B259A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C678F14-FB70-4729-89B0-DC45130A21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61BE-44A2-B0E7-0F76B9B259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'A1 - Context'!$AQ$6:$AQ$15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xVal>
          <c:yVal>
            <c:numRef>
              <c:f>'A1 - Context'!$AR$6:$AR$15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yVal>
          <c:bubbleSize>
            <c:numRef>
              <c:f>'A1 - Context'!$AT$6:$AT$15</c:f>
              <c:numCache>
                <c:formatCode>0%</c:formatCode>
                <c:ptCount val="10"/>
                <c:pt idx="0">
                  <c:v>0.99207397622192861</c:v>
                </c:pt>
                <c:pt idx="1">
                  <c:v>0.59709379128137385</c:v>
                </c:pt>
                <c:pt idx="2">
                  <c:v>2.1136063408190225E-2</c:v>
                </c:pt>
                <c:pt idx="3">
                  <c:v>0.95904887714663145</c:v>
                </c:pt>
                <c:pt idx="4">
                  <c:v>0.96565389696169091</c:v>
                </c:pt>
                <c:pt idx="5">
                  <c:v>0.53764861294583888</c:v>
                </c:pt>
                <c:pt idx="6">
                  <c:v>0.16644649933949801</c:v>
                </c:pt>
                <c:pt idx="7">
                  <c:v>0</c:v>
                </c:pt>
                <c:pt idx="8">
                  <c:v>0.58256274768824301</c:v>
                </c:pt>
                <c:pt idx="9">
                  <c:v>0.9696169088507266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'A1 - Context'!$AT$6:$AT$15</c15:f>
                <c15:dlblRangeCache>
                  <c:ptCount val="10"/>
                  <c:pt idx="0">
                    <c:v>99%</c:v>
                  </c:pt>
                  <c:pt idx="1">
                    <c:v>60%</c:v>
                  </c:pt>
                  <c:pt idx="2">
                    <c:v>2%</c:v>
                  </c:pt>
                  <c:pt idx="3">
                    <c:v>96%</c:v>
                  </c:pt>
                  <c:pt idx="4">
                    <c:v>97%</c:v>
                  </c:pt>
                  <c:pt idx="5">
                    <c:v>54%</c:v>
                  </c:pt>
                  <c:pt idx="6">
                    <c:v>17%</c:v>
                  </c:pt>
                  <c:pt idx="8">
                    <c:v>58%</c:v>
                  </c:pt>
                  <c:pt idx="9">
                    <c:v>97%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61BE-44A2-B0E7-0F76B9B25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1357468575"/>
        <c:axId val="1357469055"/>
      </c:bubbleChart>
      <c:valAx>
        <c:axId val="1357468575"/>
        <c:scaling>
          <c:orientation val="minMax"/>
          <c:max val="1.5"/>
          <c:min val="0.5"/>
        </c:scaling>
        <c:delete val="1"/>
        <c:axPos val="b"/>
        <c:numFmt formatCode="General" sourceLinked="1"/>
        <c:majorTickMark val="none"/>
        <c:minorTickMark val="none"/>
        <c:tickLblPos val="nextTo"/>
        <c:crossAx val="1357469055"/>
        <c:crosses val="autoZero"/>
        <c:crossBetween val="midCat"/>
      </c:valAx>
      <c:valAx>
        <c:axId val="1357469055"/>
        <c:scaling>
          <c:orientation val="minMax"/>
          <c:max val="1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3574685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'A1 - Context'!$BG$5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8.1</c:v>
                </c:pt>
                <c:pt idx="1">
                  <c:v>11.2</c:v>
                </c:pt>
                <c:pt idx="2">
                  <c:v>14.3</c:v>
                </c:pt>
                <c:pt idx="3">
                  <c:v>17.399999999999999</c:v>
                </c:pt>
                <c:pt idx="4">
                  <c:v>20.5</c:v>
                </c:pt>
                <c:pt idx="5">
                  <c:v>23.6</c:v>
                </c:pt>
                <c:pt idx="6">
                  <c:v>26.7</c:v>
                </c:pt>
                <c:pt idx="7">
                  <c:v>29.8</c:v>
                </c:pt>
                <c:pt idx="8">
                  <c:v>32.900000000000006</c:v>
                </c:pt>
                <c:pt idx="9">
                  <c:v>36</c:v>
                </c:pt>
                <c:pt idx="10">
                  <c:v>39.1</c:v>
                </c:pt>
                <c:pt idx="11">
                  <c:v>42.2</c:v>
                </c:pt>
                <c:pt idx="12">
                  <c:v>45.300000000000004</c:v>
                </c:pt>
                <c:pt idx="13">
                  <c:v>48.4</c:v>
                </c:pt>
                <c:pt idx="14">
                  <c:v>51.5</c:v>
                </c:pt>
                <c:pt idx="15">
                  <c:v>54.6</c:v>
                </c:pt>
                <c:pt idx="16">
                  <c:v>57.7</c:v>
                </c:pt>
                <c:pt idx="17">
                  <c:v>60.800000000000004</c:v>
                </c:pt>
                <c:pt idx="18">
                  <c:v>63.9</c:v>
                </c:pt>
                <c:pt idx="19">
                  <c:v>67</c:v>
                </c:pt>
                <c:pt idx="20">
                  <c:v>70.100000000000009</c:v>
                </c:pt>
                <c:pt idx="21">
                  <c:v>73.2</c:v>
                </c:pt>
                <c:pt idx="22">
                  <c:v>76.3</c:v>
                </c:pt>
                <c:pt idx="23">
                  <c:v>79.400000000000006</c:v>
                </c:pt>
                <c:pt idx="24">
                  <c:v>82.5</c:v>
                </c:pt>
                <c:pt idx="25">
                  <c:v>85.600000000000009</c:v>
                </c:pt>
                <c:pt idx="26">
                  <c:v>88.7</c:v>
                </c:pt>
                <c:pt idx="27">
                  <c:v>91.8</c:v>
                </c:pt>
                <c:pt idx="28">
                  <c:v>94.9</c:v>
                </c:pt>
                <c:pt idx="29">
                  <c:v>98</c:v>
                </c:pt>
                <c:pt idx="30">
                  <c:v>101.10000000000001</c:v>
                </c:pt>
                <c:pt idx="31">
                  <c:v>104.2</c:v>
                </c:pt>
                <c:pt idx="32">
                  <c:v>107.3</c:v>
                </c:pt>
                <c:pt idx="33">
                  <c:v>110.4</c:v>
                </c:pt>
                <c:pt idx="34">
                  <c:v>113.5</c:v>
                </c:pt>
                <c:pt idx="35">
                  <c:v>116.60000000000001</c:v>
                </c:pt>
                <c:pt idx="36">
                  <c:v>119.7</c:v>
                </c:pt>
                <c:pt idx="37">
                  <c:v>122.8</c:v>
                </c:pt>
                <c:pt idx="38">
                  <c:v>125.9</c:v>
                </c:pt>
                <c:pt idx="39">
                  <c:v>129</c:v>
                </c:pt>
                <c:pt idx="40">
                  <c:v>132.10000000000002</c:v>
                </c:pt>
                <c:pt idx="41">
                  <c:v>135.20000000000002</c:v>
                </c:pt>
                <c:pt idx="42">
                  <c:v>138.30000000000001</c:v>
                </c:pt>
                <c:pt idx="43">
                  <c:v>141.4</c:v>
                </c:pt>
                <c:pt idx="44">
                  <c:v>144.5</c:v>
                </c:pt>
                <c:pt idx="45">
                  <c:v>147.6</c:v>
                </c:pt>
                <c:pt idx="46">
                  <c:v>150.70000000000002</c:v>
                </c:pt>
                <c:pt idx="47">
                  <c:v>153.80000000000001</c:v>
                </c:pt>
                <c:pt idx="48">
                  <c:v>156.9</c:v>
                </c:pt>
                <c:pt idx="49">
                  <c:v>160</c:v>
                </c:pt>
              </c:numCache>
            </c:numRef>
          </c:cat>
          <c:val>
            <c:numRef>
              <c:f>'A1 - Context'!$BG$6:$BG$55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424</c:v>
                </c:pt>
                <c:pt idx="3">
                  <c:v>31</c:v>
                </c:pt>
                <c:pt idx="4">
                  <c:v>34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2-430C-A29D-0BFB8F6A390F}"/>
            </c:ext>
          </c:extLst>
        </c:ser>
        <c:ser>
          <c:idx val="0"/>
          <c:order val="2"/>
          <c:tx>
            <c:strRef>
              <c:f>'A1 - Context'!$BF$5</c:f>
              <c:strCache>
                <c:ptCount val="1"/>
                <c:pt idx="0">
                  <c:v>Concurrence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8.1</c:v>
                </c:pt>
                <c:pt idx="1">
                  <c:v>11.2</c:v>
                </c:pt>
                <c:pt idx="2">
                  <c:v>14.3</c:v>
                </c:pt>
                <c:pt idx="3">
                  <c:v>17.399999999999999</c:v>
                </c:pt>
                <c:pt idx="4">
                  <c:v>20.5</c:v>
                </c:pt>
                <c:pt idx="5">
                  <c:v>23.6</c:v>
                </c:pt>
                <c:pt idx="6">
                  <c:v>26.7</c:v>
                </c:pt>
                <c:pt idx="7">
                  <c:v>29.8</c:v>
                </c:pt>
                <c:pt idx="8">
                  <c:v>32.900000000000006</c:v>
                </c:pt>
                <c:pt idx="9">
                  <c:v>36</c:v>
                </c:pt>
                <c:pt idx="10">
                  <c:v>39.1</c:v>
                </c:pt>
                <c:pt idx="11">
                  <c:v>42.2</c:v>
                </c:pt>
                <c:pt idx="12">
                  <c:v>45.300000000000004</c:v>
                </c:pt>
                <c:pt idx="13">
                  <c:v>48.4</c:v>
                </c:pt>
                <c:pt idx="14">
                  <c:v>51.5</c:v>
                </c:pt>
                <c:pt idx="15">
                  <c:v>54.6</c:v>
                </c:pt>
                <c:pt idx="16">
                  <c:v>57.7</c:v>
                </c:pt>
                <c:pt idx="17">
                  <c:v>60.800000000000004</c:v>
                </c:pt>
                <c:pt idx="18">
                  <c:v>63.9</c:v>
                </c:pt>
                <c:pt idx="19">
                  <c:v>67</c:v>
                </c:pt>
                <c:pt idx="20">
                  <c:v>70.100000000000009</c:v>
                </c:pt>
                <c:pt idx="21">
                  <c:v>73.2</c:v>
                </c:pt>
                <c:pt idx="22">
                  <c:v>76.3</c:v>
                </c:pt>
                <c:pt idx="23">
                  <c:v>79.400000000000006</c:v>
                </c:pt>
                <c:pt idx="24">
                  <c:v>82.5</c:v>
                </c:pt>
                <c:pt idx="25">
                  <c:v>85.600000000000009</c:v>
                </c:pt>
                <c:pt idx="26">
                  <c:v>88.7</c:v>
                </c:pt>
                <c:pt idx="27">
                  <c:v>91.8</c:v>
                </c:pt>
                <c:pt idx="28">
                  <c:v>94.9</c:v>
                </c:pt>
                <c:pt idx="29">
                  <c:v>98</c:v>
                </c:pt>
                <c:pt idx="30">
                  <c:v>101.10000000000001</c:v>
                </c:pt>
                <c:pt idx="31">
                  <c:v>104.2</c:v>
                </c:pt>
                <c:pt idx="32">
                  <c:v>107.3</c:v>
                </c:pt>
                <c:pt idx="33">
                  <c:v>110.4</c:v>
                </c:pt>
                <c:pt idx="34">
                  <c:v>113.5</c:v>
                </c:pt>
                <c:pt idx="35">
                  <c:v>116.60000000000001</c:v>
                </c:pt>
                <c:pt idx="36">
                  <c:v>119.7</c:v>
                </c:pt>
                <c:pt idx="37">
                  <c:v>122.8</c:v>
                </c:pt>
                <c:pt idx="38">
                  <c:v>125.9</c:v>
                </c:pt>
                <c:pt idx="39">
                  <c:v>129</c:v>
                </c:pt>
                <c:pt idx="40">
                  <c:v>132.10000000000002</c:v>
                </c:pt>
                <c:pt idx="41">
                  <c:v>135.20000000000002</c:v>
                </c:pt>
                <c:pt idx="42">
                  <c:v>138.30000000000001</c:v>
                </c:pt>
                <c:pt idx="43">
                  <c:v>141.4</c:v>
                </c:pt>
                <c:pt idx="44">
                  <c:v>144.5</c:v>
                </c:pt>
                <c:pt idx="45">
                  <c:v>147.6</c:v>
                </c:pt>
                <c:pt idx="46">
                  <c:v>150.70000000000002</c:v>
                </c:pt>
                <c:pt idx="47">
                  <c:v>153.80000000000001</c:v>
                </c:pt>
                <c:pt idx="48">
                  <c:v>156.9</c:v>
                </c:pt>
                <c:pt idx="49">
                  <c:v>160</c:v>
                </c:pt>
              </c:numCache>
            </c:numRef>
          </c:cat>
          <c:val>
            <c:numRef>
              <c:f>'A1 - Context'!$BF$6:$BF$55</c:f>
              <c:numCache>
                <c:formatCode>General</c:formatCode>
                <c:ptCount val="50"/>
                <c:pt idx="0">
                  <c:v>272</c:v>
                </c:pt>
                <c:pt idx="1">
                  <c:v>51</c:v>
                </c:pt>
                <c:pt idx="2">
                  <c:v>2869</c:v>
                </c:pt>
                <c:pt idx="3">
                  <c:v>5759</c:v>
                </c:pt>
                <c:pt idx="4">
                  <c:v>5001</c:v>
                </c:pt>
                <c:pt idx="5">
                  <c:v>551</c:v>
                </c:pt>
                <c:pt idx="6">
                  <c:v>4010</c:v>
                </c:pt>
                <c:pt idx="7">
                  <c:v>1674</c:v>
                </c:pt>
                <c:pt idx="8">
                  <c:v>1727</c:v>
                </c:pt>
                <c:pt idx="9">
                  <c:v>1898</c:v>
                </c:pt>
                <c:pt idx="10">
                  <c:v>1205</c:v>
                </c:pt>
                <c:pt idx="11">
                  <c:v>1859</c:v>
                </c:pt>
                <c:pt idx="12">
                  <c:v>1487</c:v>
                </c:pt>
                <c:pt idx="13">
                  <c:v>1189</c:v>
                </c:pt>
                <c:pt idx="14">
                  <c:v>1248</c:v>
                </c:pt>
                <c:pt idx="15">
                  <c:v>763</c:v>
                </c:pt>
                <c:pt idx="16">
                  <c:v>570</c:v>
                </c:pt>
                <c:pt idx="17">
                  <c:v>433</c:v>
                </c:pt>
                <c:pt idx="18">
                  <c:v>101</c:v>
                </c:pt>
                <c:pt idx="19">
                  <c:v>71</c:v>
                </c:pt>
                <c:pt idx="20">
                  <c:v>137</c:v>
                </c:pt>
                <c:pt idx="21">
                  <c:v>163</c:v>
                </c:pt>
                <c:pt idx="22">
                  <c:v>395</c:v>
                </c:pt>
                <c:pt idx="23">
                  <c:v>31</c:v>
                </c:pt>
                <c:pt idx="24">
                  <c:v>23</c:v>
                </c:pt>
                <c:pt idx="25">
                  <c:v>9</c:v>
                </c:pt>
                <c:pt idx="26">
                  <c:v>2</c:v>
                </c:pt>
                <c:pt idx="27">
                  <c:v>10</c:v>
                </c:pt>
                <c:pt idx="28">
                  <c:v>7</c:v>
                </c:pt>
                <c:pt idx="29">
                  <c:v>31</c:v>
                </c:pt>
                <c:pt idx="30">
                  <c:v>8</c:v>
                </c:pt>
                <c:pt idx="31">
                  <c:v>4</c:v>
                </c:pt>
                <c:pt idx="32">
                  <c:v>4</c:v>
                </c:pt>
                <c:pt idx="33">
                  <c:v>3</c:v>
                </c:pt>
                <c:pt idx="34">
                  <c:v>8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2-430C-A29D-0BFB8F6A39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95219567"/>
        <c:axId val="1195236847"/>
      </c:barChart>
      <c:barChart>
        <c:barDir val="col"/>
        <c:grouping val="stacked"/>
        <c:varyColors val="0"/>
        <c:ser>
          <c:idx val="2"/>
          <c:order val="0"/>
          <c:tx>
            <c:strRef>
              <c:f>'A1 - Context'!$BH$5</c:f>
              <c:strCache>
                <c:ptCount val="1"/>
                <c:pt idx="0">
                  <c:v>Territoire</c:v>
                </c:pt>
              </c:strCache>
            </c:strRef>
          </c:tx>
          <c:spPr>
            <a:solidFill>
              <a:srgbClr val="576CD4">
                <a:alpha val="5098"/>
              </a:srgb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8.1</c:v>
                </c:pt>
                <c:pt idx="1">
                  <c:v>11.2</c:v>
                </c:pt>
                <c:pt idx="2">
                  <c:v>14.3</c:v>
                </c:pt>
                <c:pt idx="3">
                  <c:v>17.399999999999999</c:v>
                </c:pt>
                <c:pt idx="4">
                  <c:v>20.5</c:v>
                </c:pt>
                <c:pt idx="5">
                  <c:v>23.6</c:v>
                </c:pt>
                <c:pt idx="6">
                  <c:v>26.7</c:v>
                </c:pt>
                <c:pt idx="7">
                  <c:v>29.8</c:v>
                </c:pt>
                <c:pt idx="8">
                  <c:v>32.900000000000006</c:v>
                </c:pt>
                <c:pt idx="9">
                  <c:v>36</c:v>
                </c:pt>
                <c:pt idx="10">
                  <c:v>39.1</c:v>
                </c:pt>
                <c:pt idx="11">
                  <c:v>42.2</c:v>
                </c:pt>
                <c:pt idx="12">
                  <c:v>45.300000000000004</c:v>
                </c:pt>
                <c:pt idx="13">
                  <c:v>48.4</c:v>
                </c:pt>
                <c:pt idx="14">
                  <c:v>51.5</c:v>
                </c:pt>
                <c:pt idx="15">
                  <c:v>54.6</c:v>
                </c:pt>
                <c:pt idx="16">
                  <c:v>57.7</c:v>
                </c:pt>
                <c:pt idx="17">
                  <c:v>60.800000000000004</c:v>
                </c:pt>
                <c:pt idx="18">
                  <c:v>63.9</c:v>
                </c:pt>
                <c:pt idx="19">
                  <c:v>67</c:v>
                </c:pt>
                <c:pt idx="20">
                  <c:v>70.100000000000009</c:v>
                </c:pt>
                <c:pt idx="21">
                  <c:v>73.2</c:v>
                </c:pt>
                <c:pt idx="22">
                  <c:v>76.3</c:v>
                </c:pt>
                <c:pt idx="23">
                  <c:v>79.400000000000006</c:v>
                </c:pt>
                <c:pt idx="24">
                  <c:v>82.5</c:v>
                </c:pt>
                <c:pt idx="25">
                  <c:v>85.600000000000009</c:v>
                </c:pt>
                <c:pt idx="26">
                  <c:v>88.7</c:v>
                </c:pt>
                <c:pt idx="27">
                  <c:v>91.8</c:v>
                </c:pt>
                <c:pt idx="28">
                  <c:v>94.9</c:v>
                </c:pt>
                <c:pt idx="29">
                  <c:v>98</c:v>
                </c:pt>
                <c:pt idx="30">
                  <c:v>101.10000000000001</c:v>
                </c:pt>
                <c:pt idx="31">
                  <c:v>104.2</c:v>
                </c:pt>
                <c:pt idx="32">
                  <c:v>107.3</c:v>
                </c:pt>
                <c:pt idx="33">
                  <c:v>110.4</c:v>
                </c:pt>
                <c:pt idx="34">
                  <c:v>113.5</c:v>
                </c:pt>
                <c:pt idx="35">
                  <c:v>116.60000000000001</c:v>
                </c:pt>
                <c:pt idx="36">
                  <c:v>119.7</c:v>
                </c:pt>
                <c:pt idx="37">
                  <c:v>122.8</c:v>
                </c:pt>
                <c:pt idx="38">
                  <c:v>125.9</c:v>
                </c:pt>
                <c:pt idx="39">
                  <c:v>129</c:v>
                </c:pt>
                <c:pt idx="40">
                  <c:v>132.10000000000002</c:v>
                </c:pt>
                <c:pt idx="41">
                  <c:v>135.20000000000002</c:v>
                </c:pt>
                <c:pt idx="42">
                  <c:v>138.30000000000001</c:v>
                </c:pt>
                <c:pt idx="43">
                  <c:v>141.4</c:v>
                </c:pt>
                <c:pt idx="44">
                  <c:v>144.5</c:v>
                </c:pt>
                <c:pt idx="45">
                  <c:v>147.6</c:v>
                </c:pt>
                <c:pt idx="46">
                  <c:v>150.70000000000002</c:v>
                </c:pt>
                <c:pt idx="47">
                  <c:v>153.80000000000001</c:v>
                </c:pt>
                <c:pt idx="48">
                  <c:v>156.9</c:v>
                </c:pt>
                <c:pt idx="49">
                  <c:v>160</c:v>
                </c:pt>
              </c:numCache>
            </c:numRef>
          </c:cat>
          <c:val>
            <c:numRef>
              <c:f>'A1 - Context'!$BH$6:$BH$55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E2-430C-A29D-0BFB8F6A39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95239247"/>
        <c:axId val="1195242607"/>
      </c:barChart>
      <c:catAx>
        <c:axId val="1195219567"/>
        <c:scaling>
          <c:orientation val="minMax"/>
        </c:scaling>
        <c:delete val="0"/>
        <c:axPos val="b"/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6847"/>
        <c:crosses val="autoZero"/>
        <c:auto val="1"/>
        <c:lblAlgn val="ctr"/>
        <c:lblOffset val="100"/>
        <c:noMultiLvlLbl val="0"/>
      </c:catAx>
      <c:valAx>
        <c:axId val="11952368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19567"/>
        <c:crosses val="autoZero"/>
        <c:crossBetween val="between"/>
      </c:valAx>
      <c:valAx>
        <c:axId val="1195242607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9247"/>
        <c:crosses val="max"/>
        <c:crossBetween val="between"/>
      </c:valAx>
      <c:catAx>
        <c:axId val="11952392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952426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744881889763779"/>
          <c:y val="5.706000291630213E-2"/>
          <c:w val="0.77571784776902886"/>
          <c:h val="0.73616579177602803"/>
        </c:manualLayout>
      </c:layout>
      <c:scatterChart>
        <c:scatterStyle val="lineMarker"/>
        <c:varyColors val="0"/>
        <c:ser>
          <c:idx val="1"/>
          <c:order val="0"/>
          <c:tx>
            <c:strRef>
              <c:f>'A0 - Distributeur'!$AQ$6</c:f>
              <c:strCache>
                <c:ptCount val="1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0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CBDB5A36-3448-4CDE-8BF0-E9A9336E9A7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D933-46AD-9068-F2176C2DB10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22491F1-ED84-4828-98FB-14729C5FD65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D933-46AD-9068-F2176C2DB10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35FFFA5-55B7-4C5C-AF4F-3C10D6D755E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D933-46AD-9068-F2176C2DB10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D933-46AD-9068-F2176C2DB10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D933-46AD-9068-F2176C2DB10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D933-46AD-9068-F2176C2DB10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D933-46AD-9068-F2176C2DB10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D933-46AD-9068-F2176C2DB10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D933-46AD-9068-F2176C2DB10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D933-46AD-9068-F2176C2DB1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'A0 - Distributeur'!$AO$7:$AO$16</c:f>
              <c:numCache>
                <c:formatCode>\+0.00\p\p;\-0.00\p\p;\-</c:formatCode>
                <c:ptCount val="10"/>
                <c:pt idx="0">
                  <c:v>38.97</c:v>
                </c:pt>
                <c:pt idx="1">
                  <c:v>-8.59</c:v>
                </c:pt>
                <c:pt idx="2">
                  <c:v>0.66</c:v>
                </c:pt>
              </c:numCache>
            </c:numRef>
          </c:xVal>
          <c:yVal>
            <c:numRef>
              <c:f>'A0 - Distributeur'!$AQ$7:$AQ$16</c:f>
              <c:numCache>
                <c:formatCode>\+#\ ##0.0;\-#\ ##0.0;\-</c:formatCode>
                <c:ptCount val="10"/>
                <c:pt idx="0">
                  <c:v>#N/A</c:v>
                </c:pt>
                <c:pt idx="1">
                  <c:v>0.01</c:v>
                </c:pt>
                <c:pt idx="2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'A0 - Distributeur'!$AS$7:$AS$16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03</c:v>
                  </c:pt>
                  <c:pt idx="4">
                    <c:v>03</c:v>
                  </c:pt>
                  <c:pt idx="5">
                    <c:v>03</c:v>
                  </c:pt>
                  <c:pt idx="6">
                    <c:v>03</c:v>
                  </c:pt>
                  <c:pt idx="7">
                    <c:v>03</c:v>
                  </c:pt>
                  <c:pt idx="8">
                    <c:v>03</c:v>
                  </c:pt>
                  <c:pt idx="9">
                    <c:v>03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D933-46AD-9068-F2176C2DB107}"/>
            </c:ext>
          </c:extLst>
        </c:ser>
        <c:ser>
          <c:idx val="0"/>
          <c:order val="1"/>
          <c:tx>
            <c:strRef>
              <c:f>'A0 - Distributeur'!$AP$6</c:f>
              <c:strCache>
                <c:ptCount val="1"/>
                <c:pt idx="0">
                  <c:v>Évolution produit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20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99A3B5AA-F7FF-4F12-9352-42AD6718CEA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D933-46AD-9068-F2176C2DB10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D933-46AD-9068-F2176C2DB10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D933-46AD-9068-F2176C2DB10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D933-46AD-9068-F2176C2DB10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D933-46AD-9068-F2176C2DB10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D933-46AD-9068-F2176C2DB10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D933-46AD-9068-F2176C2DB10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D933-46AD-9068-F2176C2DB10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D933-46AD-9068-F2176C2DB10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D933-46AD-9068-F2176C2DB1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'A0 - Distributeur'!$AO$7:$AO$16</c:f>
              <c:numCache>
                <c:formatCode>\+0.00\p\p;\-0.00\p\p;\-</c:formatCode>
                <c:ptCount val="10"/>
                <c:pt idx="0">
                  <c:v>38.97</c:v>
                </c:pt>
                <c:pt idx="1">
                  <c:v>-8.59</c:v>
                </c:pt>
                <c:pt idx="2">
                  <c:v>0.66</c:v>
                </c:pt>
              </c:numCache>
            </c:numRef>
          </c:xVal>
          <c:yVal>
            <c:numRef>
              <c:f>'A0 - Distributeur'!$AP$7:$AP$16</c:f>
              <c:numCache>
                <c:formatCode>\+#\ ##0.0;\-#\ ##0.0;\-</c:formatCode>
                <c:ptCount val="10"/>
                <c:pt idx="0">
                  <c:v>0.35</c:v>
                </c:pt>
                <c:pt idx="1">
                  <c:v>#N/A</c:v>
                </c:pt>
                <c:pt idx="2">
                  <c:v>#N/A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'A0 - Distributeur'!$AS$7:$AS$16</c15:f>
                <c15:dlblRangeCache>
                  <c:ptCount val="10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03</c:v>
                  </c:pt>
                  <c:pt idx="4">
                    <c:v>03</c:v>
                  </c:pt>
                  <c:pt idx="5">
                    <c:v>03</c:v>
                  </c:pt>
                  <c:pt idx="6">
                    <c:v>03</c:v>
                  </c:pt>
                  <c:pt idx="7">
                    <c:v>03</c:v>
                  </c:pt>
                  <c:pt idx="8">
                    <c:v>03</c:v>
                  </c:pt>
                  <c:pt idx="9">
                    <c:v>03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D933-46AD-9068-F2176C2DB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3583631"/>
        <c:axId val="1513584591"/>
      </c:scatterChart>
      <c:valAx>
        <c:axId val="1513583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sz="1200" b="1" i="0" u="none" strike="noStrike" kern="1200" baseline="0" noProof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" panose="020B0004020202020204" pitchFamily="34" charset="0"/>
                  </a:rPr>
                  <a:t>Évolution de la distribution numérique</a:t>
                </a:r>
              </a:p>
            </c:rich>
          </c:tx>
          <c:layout>
            <c:manualLayout>
              <c:xMode val="edge"/>
              <c:yMode val="edge"/>
              <c:x val="0.25749999999999995"/>
              <c:y val="0.912037037037037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\p\p;\-0\p\p;\-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3584591"/>
        <c:crosses val="autoZero"/>
        <c:crossBetween val="midCat"/>
      </c:valAx>
      <c:valAx>
        <c:axId val="151358459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sz="1200" b="1" i="0" u="none" strike="noStrike" kern="1200" baseline="0" noProof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" panose="020B0004020202020204" pitchFamily="34" charset="0"/>
                  </a:rPr>
                  <a:t>Évolution du nombre de produits / </a:t>
                </a:r>
                <a:r>
                  <a:rPr lang="fr-FR" sz="1200" b="1" i="0" u="none" strike="noStrike" kern="1200" baseline="0" noProof="0" dirty="0" err="1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" panose="020B0004020202020204" pitchFamily="34" charset="0"/>
                  </a:rPr>
                  <a:t>mag</a:t>
                </a:r>
                <a:endParaRPr lang="fr-FR" sz="1200" b="1" i="0" u="none" strike="noStrike" kern="1200" baseline="0" noProof="0" dirty="0">
                  <a:solidFill>
                    <a:srgbClr val="1B1C1F">
                      <a:lumMod val="65000"/>
                      <a:lumOff val="35000"/>
                    </a:srgbClr>
                  </a:solidFill>
                  <a:latin typeface="Aptos" panose="020B00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#\ ##0.0;\-#\ ##0.0;\-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35836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4"/>
          <c:order val="4"/>
          <c:tx>
            <c:strRef>
              <c:f>'A1 - Context'!$BC$5</c:f>
              <c:strCache>
                <c:ptCount val="1"/>
                <c:pt idx="0">
                  <c:v>Sous marque</c:v>
                </c:pt>
              </c:strCache>
            </c:strRef>
          </c:tx>
          <c:spPr>
            <a:solidFill>
              <a:srgbClr val="D2F3F2">
                <a:alpha val="10196"/>
              </a:srgbClr>
            </a:solidFill>
            <a:ln w="38100">
              <a:solidFill>
                <a:schemeClr val="accent4"/>
              </a:solidFill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Context'!$BC$6:$BC$15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13-4F83-9DEC-15F76AA80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89874992"/>
        <c:axId val="989874512"/>
      </c:barChart>
      <c:barChart>
        <c:barDir val="bar"/>
        <c:grouping val="stacked"/>
        <c:varyColors val="0"/>
        <c:ser>
          <c:idx val="0"/>
          <c:order val="0"/>
          <c:tx>
            <c:strRef>
              <c:f>'A1 - Context'!$AY$5</c:f>
              <c:strCache>
                <c:ptCount val="1"/>
                <c:pt idx="0">
                  <c:v>Blank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Context'!$AY$6:$AY$15</c:f>
              <c:numCache>
                <c:formatCode>General</c:formatCode>
                <c:ptCount val="10"/>
                <c:pt idx="0">
                  <c:v>17.66</c:v>
                </c:pt>
                <c:pt idx="1">
                  <c:v>18.79</c:v>
                </c:pt>
                <c:pt idx="2">
                  <c:v>18.423749999999998</c:v>
                </c:pt>
                <c:pt idx="3">
                  <c:v>17</c:v>
                </c:pt>
                <c:pt idx="4">
                  <c:v>17.760000000000002</c:v>
                </c:pt>
                <c:pt idx="5">
                  <c:v>17.29</c:v>
                </c:pt>
                <c:pt idx="6">
                  <c:v>15.911</c:v>
                </c:pt>
                <c:pt idx="7">
                  <c:v>16.198</c:v>
                </c:pt>
                <c:pt idx="8">
                  <c:v>15.44</c:v>
                </c:pt>
                <c:pt idx="9">
                  <c:v>9.56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13-4F83-9DEC-15F76AA807EF}"/>
            </c:ext>
          </c:extLst>
        </c:ser>
        <c:ser>
          <c:idx val="1"/>
          <c:order val="1"/>
          <c:tx>
            <c:strRef>
              <c:f>'A1 - Context'!$AZ$5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Context'!$AZ$6:$AZ$15</c:f>
              <c:numCache>
                <c:formatCode>General</c:formatCode>
                <c:ptCount val="10"/>
                <c:pt idx="0">
                  <c:v>1.2107827102803128</c:v>
                </c:pt>
                <c:pt idx="1">
                  <c:v>6.1504424778782152E-3</c:v>
                </c:pt>
                <c:pt idx="2">
                  <c:v>0</c:v>
                </c:pt>
                <c:pt idx="3">
                  <c:v>1.4177349397592423</c:v>
                </c:pt>
                <c:pt idx="4">
                  <c:v>0.54300623052940367</c:v>
                </c:pt>
                <c:pt idx="5">
                  <c:v>1.0043982494529153</c:v>
                </c:pt>
                <c:pt idx="6">
                  <c:v>1.4595882352940972</c:v>
                </c:pt>
                <c:pt idx="7">
                  <c:v>0.86998370672099412</c:v>
                </c:pt>
                <c:pt idx="8">
                  <c:v>8.5252808988800055E-2</c:v>
                </c:pt>
                <c:pt idx="9">
                  <c:v>5.2709845984603128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13-4F83-9DEC-15F76AA807EF}"/>
            </c:ext>
          </c:extLst>
        </c:ser>
        <c:ser>
          <c:idx val="2"/>
          <c:order val="2"/>
          <c:tx>
            <c:strRef>
              <c:f>'A1 - Context'!$BA$5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D7B6908-AB7E-423A-9C9B-09E33D5AAE6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013-4F83-9DEC-15F76AA807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7C5EA6F-64DF-4B48-8871-3330A70E609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013-4F83-9DEC-15F76AA807E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B8ACA2A-1E61-4DE5-84A5-E2F262D95F2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6013-4F83-9DEC-15F76AA807E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96169FD-6E3D-475D-B7B9-8CC40284EA4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6013-4F83-9DEC-15F76AA807E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69B4322-A812-4A6E-B228-0D93816A8DF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013-4F83-9DEC-15F76AA807E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7EA9B51-8955-4FF6-AF2A-2B89BE8F97E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6013-4F83-9DEC-15F76AA807E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A8DCAB8-417A-4E5D-93D0-23BB46063D8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6013-4F83-9DEC-15F76AA807E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90D7C23-5115-4CB9-A06C-934DDD1E162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6013-4F83-9DEC-15F76AA807E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BFACAD5-9D90-4436-A077-77A1E0F2027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6013-4F83-9DEC-15F76AA807E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34D8167-F461-454A-AA69-00935B6DB1F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6013-4F83-9DEC-15F76AA807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Context'!$BA$6:$BA$15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Context'!$AV$6:$AV$15</c15:f>
                <c15:dlblRangeCache>
                  <c:ptCount val="10"/>
                  <c:pt idx="0">
                    <c:v>18,9 €</c:v>
                  </c:pt>
                  <c:pt idx="1">
                    <c:v>18,8 €</c:v>
                  </c:pt>
                  <c:pt idx="2">
                    <c:v>18,4 €</c:v>
                  </c:pt>
                  <c:pt idx="3">
                    <c:v>18,4 €</c:v>
                  </c:pt>
                  <c:pt idx="4">
                    <c:v>18,3 €</c:v>
                  </c:pt>
                  <c:pt idx="5">
                    <c:v>18,3 €</c:v>
                  </c:pt>
                  <c:pt idx="6">
                    <c:v>17,4 €</c:v>
                  </c:pt>
                  <c:pt idx="7">
                    <c:v>17,1 €</c:v>
                  </c:pt>
                  <c:pt idx="8">
                    <c:v>15,5 €</c:v>
                  </c:pt>
                  <c:pt idx="9">
                    <c:v>14,8 €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6013-4F83-9DEC-15F76AA807EF}"/>
            </c:ext>
          </c:extLst>
        </c:ser>
        <c:ser>
          <c:idx val="3"/>
          <c:order val="3"/>
          <c:tx>
            <c:strRef>
              <c:f>'A1 - Context'!$BB$5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Context'!$AP$6:$AP$15</c:f>
              <c:strCache>
                <c:ptCount val="10"/>
                <c:pt idx="0">
                  <c:v>Label 5</c:v>
                </c:pt>
                <c:pt idx="1">
                  <c:v>John Davons</c:v>
                </c:pt>
                <c:pt idx="2">
                  <c:v>Long John</c:v>
                </c:pt>
                <c:pt idx="3">
                  <c:v>Grants</c:v>
                </c:pt>
                <c:pt idx="4">
                  <c:v>William Lawsons</c:v>
                </c:pt>
                <c:pt idx="5">
                  <c:v>Sir Edwards</c:v>
                </c:pt>
                <c:pt idx="6">
                  <c:v>Sam Barton</c:v>
                </c:pt>
                <c:pt idx="7">
                  <c:v>William Peel</c:v>
                </c:pt>
                <c:pt idx="8">
                  <c:v>Eco+</c:v>
                </c:pt>
                <c:pt idx="9">
                  <c:v>Bairds</c:v>
                </c:pt>
              </c:strCache>
            </c:strRef>
          </c:cat>
          <c:val>
            <c:numRef>
              <c:f>'A1 - Context'!$BB$6:$BB$15</c:f>
              <c:numCache>
                <c:formatCode>General</c:formatCode>
                <c:ptCount val="10"/>
                <c:pt idx="0">
                  <c:v>2.629217289719687</c:v>
                </c:pt>
                <c:pt idx="1">
                  <c:v>-6.1504424778782152E-3</c:v>
                </c:pt>
                <c:pt idx="2">
                  <c:v>0</c:v>
                </c:pt>
                <c:pt idx="3">
                  <c:v>1.9817650602407539</c:v>
                </c:pt>
                <c:pt idx="4">
                  <c:v>0.28699376947059463</c:v>
                </c:pt>
                <c:pt idx="5">
                  <c:v>3.1356017505470852</c:v>
                </c:pt>
                <c:pt idx="6">
                  <c:v>0.69591176470590455</c:v>
                </c:pt>
                <c:pt idx="7">
                  <c:v>4.2020162932790051</c:v>
                </c:pt>
                <c:pt idx="8">
                  <c:v>8.4747191011199874E-2</c:v>
                </c:pt>
                <c:pt idx="9">
                  <c:v>1.3990154015396872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013-4F83-9DEC-15F76AA80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57433535"/>
        <c:axId val="1357426335"/>
      </c:barChart>
      <c:catAx>
        <c:axId val="989874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89874512"/>
        <c:crosses val="autoZero"/>
        <c:auto val="1"/>
        <c:lblAlgn val="ctr"/>
        <c:lblOffset val="100"/>
        <c:noMultiLvlLbl val="0"/>
      </c:catAx>
      <c:valAx>
        <c:axId val="989874512"/>
        <c:scaling>
          <c:orientation val="minMax"/>
          <c:max val="1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89874992"/>
        <c:crosses val="autoZero"/>
        <c:crossBetween val="between"/>
      </c:valAx>
      <c:valAx>
        <c:axId val="1357426335"/>
        <c:scaling>
          <c:orientation val="minMax"/>
          <c:min val="0"/>
        </c:scaling>
        <c:delete val="0"/>
        <c:axPos val="t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numFmt formatCode="#\ ##0&quot;€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57433535"/>
        <c:crosses val="max"/>
        <c:crossBetween val="between"/>
      </c:valAx>
      <c:catAx>
        <c:axId val="135743353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574263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DE-41DD-8935-2E0983A5AB35}"/>
              </c:ext>
            </c:extLst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DE-41DD-8935-2E0983A5AB35}"/>
              </c:ext>
            </c:extLst>
          </c:dPt>
          <c:val>
            <c:numRef>
              <c:f>'A1 - Context'!$BH$2:$BH$3</c:f>
              <c:numCache>
                <c:formatCode>0%</c:formatCode>
                <c:ptCount val="2"/>
                <c:pt idx="0">
                  <c:v>4.3601092381580185E-2</c:v>
                </c:pt>
                <c:pt idx="1">
                  <c:v>0.95639890761841984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DE-41DD-8935-2E0983A5A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354481265115309"/>
          <c:y val="3.1878826522313386E-2"/>
          <c:w val="0.58115864237039616"/>
          <c:h val="0.9296318618064463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Context'!$BZ$5:$BZ$14</c:f>
              <c:strCache>
                <c:ptCount val="10"/>
                <c:pt idx="0">
                  <c:v>Grants</c:v>
                </c:pt>
                <c:pt idx="1">
                  <c:v>Bairds</c:v>
                </c:pt>
                <c:pt idx="2">
                  <c:v>Label 5</c:v>
                </c:pt>
                <c:pt idx="3">
                  <c:v>William Lawsons</c:v>
                </c:pt>
                <c:pt idx="4">
                  <c:v>Clan Campbell</c:v>
                </c:pt>
                <c:pt idx="5">
                  <c:v>Eco+</c:v>
                </c:pt>
                <c:pt idx="6">
                  <c:v>J&amp;B</c:v>
                </c:pt>
                <c:pt idx="7">
                  <c:v>Ballantines</c:v>
                </c:pt>
                <c:pt idx="8">
                  <c:v>William Peel</c:v>
                </c:pt>
                <c:pt idx="9">
                  <c:v>John Davons</c:v>
                </c:pt>
              </c:strCache>
            </c:strRef>
          </c:cat>
          <c:val>
            <c:numRef>
              <c:f>'A1 - Context'!$CA$5:$CA$14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4.3691610833254693E-2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F3-4953-B5CC-B4E74239C4D7}"/>
            </c:ext>
          </c:extLst>
        </c:ser>
        <c:ser>
          <c:idx val="1"/>
          <c:order val="1"/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'A1 - Context'!$BZ$5:$BZ$14</c:f>
              <c:strCache>
                <c:ptCount val="10"/>
                <c:pt idx="0">
                  <c:v>Grants</c:v>
                </c:pt>
                <c:pt idx="1">
                  <c:v>Bairds</c:v>
                </c:pt>
                <c:pt idx="2">
                  <c:v>Label 5</c:v>
                </c:pt>
                <c:pt idx="3">
                  <c:v>William Lawsons</c:v>
                </c:pt>
                <c:pt idx="4">
                  <c:v>Clan Campbell</c:v>
                </c:pt>
                <c:pt idx="5">
                  <c:v>Eco+</c:v>
                </c:pt>
                <c:pt idx="6">
                  <c:v>J&amp;B</c:v>
                </c:pt>
                <c:pt idx="7">
                  <c:v>Ballantines</c:v>
                </c:pt>
                <c:pt idx="8">
                  <c:v>William Peel</c:v>
                </c:pt>
                <c:pt idx="9">
                  <c:v>John Davons</c:v>
                </c:pt>
              </c:strCache>
            </c:strRef>
          </c:cat>
          <c:val>
            <c:numRef>
              <c:f>'A1 - Context'!$CB$5:$CB$14</c:f>
              <c:numCache>
                <c:formatCode>0%</c:formatCode>
                <c:ptCount val="10"/>
                <c:pt idx="0">
                  <c:v>0.15277908842125129</c:v>
                </c:pt>
                <c:pt idx="1">
                  <c:v>0.14626781164480512</c:v>
                </c:pt>
                <c:pt idx="2">
                  <c:v>0.13607624799471549</c:v>
                </c:pt>
                <c:pt idx="3">
                  <c:v>0.1203170708691139</c:v>
                </c:pt>
                <c:pt idx="4">
                  <c:v>0.104935359063886</c:v>
                </c:pt>
                <c:pt idx="5">
                  <c:v>6.7188827026516934E-2</c:v>
                </c:pt>
                <c:pt idx="6">
                  <c:v>6.6433896385769561E-2</c:v>
                </c:pt>
                <c:pt idx="7">
                  <c:v>5.9639520619043124E-2</c:v>
                </c:pt>
                <c:pt idx="8">
                  <c:v>0</c:v>
                </c:pt>
                <c:pt idx="9">
                  <c:v>4.2653581202227044E-2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F3-4953-B5CC-B4E74239C4D7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071F22C-E619-4653-9669-1E4A8E76E75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FF3-4953-B5CC-B4E74239C4D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5A96771-D033-4157-96C4-8918D68499E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FF3-4953-B5CC-B4E74239C4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5328714-EC8D-4CB8-BAE0-469B6F54C32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FF3-4953-B5CC-B4E74239C4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14BC8A1-CD32-4531-8F62-BC288EA9BFA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FF3-4953-B5CC-B4E74239C4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47C2967-A5DF-43E2-AE63-3CEB5E22EC9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4FF3-4953-B5CC-B4E74239C4D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35CE59E-6163-444E-8270-BE5D4E77808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4FF3-4953-B5CC-B4E74239C4D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71213F9-E6C6-44E5-AEAB-34012A4FEA8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4FF3-4953-B5CC-B4E74239C4D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0C388C5-8E86-40F3-BA61-606DE412C58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4FF3-4953-B5CC-B4E74239C4D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A265672-13A8-462C-B43F-3CA0C948CE2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4FF3-4953-B5CC-B4E74239C4D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A2BB8AC-3817-49FB-9C1C-58F6F7AFF05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4FF3-4953-B5CC-B4E74239C4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'A1 - Context'!$BZ$5:$BZ$14</c:f>
              <c:strCache>
                <c:ptCount val="10"/>
                <c:pt idx="0">
                  <c:v>Grants</c:v>
                </c:pt>
                <c:pt idx="1">
                  <c:v>Bairds</c:v>
                </c:pt>
                <c:pt idx="2">
                  <c:v>Label 5</c:v>
                </c:pt>
                <c:pt idx="3">
                  <c:v>William Lawsons</c:v>
                </c:pt>
                <c:pt idx="4">
                  <c:v>Clan Campbell</c:v>
                </c:pt>
                <c:pt idx="5">
                  <c:v>Eco+</c:v>
                </c:pt>
                <c:pt idx="6">
                  <c:v>J&amp;B</c:v>
                </c:pt>
                <c:pt idx="7">
                  <c:v>Ballantines</c:v>
                </c:pt>
                <c:pt idx="8">
                  <c:v>William Peel</c:v>
                </c:pt>
                <c:pt idx="9">
                  <c:v>John Davons</c:v>
                </c:pt>
              </c:strCache>
            </c:strRef>
          </c:cat>
          <c:val>
            <c:numRef>
              <c:f>'A1 - Context'!$CC$5:$CC$14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'A1 - Context'!$CD$5:$CD$14</c15:f>
                <c15:dlblRangeCache>
                  <c:ptCount val="10"/>
                  <c:pt idx="0">
                    <c:v>15%</c:v>
                  </c:pt>
                  <c:pt idx="1">
                    <c:v>15%</c:v>
                  </c:pt>
                  <c:pt idx="2">
                    <c:v>14%</c:v>
                  </c:pt>
                  <c:pt idx="3">
                    <c:v>12%</c:v>
                  </c:pt>
                  <c:pt idx="4">
                    <c:v>10%</c:v>
                  </c:pt>
                  <c:pt idx="5">
                    <c:v>7%</c:v>
                  </c:pt>
                  <c:pt idx="6">
                    <c:v>7%</c:v>
                  </c:pt>
                  <c:pt idx="7">
                    <c:v>6%</c:v>
                  </c:pt>
                  <c:pt idx="8">
                    <c:v>4%</c:v>
                  </c:pt>
                  <c:pt idx="9">
                    <c:v>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C-4FF3-4953-B5CC-B4E74239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36591280"/>
        <c:axId val="1336589360"/>
      </c:barChart>
      <c:catAx>
        <c:axId val="13365912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36589360"/>
        <c:crosses val="autoZero"/>
        <c:auto val="1"/>
        <c:lblAlgn val="ctr"/>
        <c:lblOffset val="100"/>
        <c:noMultiLvlLbl val="0"/>
      </c:catAx>
      <c:valAx>
        <c:axId val="133658936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33659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'A1 - Context'!$CE$4</c:f>
              <c:strCache>
                <c:ptCount val="1"/>
                <c:pt idx="0">
                  <c:v>Part réalisée sur le territoire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BFFC-4EEA-B892-78E13F59905E}"/>
                </c:ext>
              </c:extLst>
            </c:dLbl>
            <c:dLbl>
              <c:idx val="1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FFC-4EEA-B892-78E13F59905E}"/>
                </c:ext>
              </c:extLst>
            </c:dLbl>
            <c:dLbl>
              <c:idx val="2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BFFC-4EEA-B892-78E13F59905E}"/>
                </c:ext>
              </c:extLst>
            </c:dLbl>
            <c:dLbl>
              <c:idx val="3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FFC-4EEA-B892-78E13F59905E}"/>
                </c:ext>
              </c:extLst>
            </c:dLbl>
            <c:dLbl>
              <c:idx val="4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BFFC-4EEA-B892-78E13F59905E}"/>
                </c:ext>
              </c:extLst>
            </c:dLbl>
            <c:dLbl>
              <c:idx val="5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BFFC-4EEA-B892-78E13F59905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200" b="1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BFFC-4EEA-B892-78E13F59905E}"/>
                </c:ext>
              </c:extLst>
            </c:dLbl>
            <c:dLbl>
              <c:idx val="7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FFC-4EEA-B892-78E13F59905E}"/>
                </c:ext>
              </c:extLst>
            </c:dLbl>
            <c:dLbl>
              <c:idx val="8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BFFC-4EEA-B892-78E13F59905E}"/>
                </c:ext>
              </c:extLst>
            </c:dLbl>
            <c:dLbl>
              <c:idx val="9"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337301240644069"/>
                      <c:h val="4.7595904425308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BFFC-4EEA-B892-78E13F5990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1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'A1 - Context'!$CE$5:$CE$14</c:f>
              <c:numCache>
                <c:formatCode>0%</c:formatCode>
                <c:ptCount val="10"/>
                <c:pt idx="0">
                  <c:v>0.97530120481927707</c:v>
                </c:pt>
                <c:pt idx="1">
                  <c:v>0.85258525852585254</c:v>
                </c:pt>
                <c:pt idx="2">
                  <c:v>0.84228971962616828</c:v>
                </c:pt>
                <c:pt idx="3">
                  <c:v>0.9929906542056075</c:v>
                </c:pt>
                <c:pt idx="4">
                  <c:v>0.74932614555256061</c:v>
                </c:pt>
                <c:pt idx="5">
                  <c:v>1</c:v>
                </c:pt>
                <c:pt idx="6">
                  <c:v>0.54573643410852712</c:v>
                </c:pt>
                <c:pt idx="7">
                  <c:v>0.22758372344256392</c:v>
                </c:pt>
                <c:pt idx="8">
                  <c:v>0.94297352342158858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FFC-4EEA-B892-78E13F59905E}"/>
            </c:ext>
          </c:extLst>
        </c:ser>
        <c:ser>
          <c:idx val="1"/>
          <c:order val="1"/>
          <c:tx>
            <c:strRef>
              <c:f>'A1 - Context'!$CF$4</c:f>
              <c:strCache>
                <c:ptCount val="1"/>
                <c:pt idx="0">
                  <c:v>Reste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'A1 - Context'!$CF$5:$CF$14</c:f>
              <c:numCache>
                <c:formatCode>0%</c:formatCode>
                <c:ptCount val="10"/>
                <c:pt idx="0">
                  <c:v>2.4698795180722932E-2</c:v>
                </c:pt>
                <c:pt idx="1">
                  <c:v>0.14741474147414746</c:v>
                </c:pt>
                <c:pt idx="2">
                  <c:v>0.15771028037383172</c:v>
                </c:pt>
                <c:pt idx="3">
                  <c:v>7.0093457943924964E-3</c:v>
                </c:pt>
                <c:pt idx="4">
                  <c:v>0.25067385444743939</c:v>
                </c:pt>
                <c:pt idx="5">
                  <c:v>0</c:v>
                </c:pt>
                <c:pt idx="6">
                  <c:v>0.45426356589147288</c:v>
                </c:pt>
                <c:pt idx="7">
                  <c:v>0.77241627655743605</c:v>
                </c:pt>
                <c:pt idx="8">
                  <c:v>5.7026476578411422E-2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FFC-4EEA-B892-78E13F599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24610192"/>
        <c:axId val="924606832"/>
      </c:barChart>
      <c:catAx>
        <c:axId val="924610192"/>
        <c:scaling>
          <c:orientation val="maxMin"/>
        </c:scaling>
        <c:delete val="1"/>
        <c:axPos val="l"/>
        <c:majorTickMark val="none"/>
        <c:minorTickMark val="none"/>
        <c:tickLblPos val="nextTo"/>
        <c:crossAx val="924606832"/>
        <c:crosses val="autoZero"/>
        <c:auto val="1"/>
        <c:lblAlgn val="ctr"/>
        <c:lblOffset val="100"/>
        <c:noMultiLvlLbl val="0"/>
      </c:catAx>
      <c:valAx>
        <c:axId val="924606832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924610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89357065918425"/>
          <c:y val="0.12373888565746069"/>
          <c:w val="0.59490002453721302"/>
          <c:h val="0.65919637977439338"/>
        </c:manualLayout>
      </c:layout>
      <c:lineChart>
        <c:grouping val="standard"/>
        <c:varyColors val="0"/>
        <c:ser>
          <c:idx val="0"/>
          <c:order val="0"/>
          <c:tx>
            <c:strRef>
              <c:f>'A1 - Context'!$CJ$5</c:f>
              <c:strCache>
                <c:ptCount val="1"/>
                <c:pt idx="0">
                  <c:v>William Peel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33617229545081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1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Context'!$CJ$6:$CJ$19</c:f>
              <c:numCache>
                <c:formatCode>0%</c:formatCode>
                <c:ptCount val="14"/>
                <c:pt idx="0">
                  <c:v>0.4703</c:v>
                </c:pt>
                <c:pt idx="1">
                  <c:v>0.36460000000000004</c:v>
                </c:pt>
                <c:pt idx="2">
                  <c:v>0.2576</c:v>
                </c:pt>
                <c:pt idx="3">
                  <c:v>0.19579999999999997</c:v>
                </c:pt>
                <c:pt idx="4">
                  <c:v>0.21530000000000002</c:v>
                </c:pt>
                <c:pt idx="5">
                  <c:v>0.15190000000000001</c:v>
                </c:pt>
                <c:pt idx="6">
                  <c:v>0.16269999999999998</c:v>
                </c:pt>
                <c:pt idx="7">
                  <c:v>0.13739999999999999</c:v>
                </c:pt>
                <c:pt idx="8">
                  <c:v>0.11890000000000001</c:v>
                </c:pt>
                <c:pt idx="9">
                  <c:v>9.7899999999999987E-2</c:v>
                </c:pt>
                <c:pt idx="10">
                  <c:v>8.4499999999999992E-2</c:v>
                </c:pt>
                <c:pt idx="11">
                  <c:v>8.1900000000000001E-2</c:v>
                </c:pt>
                <c:pt idx="12">
                  <c:v>8.0600000000000005E-2</c:v>
                </c:pt>
                <c:pt idx="13">
                  <c:v>8.0600000000000005E-2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4A1-4E94-A689-D7154624CA66}"/>
            </c:ext>
          </c:extLst>
        </c:ser>
        <c:ser>
          <c:idx val="1"/>
          <c:order val="1"/>
          <c:tx>
            <c:strRef>
              <c:f>'A1 - Context'!$CK$5</c:f>
              <c:strCache>
                <c:ptCount val="1"/>
                <c:pt idx="0">
                  <c:v>Grants</c:v>
                </c:pt>
              </c:strCache>
            </c:strRef>
          </c:tx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33617229545081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Context'!$CK$6:$CK$19</c:f>
              <c:numCache>
                <c:formatCode>0%</c:formatCode>
                <c:ptCount val="14"/>
                <c:pt idx="0">
                  <c:v>0.95900000000000007</c:v>
                </c:pt>
                <c:pt idx="1">
                  <c:v>0.96299999999999997</c:v>
                </c:pt>
                <c:pt idx="2">
                  <c:v>0.96040000000000003</c:v>
                </c:pt>
                <c:pt idx="3">
                  <c:v>0.96430000000000005</c:v>
                </c:pt>
                <c:pt idx="4">
                  <c:v>0.95900000000000007</c:v>
                </c:pt>
                <c:pt idx="5">
                  <c:v>0.95900000000000007</c:v>
                </c:pt>
                <c:pt idx="6">
                  <c:v>0.96689999999999998</c:v>
                </c:pt>
                <c:pt idx="7">
                  <c:v>0.94980000000000009</c:v>
                </c:pt>
                <c:pt idx="8">
                  <c:v>0.96430000000000005</c:v>
                </c:pt>
                <c:pt idx="9">
                  <c:v>0.96030000000000004</c:v>
                </c:pt>
                <c:pt idx="10">
                  <c:v>0.9617</c:v>
                </c:pt>
                <c:pt idx="11">
                  <c:v>0.9617</c:v>
                </c:pt>
                <c:pt idx="12">
                  <c:v>0.94579999999999997</c:v>
                </c:pt>
                <c:pt idx="13">
                  <c:v>0.95109999999999995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4A1-4E94-A689-D7154624CA66}"/>
            </c:ext>
          </c:extLst>
        </c:ser>
        <c:ser>
          <c:idx val="2"/>
          <c:order val="2"/>
          <c:tx>
            <c:strRef>
              <c:f>'A1 - Context'!$CL$5</c:f>
              <c:strCache>
                <c:ptCount val="1"/>
                <c:pt idx="0">
                  <c:v>Bairds</c:v>
                </c:pt>
              </c:strCache>
            </c:strRef>
          </c:tx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layout>
                <c:manualLayout>
                  <c:x val="5.6945377449534984E-2"/>
                  <c:y val="3.1868183157238621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6757603198024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Context'!$CL$6:$CL$19</c:f>
              <c:numCache>
                <c:formatCode>0%</c:formatCode>
                <c:ptCount val="14"/>
                <c:pt idx="0">
                  <c:v>0.96959999999999991</c:v>
                </c:pt>
                <c:pt idx="1">
                  <c:v>0.97230000000000005</c:v>
                </c:pt>
                <c:pt idx="2">
                  <c:v>0.96829999999999994</c:v>
                </c:pt>
                <c:pt idx="3">
                  <c:v>0.96959999999999991</c:v>
                </c:pt>
                <c:pt idx="4">
                  <c:v>0.9617</c:v>
                </c:pt>
                <c:pt idx="5">
                  <c:v>0.96959999999999991</c:v>
                </c:pt>
                <c:pt idx="6">
                  <c:v>0.97089999999999999</c:v>
                </c:pt>
                <c:pt idx="7">
                  <c:v>0.97360000000000002</c:v>
                </c:pt>
                <c:pt idx="8">
                  <c:v>0.97360000000000002</c:v>
                </c:pt>
                <c:pt idx="9">
                  <c:v>0.97349999999999992</c:v>
                </c:pt>
                <c:pt idx="10">
                  <c:v>0.98150000000000004</c:v>
                </c:pt>
                <c:pt idx="11">
                  <c:v>0.99209999999999998</c:v>
                </c:pt>
                <c:pt idx="12">
                  <c:v>0.96700000000000008</c:v>
                </c:pt>
                <c:pt idx="13">
                  <c:v>0.96569999999999989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4A1-4E94-A689-D7154624CA66}"/>
            </c:ext>
          </c:extLst>
        </c:ser>
        <c:ser>
          <c:idx val="3"/>
          <c:order val="3"/>
          <c:tx>
            <c:strRef>
              <c:f>'A1 - Context'!$CM$5</c:f>
              <c:strCache>
                <c:ptCount val="1"/>
                <c:pt idx="0">
                  <c:v>Label 5</c:v>
                </c:pt>
              </c:strCache>
            </c:strRef>
          </c:tx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33617229545081"/>
                      <c:h val="5.6247092341950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4A1-4E94-A689-D7154624CA66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'A1 - Context'!$CI$6:$CI$19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'A1 - Context'!$CM$6:$CM$19</c:f>
              <c:numCache>
                <c:formatCode>0%</c:formatCode>
                <c:ptCount val="14"/>
                <c:pt idx="0">
                  <c:v>0.99209999999999998</c:v>
                </c:pt>
                <c:pt idx="1">
                  <c:v>0.98680000000000012</c:v>
                </c:pt>
                <c:pt idx="2">
                  <c:v>0.99340000000000006</c:v>
                </c:pt>
                <c:pt idx="3">
                  <c:v>0.98019999999999996</c:v>
                </c:pt>
                <c:pt idx="4">
                  <c:v>0.98019999999999996</c:v>
                </c:pt>
                <c:pt idx="5">
                  <c:v>0.98680000000000012</c:v>
                </c:pt>
                <c:pt idx="6">
                  <c:v>0.98150000000000004</c:v>
                </c:pt>
                <c:pt idx="7">
                  <c:v>0.98150000000000004</c:v>
                </c:pt>
                <c:pt idx="8">
                  <c:v>0.98809999999999998</c:v>
                </c:pt>
                <c:pt idx="9">
                  <c:v>0.98680000000000012</c:v>
                </c:pt>
                <c:pt idx="10">
                  <c:v>0.98680000000000012</c:v>
                </c:pt>
                <c:pt idx="11">
                  <c:v>0.98019999999999996</c:v>
                </c:pt>
                <c:pt idx="12">
                  <c:v>0.96299999999999997</c:v>
                </c:pt>
                <c:pt idx="13">
                  <c:v>0.97360000000000002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4A1-4E94-A689-D7154624CA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42015056"/>
        <c:axId val="1642015536"/>
      </c:lineChart>
      <c:dateAx>
        <c:axId val="1642015056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42015536"/>
        <c:crosses val="autoZero"/>
        <c:auto val="1"/>
        <c:lblOffset val="100"/>
        <c:baseTimeUnit val="days"/>
      </c:dateAx>
      <c:valAx>
        <c:axId val="16420155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4201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195357683628623E-2"/>
          <c:y val="0.22278242168004644"/>
          <c:w val="0.90700537758618238"/>
          <c:h val="0.46990522136142032"/>
        </c:manualLayout>
      </c:layout>
      <c:barChart>
        <c:barDir val="col"/>
        <c:grouping val="stacked"/>
        <c:varyColors val="0"/>
        <c:ser>
          <c:idx val="3"/>
          <c:order val="1"/>
          <c:tx>
            <c:strRef>
              <c:f>'A1 - Context'!$CT$5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Context'!$CQ$6:$CQ$105</c:f>
              <c:numCache>
                <c:formatCode>General</c:formatCode>
                <c:ptCount val="100"/>
                <c:pt idx="0">
                  <c:v>6.55</c:v>
                </c:pt>
                <c:pt idx="1">
                  <c:v>8.1</c:v>
                </c:pt>
                <c:pt idx="2">
                  <c:v>9.65</c:v>
                </c:pt>
                <c:pt idx="3">
                  <c:v>11.2</c:v>
                </c:pt>
                <c:pt idx="4">
                  <c:v>12.75</c:v>
                </c:pt>
                <c:pt idx="5">
                  <c:v>14.3</c:v>
                </c:pt>
                <c:pt idx="6">
                  <c:v>15.85</c:v>
                </c:pt>
                <c:pt idx="7">
                  <c:v>17.399999999999999</c:v>
                </c:pt>
                <c:pt idx="8">
                  <c:v>18.950000000000003</c:v>
                </c:pt>
                <c:pt idx="9">
                  <c:v>20.5</c:v>
                </c:pt>
                <c:pt idx="10">
                  <c:v>22.05</c:v>
                </c:pt>
                <c:pt idx="11">
                  <c:v>23.6</c:v>
                </c:pt>
                <c:pt idx="12">
                  <c:v>25.150000000000002</c:v>
                </c:pt>
                <c:pt idx="13">
                  <c:v>26.7</c:v>
                </c:pt>
                <c:pt idx="14">
                  <c:v>28.25</c:v>
                </c:pt>
                <c:pt idx="15">
                  <c:v>29.8</c:v>
                </c:pt>
                <c:pt idx="16">
                  <c:v>31.35</c:v>
                </c:pt>
                <c:pt idx="17">
                  <c:v>32.900000000000006</c:v>
                </c:pt>
                <c:pt idx="18">
                  <c:v>34.450000000000003</c:v>
                </c:pt>
                <c:pt idx="19">
                  <c:v>36</c:v>
                </c:pt>
                <c:pt idx="20">
                  <c:v>37.550000000000004</c:v>
                </c:pt>
                <c:pt idx="21">
                  <c:v>39.1</c:v>
                </c:pt>
                <c:pt idx="22">
                  <c:v>40.65</c:v>
                </c:pt>
                <c:pt idx="23">
                  <c:v>42.2</c:v>
                </c:pt>
                <c:pt idx="24">
                  <c:v>43.75</c:v>
                </c:pt>
                <c:pt idx="25">
                  <c:v>45.300000000000004</c:v>
                </c:pt>
                <c:pt idx="26">
                  <c:v>46.85</c:v>
                </c:pt>
                <c:pt idx="27">
                  <c:v>48.4</c:v>
                </c:pt>
                <c:pt idx="28">
                  <c:v>49.95</c:v>
                </c:pt>
                <c:pt idx="29">
                  <c:v>51.5</c:v>
                </c:pt>
                <c:pt idx="30">
                  <c:v>53.050000000000004</c:v>
                </c:pt>
                <c:pt idx="31">
                  <c:v>54.6</c:v>
                </c:pt>
                <c:pt idx="32">
                  <c:v>56.15</c:v>
                </c:pt>
                <c:pt idx="33">
                  <c:v>57.7</c:v>
                </c:pt>
                <c:pt idx="34">
                  <c:v>59.25</c:v>
                </c:pt>
                <c:pt idx="35">
                  <c:v>60.800000000000004</c:v>
                </c:pt>
                <c:pt idx="36">
                  <c:v>62.35</c:v>
                </c:pt>
                <c:pt idx="37">
                  <c:v>63.9</c:v>
                </c:pt>
                <c:pt idx="38">
                  <c:v>65.45</c:v>
                </c:pt>
                <c:pt idx="39">
                  <c:v>67</c:v>
                </c:pt>
                <c:pt idx="40">
                  <c:v>68.550000000000011</c:v>
                </c:pt>
                <c:pt idx="41">
                  <c:v>70.100000000000009</c:v>
                </c:pt>
                <c:pt idx="42">
                  <c:v>71.650000000000006</c:v>
                </c:pt>
                <c:pt idx="43">
                  <c:v>73.2</c:v>
                </c:pt>
                <c:pt idx="44">
                  <c:v>74.75</c:v>
                </c:pt>
                <c:pt idx="45">
                  <c:v>76.3</c:v>
                </c:pt>
                <c:pt idx="46">
                  <c:v>77.850000000000009</c:v>
                </c:pt>
                <c:pt idx="47">
                  <c:v>79.400000000000006</c:v>
                </c:pt>
                <c:pt idx="48">
                  <c:v>80.95</c:v>
                </c:pt>
                <c:pt idx="49">
                  <c:v>82.5</c:v>
                </c:pt>
                <c:pt idx="50">
                  <c:v>84.05</c:v>
                </c:pt>
                <c:pt idx="51">
                  <c:v>85.600000000000009</c:v>
                </c:pt>
                <c:pt idx="52">
                  <c:v>87.15</c:v>
                </c:pt>
                <c:pt idx="53">
                  <c:v>88.7</c:v>
                </c:pt>
                <c:pt idx="54">
                  <c:v>90.25</c:v>
                </c:pt>
                <c:pt idx="55">
                  <c:v>91.8</c:v>
                </c:pt>
                <c:pt idx="56">
                  <c:v>93.350000000000009</c:v>
                </c:pt>
                <c:pt idx="57">
                  <c:v>94.9</c:v>
                </c:pt>
                <c:pt idx="58">
                  <c:v>96.45</c:v>
                </c:pt>
                <c:pt idx="59">
                  <c:v>98</c:v>
                </c:pt>
                <c:pt idx="60">
                  <c:v>99.55</c:v>
                </c:pt>
                <c:pt idx="61">
                  <c:v>101.10000000000001</c:v>
                </c:pt>
                <c:pt idx="62">
                  <c:v>102.65</c:v>
                </c:pt>
                <c:pt idx="63">
                  <c:v>104.2</c:v>
                </c:pt>
                <c:pt idx="64">
                  <c:v>105.75</c:v>
                </c:pt>
                <c:pt idx="65">
                  <c:v>107.3</c:v>
                </c:pt>
                <c:pt idx="66">
                  <c:v>108.85000000000001</c:v>
                </c:pt>
                <c:pt idx="67">
                  <c:v>110.4</c:v>
                </c:pt>
                <c:pt idx="68">
                  <c:v>111.95</c:v>
                </c:pt>
                <c:pt idx="69">
                  <c:v>113.5</c:v>
                </c:pt>
                <c:pt idx="70">
                  <c:v>115.05</c:v>
                </c:pt>
                <c:pt idx="71">
                  <c:v>116.60000000000001</c:v>
                </c:pt>
                <c:pt idx="72">
                  <c:v>118.15</c:v>
                </c:pt>
                <c:pt idx="73">
                  <c:v>119.7</c:v>
                </c:pt>
                <c:pt idx="74">
                  <c:v>121.25</c:v>
                </c:pt>
                <c:pt idx="75">
                  <c:v>122.8</c:v>
                </c:pt>
                <c:pt idx="76">
                  <c:v>124.35000000000001</c:v>
                </c:pt>
                <c:pt idx="77">
                  <c:v>125.9</c:v>
                </c:pt>
                <c:pt idx="78">
                  <c:v>127.45</c:v>
                </c:pt>
                <c:pt idx="79">
                  <c:v>129</c:v>
                </c:pt>
                <c:pt idx="80">
                  <c:v>130.55000000000001</c:v>
                </c:pt>
                <c:pt idx="81">
                  <c:v>132.10000000000002</c:v>
                </c:pt>
                <c:pt idx="82">
                  <c:v>133.65</c:v>
                </c:pt>
                <c:pt idx="83">
                  <c:v>135.20000000000002</c:v>
                </c:pt>
                <c:pt idx="84">
                  <c:v>136.75</c:v>
                </c:pt>
                <c:pt idx="85">
                  <c:v>138.30000000000001</c:v>
                </c:pt>
                <c:pt idx="86">
                  <c:v>139.85</c:v>
                </c:pt>
                <c:pt idx="87">
                  <c:v>141.4</c:v>
                </c:pt>
                <c:pt idx="88">
                  <c:v>142.95000000000002</c:v>
                </c:pt>
                <c:pt idx="89">
                  <c:v>144.5</c:v>
                </c:pt>
                <c:pt idx="90">
                  <c:v>146.05000000000001</c:v>
                </c:pt>
                <c:pt idx="91">
                  <c:v>147.6</c:v>
                </c:pt>
                <c:pt idx="92">
                  <c:v>149.15</c:v>
                </c:pt>
                <c:pt idx="93">
                  <c:v>150.70000000000002</c:v>
                </c:pt>
                <c:pt idx="94">
                  <c:v>152.25</c:v>
                </c:pt>
                <c:pt idx="95">
                  <c:v>153.80000000000001</c:v>
                </c:pt>
                <c:pt idx="96">
                  <c:v>155.35</c:v>
                </c:pt>
                <c:pt idx="97">
                  <c:v>156.9</c:v>
                </c:pt>
                <c:pt idx="98">
                  <c:v>158.45000000000002</c:v>
                </c:pt>
                <c:pt idx="99">
                  <c:v>160</c:v>
                </c:pt>
              </c:numCache>
            </c:numRef>
          </c:cat>
          <c:val>
            <c:numRef>
              <c:f>'A1 - Context'!$CT$6:$CT$105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19</c:v>
                </c:pt>
                <c:pt idx="6">
                  <c:v>405</c:v>
                </c:pt>
                <c:pt idx="7">
                  <c:v>11</c:v>
                </c:pt>
                <c:pt idx="8">
                  <c:v>20</c:v>
                </c:pt>
                <c:pt idx="9">
                  <c:v>19</c:v>
                </c:pt>
                <c:pt idx="10">
                  <c:v>15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00-4EC0-9CDF-D4CBF9A990EB}"/>
            </c:ext>
          </c:extLst>
        </c:ser>
        <c:ser>
          <c:idx val="1"/>
          <c:order val="2"/>
          <c:tx>
            <c:strRef>
              <c:f>'A1 - Context'!$CS$5</c:f>
              <c:strCache>
                <c:ptCount val="1"/>
                <c:pt idx="0">
                  <c:v>J&amp;B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Context'!$CQ$6:$CQ$105</c:f>
              <c:numCache>
                <c:formatCode>General</c:formatCode>
                <c:ptCount val="100"/>
                <c:pt idx="0">
                  <c:v>6.55</c:v>
                </c:pt>
                <c:pt idx="1">
                  <c:v>8.1</c:v>
                </c:pt>
                <c:pt idx="2">
                  <c:v>9.65</c:v>
                </c:pt>
                <c:pt idx="3">
                  <c:v>11.2</c:v>
                </c:pt>
                <c:pt idx="4">
                  <c:v>12.75</c:v>
                </c:pt>
                <c:pt idx="5">
                  <c:v>14.3</c:v>
                </c:pt>
                <c:pt idx="6">
                  <c:v>15.85</c:v>
                </c:pt>
                <c:pt idx="7">
                  <c:v>17.399999999999999</c:v>
                </c:pt>
                <c:pt idx="8">
                  <c:v>18.950000000000003</c:v>
                </c:pt>
                <c:pt idx="9">
                  <c:v>20.5</c:v>
                </c:pt>
                <c:pt idx="10">
                  <c:v>22.05</c:v>
                </c:pt>
                <c:pt idx="11">
                  <c:v>23.6</c:v>
                </c:pt>
                <c:pt idx="12">
                  <c:v>25.150000000000002</c:v>
                </c:pt>
                <c:pt idx="13">
                  <c:v>26.7</c:v>
                </c:pt>
                <c:pt idx="14">
                  <c:v>28.25</c:v>
                </c:pt>
                <c:pt idx="15">
                  <c:v>29.8</c:v>
                </c:pt>
                <c:pt idx="16">
                  <c:v>31.35</c:v>
                </c:pt>
                <c:pt idx="17">
                  <c:v>32.900000000000006</c:v>
                </c:pt>
                <c:pt idx="18">
                  <c:v>34.450000000000003</c:v>
                </c:pt>
                <c:pt idx="19">
                  <c:v>36</c:v>
                </c:pt>
                <c:pt idx="20">
                  <c:v>37.550000000000004</c:v>
                </c:pt>
                <c:pt idx="21">
                  <c:v>39.1</c:v>
                </c:pt>
                <c:pt idx="22">
                  <c:v>40.65</c:v>
                </c:pt>
                <c:pt idx="23">
                  <c:v>42.2</c:v>
                </c:pt>
                <c:pt idx="24">
                  <c:v>43.75</c:v>
                </c:pt>
                <c:pt idx="25">
                  <c:v>45.300000000000004</c:v>
                </c:pt>
                <c:pt idx="26">
                  <c:v>46.85</c:v>
                </c:pt>
                <c:pt idx="27">
                  <c:v>48.4</c:v>
                </c:pt>
                <c:pt idx="28">
                  <c:v>49.95</c:v>
                </c:pt>
                <c:pt idx="29">
                  <c:v>51.5</c:v>
                </c:pt>
                <c:pt idx="30">
                  <c:v>53.050000000000004</c:v>
                </c:pt>
                <c:pt idx="31">
                  <c:v>54.6</c:v>
                </c:pt>
                <c:pt idx="32">
                  <c:v>56.15</c:v>
                </c:pt>
                <c:pt idx="33">
                  <c:v>57.7</c:v>
                </c:pt>
                <c:pt idx="34">
                  <c:v>59.25</c:v>
                </c:pt>
                <c:pt idx="35">
                  <c:v>60.800000000000004</c:v>
                </c:pt>
                <c:pt idx="36">
                  <c:v>62.35</c:v>
                </c:pt>
                <c:pt idx="37">
                  <c:v>63.9</c:v>
                </c:pt>
                <c:pt idx="38">
                  <c:v>65.45</c:v>
                </c:pt>
                <c:pt idx="39">
                  <c:v>67</c:v>
                </c:pt>
                <c:pt idx="40">
                  <c:v>68.550000000000011</c:v>
                </c:pt>
                <c:pt idx="41">
                  <c:v>70.100000000000009</c:v>
                </c:pt>
                <c:pt idx="42">
                  <c:v>71.650000000000006</c:v>
                </c:pt>
                <c:pt idx="43">
                  <c:v>73.2</c:v>
                </c:pt>
                <c:pt idx="44">
                  <c:v>74.75</c:v>
                </c:pt>
                <c:pt idx="45">
                  <c:v>76.3</c:v>
                </c:pt>
                <c:pt idx="46">
                  <c:v>77.850000000000009</c:v>
                </c:pt>
                <c:pt idx="47">
                  <c:v>79.400000000000006</c:v>
                </c:pt>
                <c:pt idx="48">
                  <c:v>80.95</c:v>
                </c:pt>
                <c:pt idx="49">
                  <c:v>82.5</c:v>
                </c:pt>
                <c:pt idx="50">
                  <c:v>84.05</c:v>
                </c:pt>
                <c:pt idx="51">
                  <c:v>85.600000000000009</c:v>
                </c:pt>
                <c:pt idx="52">
                  <c:v>87.15</c:v>
                </c:pt>
                <c:pt idx="53">
                  <c:v>88.7</c:v>
                </c:pt>
                <c:pt idx="54">
                  <c:v>90.25</c:v>
                </c:pt>
                <c:pt idx="55">
                  <c:v>91.8</c:v>
                </c:pt>
                <c:pt idx="56">
                  <c:v>93.350000000000009</c:v>
                </c:pt>
                <c:pt idx="57">
                  <c:v>94.9</c:v>
                </c:pt>
                <c:pt idx="58">
                  <c:v>96.45</c:v>
                </c:pt>
                <c:pt idx="59">
                  <c:v>98</c:v>
                </c:pt>
                <c:pt idx="60">
                  <c:v>99.55</c:v>
                </c:pt>
                <c:pt idx="61">
                  <c:v>101.10000000000001</c:v>
                </c:pt>
                <c:pt idx="62">
                  <c:v>102.65</c:v>
                </c:pt>
                <c:pt idx="63">
                  <c:v>104.2</c:v>
                </c:pt>
                <c:pt idx="64">
                  <c:v>105.75</c:v>
                </c:pt>
                <c:pt idx="65">
                  <c:v>107.3</c:v>
                </c:pt>
                <c:pt idx="66">
                  <c:v>108.85000000000001</c:v>
                </c:pt>
                <c:pt idx="67">
                  <c:v>110.4</c:v>
                </c:pt>
                <c:pt idx="68">
                  <c:v>111.95</c:v>
                </c:pt>
                <c:pt idx="69">
                  <c:v>113.5</c:v>
                </c:pt>
                <c:pt idx="70">
                  <c:v>115.05</c:v>
                </c:pt>
                <c:pt idx="71">
                  <c:v>116.60000000000001</c:v>
                </c:pt>
                <c:pt idx="72">
                  <c:v>118.15</c:v>
                </c:pt>
                <c:pt idx="73">
                  <c:v>119.7</c:v>
                </c:pt>
                <c:pt idx="74">
                  <c:v>121.25</c:v>
                </c:pt>
                <c:pt idx="75">
                  <c:v>122.8</c:v>
                </c:pt>
                <c:pt idx="76">
                  <c:v>124.35000000000001</c:v>
                </c:pt>
                <c:pt idx="77">
                  <c:v>125.9</c:v>
                </c:pt>
                <c:pt idx="78">
                  <c:v>127.45</c:v>
                </c:pt>
                <c:pt idx="79">
                  <c:v>129</c:v>
                </c:pt>
                <c:pt idx="80">
                  <c:v>130.55000000000001</c:v>
                </c:pt>
                <c:pt idx="81">
                  <c:v>132.10000000000002</c:v>
                </c:pt>
                <c:pt idx="82">
                  <c:v>133.65</c:v>
                </c:pt>
                <c:pt idx="83">
                  <c:v>135.20000000000002</c:v>
                </c:pt>
                <c:pt idx="84">
                  <c:v>136.75</c:v>
                </c:pt>
                <c:pt idx="85">
                  <c:v>138.30000000000001</c:v>
                </c:pt>
                <c:pt idx="86">
                  <c:v>139.85</c:v>
                </c:pt>
                <c:pt idx="87">
                  <c:v>141.4</c:v>
                </c:pt>
                <c:pt idx="88">
                  <c:v>142.95000000000002</c:v>
                </c:pt>
                <c:pt idx="89">
                  <c:v>144.5</c:v>
                </c:pt>
                <c:pt idx="90">
                  <c:v>146.05000000000001</c:v>
                </c:pt>
                <c:pt idx="91">
                  <c:v>147.6</c:v>
                </c:pt>
                <c:pt idx="92">
                  <c:v>149.15</c:v>
                </c:pt>
                <c:pt idx="93">
                  <c:v>150.70000000000002</c:v>
                </c:pt>
                <c:pt idx="94">
                  <c:v>152.25</c:v>
                </c:pt>
                <c:pt idx="95">
                  <c:v>153.80000000000001</c:v>
                </c:pt>
                <c:pt idx="96">
                  <c:v>155.35</c:v>
                </c:pt>
                <c:pt idx="97">
                  <c:v>156.9</c:v>
                </c:pt>
                <c:pt idx="98">
                  <c:v>158.45000000000002</c:v>
                </c:pt>
                <c:pt idx="99">
                  <c:v>160</c:v>
                </c:pt>
              </c:numCache>
            </c:numRef>
          </c:cat>
          <c:val>
            <c:numRef>
              <c:f>'A1 - Context'!$CS$6:$CS$105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85</c:v>
                </c:pt>
                <c:pt idx="9">
                  <c:v>1159</c:v>
                </c:pt>
                <c:pt idx="10">
                  <c:v>40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00-4EC0-9CDF-D4CBF9A990EB}"/>
            </c:ext>
          </c:extLst>
        </c:ser>
        <c:ser>
          <c:idx val="0"/>
          <c:order val="3"/>
          <c:tx>
            <c:strRef>
              <c:f>'A1 - Context'!$CR$5</c:f>
              <c:strCache>
                <c:ptCount val="1"/>
                <c:pt idx="0">
                  <c:v>Concurrence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Context'!$CQ$6:$CQ$105</c:f>
              <c:numCache>
                <c:formatCode>General</c:formatCode>
                <c:ptCount val="100"/>
                <c:pt idx="0">
                  <c:v>6.55</c:v>
                </c:pt>
                <c:pt idx="1">
                  <c:v>8.1</c:v>
                </c:pt>
                <c:pt idx="2">
                  <c:v>9.65</c:v>
                </c:pt>
                <c:pt idx="3">
                  <c:v>11.2</c:v>
                </c:pt>
                <c:pt idx="4">
                  <c:v>12.75</c:v>
                </c:pt>
                <c:pt idx="5">
                  <c:v>14.3</c:v>
                </c:pt>
                <c:pt idx="6">
                  <c:v>15.85</c:v>
                </c:pt>
                <c:pt idx="7">
                  <c:v>17.399999999999999</c:v>
                </c:pt>
                <c:pt idx="8">
                  <c:v>18.950000000000003</c:v>
                </c:pt>
                <c:pt idx="9">
                  <c:v>20.5</c:v>
                </c:pt>
                <c:pt idx="10">
                  <c:v>22.05</c:v>
                </c:pt>
                <c:pt idx="11">
                  <c:v>23.6</c:v>
                </c:pt>
                <c:pt idx="12">
                  <c:v>25.150000000000002</c:v>
                </c:pt>
                <c:pt idx="13">
                  <c:v>26.7</c:v>
                </c:pt>
                <c:pt idx="14">
                  <c:v>28.25</c:v>
                </c:pt>
                <c:pt idx="15">
                  <c:v>29.8</c:v>
                </c:pt>
                <c:pt idx="16">
                  <c:v>31.35</c:v>
                </c:pt>
                <c:pt idx="17">
                  <c:v>32.900000000000006</c:v>
                </c:pt>
                <c:pt idx="18">
                  <c:v>34.450000000000003</c:v>
                </c:pt>
                <c:pt idx="19">
                  <c:v>36</c:v>
                </c:pt>
                <c:pt idx="20">
                  <c:v>37.550000000000004</c:v>
                </c:pt>
                <c:pt idx="21">
                  <c:v>39.1</c:v>
                </c:pt>
                <c:pt idx="22">
                  <c:v>40.65</c:v>
                </c:pt>
                <c:pt idx="23">
                  <c:v>42.2</c:v>
                </c:pt>
                <c:pt idx="24">
                  <c:v>43.75</c:v>
                </c:pt>
                <c:pt idx="25">
                  <c:v>45.300000000000004</c:v>
                </c:pt>
                <c:pt idx="26">
                  <c:v>46.85</c:v>
                </c:pt>
                <c:pt idx="27">
                  <c:v>48.4</c:v>
                </c:pt>
                <c:pt idx="28">
                  <c:v>49.95</c:v>
                </c:pt>
                <c:pt idx="29">
                  <c:v>51.5</c:v>
                </c:pt>
                <c:pt idx="30">
                  <c:v>53.050000000000004</c:v>
                </c:pt>
                <c:pt idx="31">
                  <c:v>54.6</c:v>
                </c:pt>
                <c:pt idx="32">
                  <c:v>56.15</c:v>
                </c:pt>
                <c:pt idx="33">
                  <c:v>57.7</c:v>
                </c:pt>
                <c:pt idx="34">
                  <c:v>59.25</c:v>
                </c:pt>
                <c:pt idx="35">
                  <c:v>60.800000000000004</c:v>
                </c:pt>
                <c:pt idx="36">
                  <c:v>62.35</c:v>
                </c:pt>
                <c:pt idx="37">
                  <c:v>63.9</c:v>
                </c:pt>
                <c:pt idx="38">
                  <c:v>65.45</c:v>
                </c:pt>
                <c:pt idx="39">
                  <c:v>67</c:v>
                </c:pt>
                <c:pt idx="40">
                  <c:v>68.550000000000011</c:v>
                </c:pt>
                <c:pt idx="41">
                  <c:v>70.100000000000009</c:v>
                </c:pt>
                <c:pt idx="42">
                  <c:v>71.650000000000006</c:v>
                </c:pt>
                <c:pt idx="43">
                  <c:v>73.2</c:v>
                </c:pt>
                <c:pt idx="44">
                  <c:v>74.75</c:v>
                </c:pt>
                <c:pt idx="45">
                  <c:v>76.3</c:v>
                </c:pt>
                <c:pt idx="46">
                  <c:v>77.850000000000009</c:v>
                </c:pt>
                <c:pt idx="47">
                  <c:v>79.400000000000006</c:v>
                </c:pt>
                <c:pt idx="48">
                  <c:v>80.95</c:v>
                </c:pt>
                <c:pt idx="49">
                  <c:v>82.5</c:v>
                </c:pt>
                <c:pt idx="50">
                  <c:v>84.05</c:v>
                </c:pt>
                <c:pt idx="51">
                  <c:v>85.600000000000009</c:v>
                </c:pt>
                <c:pt idx="52">
                  <c:v>87.15</c:v>
                </c:pt>
                <c:pt idx="53">
                  <c:v>88.7</c:v>
                </c:pt>
                <c:pt idx="54">
                  <c:v>90.25</c:v>
                </c:pt>
                <c:pt idx="55">
                  <c:v>91.8</c:v>
                </c:pt>
                <c:pt idx="56">
                  <c:v>93.350000000000009</c:v>
                </c:pt>
                <c:pt idx="57">
                  <c:v>94.9</c:v>
                </c:pt>
                <c:pt idx="58">
                  <c:v>96.45</c:v>
                </c:pt>
                <c:pt idx="59">
                  <c:v>98</c:v>
                </c:pt>
                <c:pt idx="60">
                  <c:v>99.55</c:v>
                </c:pt>
                <c:pt idx="61">
                  <c:v>101.10000000000001</c:v>
                </c:pt>
                <c:pt idx="62">
                  <c:v>102.65</c:v>
                </c:pt>
                <c:pt idx="63">
                  <c:v>104.2</c:v>
                </c:pt>
                <c:pt idx="64">
                  <c:v>105.75</c:v>
                </c:pt>
                <c:pt idx="65">
                  <c:v>107.3</c:v>
                </c:pt>
                <c:pt idx="66">
                  <c:v>108.85000000000001</c:v>
                </c:pt>
                <c:pt idx="67">
                  <c:v>110.4</c:v>
                </c:pt>
                <c:pt idx="68">
                  <c:v>111.95</c:v>
                </c:pt>
                <c:pt idx="69">
                  <c:v>113.5</c:v>
                </c:pt>
                <c:pt idx="70">
                  <c:v>115.05</c:v>
                </c:pt>
                <c:pt idx="71">
                  <c:v>116.60000000000001</c:v>
                </c:pt>
                <c:pt idx="72">
                  <c:v>118.15</c:v>
                </c:pt>
                <c:pt idx="73">
                  <c:v>119.7</c:v>
                </c:pt>
                <c:pt idx="74">
                  <c:v>121.25</c:v>
                </c:pt>
                <c:pt idx="75">
                  <c:v>122.8</c:v>
                </c:pt>
                <c:pt idx="76">
                  <c:v>124.35000000000001</c:v>
                </c:pt>
                <c:pt idx="77">
                  <c:v>125.9</c:v>
                </c:pt>
                <c:pt idx="78">
                  <c:v>127.45</c:v>
                </c:pt>
                <c:pt idx="79">
                  <c:v>129</c:v>
                </c:pt>
                <c:pt idx="80">
                  <c:v>130.55000000000001</c:v>
                </c:pt>
                <c:pt idx="81">
                  <c:v>132.10000000000002</c:v>
                </c:pt>
                <c:pt idx="82">
                  <c:v>133.65</c:v>
                </c:pt>
                <c:pt idx="83">
                  <c:v>135.20000000000002</c:v>
                </c:pt>
                <c:pt idx="84">
                  <c:v>136.75</c:v>
                </c:pt>
                <c:pt idx="85">
                  <c:v>138.30000000000001</c:v>
                </c:pt>
                <c:pt idx="86">
                  <c:v>139.85</c:v>
                </c:pt>
                <c:pt idx="87">
                  <c:v>141.4</c:v>
                </c:pt>
                <c:pt idx="88">
                  <c:v>142.95000000000002</c:v>
                </c:pt>
                <c:pt idx="89">
                  <c:v>144.5</c:v>
                </c:pt>
                <c:pt idx="90">
                  <c:v>146.05000000000001</c:v>
                </c:pt>
                <c:pt idx="91">
                  <c:v>147.6</c:v>
                </c:pt>
                <c:pt idx="92">
                  <c:v>149.15</c:v>
                </c:pt>
                <c:pt idx="93">
                  <c:v>150.70000000000002</c:v>
                </c:pt>
                <c:pt idx="94">
                  <c:v>152.25</c:v>
                </c:pt>
                <c:pt idx="95">
                  <c:v>153.80000000000001</c:v>
                </c:pt>
                <c:pt idx="96">
                  <c:v>155.35</c:v>
                </c:pt>
                <c:pt idx="97">
                  <c:v>156.9</c:v>
                </c:pt>
                <c:pt idx="98">
                  <c:v>158.45000000000002</c:v>
                </c:pt>
                <c:pt idx="99">
                  <c:v>160</c:v>
                </c:pt>
              </c:numCache>
            </c:numRef>
          </c:cat>
          <c:val>
            <c:numRef>
              <c:f>'A1 - Context'!$CR$6:$CR$105</c:f>
              <c:numCache>
                <c:formatCode>General</c:formatCode>
                <c:ptCount val="100"/>
                <c:pt idx="0">
                  <c:v>0</c:v>
                </c:pt>
                <c:pt idx="1">
                  <c:v>263</c:v>
                </c:pt>
                <c:pt idx="2">
                  <c:v>9</c:v>
                </c:pt>
                <c:pt idx="3">
                  <c:v>44</c:v>
                </c:pt>
                <c:pt idx="4">
                  <c:v>6</c:v>
                </c:pt>
                <c:pt idx="5">
                  <c:v>2181</c:v>
                </c:pt>
                <c:pt idx="6">
                  <c:v>688</c:v>
                </c:pt>
                <c:pt idx="7">
                  <c:v>3794</c:v>
                </c:pt>
                <c:pt idx="8">
                  <c:v>1878</c:v>
                </c:pt>
                <c:pt idx="9">
                  <c:v>2463</c:v>
                </c:pt>
                <c:pt idx="10">
                  <c:v>1339</c:v>
                </c:pt>
                <c:pt idx="11">
                  <c:v>236</c:v>
                </c:pt>
                <c:pt idx="12">
                  <c:v>313</c:v>
                </c:pt>
                <c:pt idx="13">
                  <c:v>1003</c:v>
                </c:pt>
                <c:pt idx="14">
                  <c:v>3006</c:v>
                </c:pt>
                <c:pt idx="15">
                  <c:v>619</c:v>
                </c:pt>
                <c:pt idx="16">
                  <c:v>1055</c:v>
                </c:pt>
                <c:pt idx="17">
                  <c:v>558</c:v>
                </c:pt>
                <c:pt idx="18">
                  <c:v>1169</c:v>
                </c:pt>
                <c:pt idx="19">
                  <c:v>1222</c:v>
                </c:pt>
                <c:pt idx="20">
                  <c:v>676</c:v>
                </c:pt>
                <c:pt idx="21">
                  <c:v>446</c:v>
                </c:pt>
                <c:pt idx="22">
                  <c:v>759</c:v>
                </c:pt>
                <c:pt idx="23">
                  <c:v>1132</c:v>
                </c:pt>
                <c:pt idx="24">
                  <c:v>727</c:v>
                </c:pt>
                <c:pt idx="25">
                  <c:v>771</c:v>
                </c:pt>
                <c:pt idx="26">
                  <c:v>716</c:v>
                </c:pt>
                <c:pt idx="27">
                  <c:v>715</c:v>
                </c:pt>
                <c:pt idx="28">
                  <c:v>474</c:v>
                </c:pt>
                <c:pt idx="29">
                  <c:v>384</c:v>
                </c:pt>
                <c:pt idx="30">
                  <c:v>864</c:v>
                </c:pt>
                <c:pt idx="31">
                  <c:v>302</c:v>
                </c:pt>
                <c:pt idx="32">
                  <c:v>461</c:v>
                </c:pt>
                <c:pt idx="33">
                  <c:v>393</c:v>
                </c:pt>
                <c:pt idx="34">
                  <c:v>177</c:v>
                </c:pt>
                <c:pt idx="35">
                  <c:v>363</c:v>
                </c:pt>
                <c:pt idx="36">
                  <c:v>70</c:v>
                </c:pt>
                <c:pt idx="37">
                  <c:v>57</c:v>
                </c:pt>
                <c:pt idx="38">
                  <c:v>44</c:v>
                </c:pt>
                <c:pt idx="39">
                  <c:v>30</c:v>
                </c:pt>
                <c:pt idx="40">
                  <c:v>41</c:v>
                </c:pt>
                <c:pt idx="41">
                  <c:v>62</c:v>
                </c:pt>
                <c:pt idx="42">
                  <c:v>75</c:v>
                </c:pt>
                <c:pt idx="43">
                  <c:v>74</c:v>
                </c:pt>
                <c:pt idx="44">
                  <c:v>89</c:v>
                </c:pt>
                <c:pt idx="45">
                  <c:v>323</c:v>
                </c:pt>
                <c:pt idx="46">
                  <c:v>72</c:v>
                </c:pt>
                <c:pt idx="47">
                  <c:v>15</c:v>
                </c:pt>
                <c:pt idx="48">
                  <c:v>16</c:v>
                </c:pt>
                <c:pt idx="49">
                  <c:v>4</c:v>
                </c:pt>
                <c:pt idx="50">
                  <c:v>19</c:v>
                </c:pt>
                <c:pt idx="51">
                  <c:v>9</c:v>
                </c:pt>
                <c:pt idx="52">
                  <c:v>0</c:v>
                </c:pt>
                <c:pt idx="53">
                  <c:v>0</c:v>
                </c:pt>
                <c:pt idx="54">
                  <c:v>2</c:v>
                </c:pt>
                <c:pt idx="55">
                  <c:v>6</c:v>
                </c:pt>
                <c:pt idx="56">
                  <c:v>4</c:v>
                </c:pt>
                <c:pt idx="57">
                  <c:v>4</c:v>
                </c:pt>
                <c:pt idx="58">
                  <c:v>3</c:v>
                </c:pt>
                <c:pt idx="59">
                  <c:v>10</c:v>
                </c:pt>
                <c:pt idx="60">
                  <c:v>21</c:v>
                </c:pt>
                <c:pt idx="61">
                  <c:v>3</c:v>
                </c:pt>
                <c:pt idx="62">
                  <c:v>5</c:v>
                </c:pt>
                <c:pt idx="63">
                  <c:v>2</c:v>
                </c:pt>
                <c:pt idx="64">
                  <c:v>2</c:v>
                </c:pt>
                <c:pt idx="65">
                  <c:v>1</c:v>
                </c:pt>
                <c:pt idx="66">
                  <c:v>3</c:v>
                </c:pt>
                <c:pt idx="67">
                  <c:v>2</c:v>
                </c:pt>
                <c:pt idx="68">
                  <c:v>1</c:v>
                </c:pt>
                <c:pt idx="69">
                  <c:v>4</c:v>
                </c:pt>
                <c:pt idx="70">
                  <c:v>4</c:v>
                </c:pt>
                <c:pt idx="71">
                  <c:v>1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2</c:v>
                </c:pt>
                <c:pt idx="85">
                  <c:v>0</c:v>
                </c:pt>
                <c:pt idx="86">
                  <c:v>3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00-4EC0-9CDF-D4CBF9A99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524055919"/>
        <c:axId val="1524054479"/>
      </c:barChart>
      <c:barChart>
        <c:barDir val="col"/>
        <c:grouping val="stacked"/>
        <c:varyColors val="0"/>
        <c:ser>
          <c:idx val="2"/>
          <c:order val="0"/>
          <c:tx>
            <c:strRef>
              <c:f>'A1 - Context'!$CU$5</c:f>
              <c:strCache>
                <c:ptCount val="1"/>
                <c:pt idx="0">
                  <c:v>Territoire</c:v>
                </c:pt>
              </c:strCache>
            </c:strRef>
          </c:tx>
          <c:spPr>
            <a:solidFill>
              <a:srgbClr val="576CD4">
                <a:alpha val="10196"/>
              </a:srgbClr>
            </a:solidFill>
            <a:ln>
              <a:noFill/>
            </a:ln>
            <a:effectLst/>
          </c:spPr>
          <c:invertIfNegative val="0"/>
          <c:cat>
            <c:numRef>
              <c:f>'A1 - Context'!$CQ$6:$CQ$105</c:f>
              <c:numCache>
                <c:formatCode>General</c:formatCode>
                <c:ptCount val="100"/>
                <c:pt idx="0">
                  <c:v>6.55</c:v>
                </c:pt>
                <c:pt idx="1">
                  <c:v>8.1</c:v>
                </c:pt>
                <c:pt idx="2">
                  <c:v>9.65</c:v>
                </c:pt>
                <c:pt idx="3">
                  <c:v>11.2</c:v>
                </c:pt>
                <c:pt idx="4">
                  <c:v>12.75</c:v>
                </c:pt>
                <c:pt idx="5">
                  <c:v>14.3</c:v>
                </c:pt>
                <c:pt idx="6">
                  <c:v>15.85</c:v>
                </c:pt>
                <c:pt idx="7">
                  <c:v>17.399999999999999</c:v>
                </c:pt>
                <c:pt idx="8">
                  <c:v>18.950000000000003</c:v>
                </c:pt>
                <c:pt idx="9">
                  <c:v>20.5</c:v>
                </c:pt>
                <c:pt idx="10">
                  <c:v>22.05</c:v>
                </c:pt>
                <c:pt idx="11">
                  <c:v>23.6</c:v>
                </c:pt>
                <c:pt idx="12">
                  <c:v>25.150000000000002</c:v>
                </c:pt>
                <c:pt idx="13">
                  <c:v>26.7</c:v>
                </c:pt>
                <c:pt idx="14">
                  <c:v>28.25</c:v>
                </c:pt>
                <c:pt idx="15">
                  <c:v>29.8</c:v>
                </c:pt>
                <c:pt idx="16">
                  <c:v>31.35</c:v>
                </c:pt>
                <c:pt idx="17">
                  <c:v>32.900000000000006</c:v>
                </c:pt>
                <c:pt idx="18">
                  <c:v>34.450000000000003</c:v>
                </c:pt>
                <c:pt idx="19">
                  <c:v>36</c:v>
                </c:pt>
                <c:pt idx="20">
                  <c:v>37.550000000000004</c:v>
                </c:pt>
                <c:pt idx="21">
                  <c:v>39.1</c:v>
                </c:pt>
                <c:pt idx="22">
                  <c:v>40.65</c:v>
                </c:pt>
                <c:pt idx="23">
                  <c:v>42.2</c:v>
                </c:pt>
                <c:pt idx="24">
                  <c:v>43.75</c:v>
                </c:pt>
                <c:pt idx="25">
                  <c:v>45.300000000000004</c:v>
                </c:pt>
                <c:pt idx="26">
                  <c:v>46.85</c:v>
                </c:pt>
                <c:pt idx="27">
                  <c:v>48.4</c:v>
                </c:pt>
                <c:pt idx="28">
                  <c:v>49.95</c:v>
                </c:pt>
                <c:pt idx="29">
                  <c:v>51.5</c:v>
                </c:pt>
                <c:pt idx="30">
                  <c:v>53.050000000000004</c:v>
                </c:pt>
                <c:pt idx="31">
                  <c:v>54.6</c:v>
                </c:pt>
                <c:pt idx="32">
                  <c:v>56.15</c:v>
                </c:pt>
                <c:pt idx="33">
                  <c:v>57.7</c:v>
                </c:pt>
                <c:pt idx="34">
                  <c:v>59.25</c:v>
                </c:pt>
                <c:pt idx="35">
                  <c:v>60.800000000000004</c:v>
                </c:pt>
                <c:pt idx="36">
                  <c:v>62.35</c:v>
                </c:pt>
                <c:pt idx="37">
                  <c:v>63.9</c:v>
                </c:pt>
                <c:pt idx="38">
                  <c:v>65.45</c:v>
                </c:pt>
                <c:pt idx="39">
                  <c:v>67</c:v>
                </c:pt>
                <c:pt idx="40">
                  <c:v>68.550000000000011</c:v>
                </c:pt>
                <c:pt idx="41">
                  <c:v>70.100000000000009</c:v>
                </c:pt>
                <c:pt idx="42">
                  <c:v>71.650000000000006</c:v>
                </c:pt>
                <c:pt idx="43">
                  <c:v>73.2</c:v>
                </c:pt>
                <c:pt idx="44">
                  <c:v>74.75</c:v>
                </c:pt>
                <c:pt idx="45">
                  <c:v>76.3</c:v>
                </c:pt>
                <c:pt idx="46">
                  <c:v>77.850000000000009</c:v>
                </c:pt>
                <c:pt idx="47">
                  <c:v>79.400000000000006</c:v>
                </c:pt>
                <c:pt idx="48">
                  <c:v>80.95</c:v>
                </c:pt>
                <c:pt idx="49">
                  <c:v>82.5</c:v>
                </c:pt>
                <c:pt idx="50">
                  <c:v>84.05</c:v>
                </c:pt>
                <c:pt idx="51">
                  <c:v>85.600000000000009</c:v>
                </c:pt>
                <c:pt idx="52">
                  <c:v>87.15</c:v>
                </c:pt>
                <c:pt idx="53">
                  <c:v>88.7</c:v>
                </c:pt>
                <c:pt idx="54">
                  <c:v>90.25</c:v>
                </c:pt>
                <c:pt idx="55">
                  <c:v>91.8</c:v>
                </c:pt>
                <c:pt idx="56">
                  <c:v>93.350000000000009</c:v>
                </c:pt>
                <c:pt idx="57">
                  <c:v>94.9</c:v>
                </c:pt>
                <c:pt idx="58">
                  <c:v>96.45</c:v>
                </c:pt>
                <c:pt idx="59">
                  <c:v>98</c:v>
                </c:pt>
                <c:pt idx="60">
                  <c:v>99.55</c:v>
                </c:pt>
                <c:pt idx="61">
                  <c:v>101.10000000000001</c:v>
                </c:pt>
                <c:pt idx="62">
                  <c:v>102.65</c:v>
                </c:pt>
                <c:pt idx="63">
                  <c:v>104.2</c:v>
                </c:pt>
                <c:pt idx="64">
                  <c:v>105.75</c:v>
                </c:pt>
                <c:pt idx="65">
                  <c:v>107.3</c:v>
                </c:pt>
                <c:pt idx="66">
                  <c:v>108.85000000000001</c:v>
                </c:pt>
                <c:pt idx="67">
                  <c:v>110.4</c:v>
                </c:pt>
                <c:pt idx="68">
                  <c:v>111.95</c:v>
                </c:pt>
                <c:pt idx="69">
                  <c:v>113.5</c:v>
                </c:pt>
                <c:pt idx="70">
                  <c:v>115.05</c:v>
                </c:pt>
                <c:pt idx="71">
                  <c:v>116.60000000000001</c:v>
                </c:pt>
                <c:pt idx="72">
                  <c:v>118.15</c:v>
                </c:pt>
                <c:pt idx="73">
                  <c:v>119.7</c:v>
                </c:pt>
                <c:pt idx="74">
                  <c:v>121.25</c:v>
                </c:pt>
                <c:pt idx="75">
                  <c:v>122.8</c:v>
                </c:pt>
                <c:pt idx="76">
                  <c:v>124.35000000000001</c:v>
                </c:pt>
                <c:pt idx="77">
                  <c:v>125.9</c:v>
                </c:pt>
                <c:pt idx="78">
                  <c:v>127.45</c:v>
                </c:pt>
                <c:pt idx="79">
                  <c:v>129</c:v>
                </c:pt>
                <c:pt idx="80">
                  <c:v>130.55000000000001</c:v>
                </c:pt>
                <c:pt idx="81">
                  <c:v>132.10000000000002</c:v>
                </c:pt>
                <c:pt idx="82">
                  <c:v>133.65</c:v>
                </c:pt>
                <c:pt idx="83">
                  <c:v>135.20000000000002</c:v>
                </c:pt>
                <c:pt idx="84">
                  <c:v>136.75</c:v>
                </c:pt>
                <c:pt idx="85">
                  <c:v>138.30000000000001</c:v>
                </c:pt>
                <c:pt idx="86">
                  <c:v>139.85</c:v>
                </c:pt>
                <c:pt idx="87">
                  <c:v>141.4</c:v>
                </c:pt>
                <c:pt idx="88">
                  <c:v>142.95000000000002</c:v>
                </c:pt>
                <c:pt idx="89">
                  <c:v>144.5</c:v>
                </c:pt>
                <c:pt idx="90">
                  <c:v>146.05000000000001</c:v>
                </c:pt>
                <c:pt idx="91">
                  <c:v>147.6</c:v>
                </c:pt>
                <c:pt idx="92">
                  <c:v>149.15</c:v>
                </c:pt>
                <c:pt idx="93">
                  <c:v>150.70000000000002</c:v>
                </c:pt>
                <c:pt idx="94">
                  <c:v>152.25</c:v>
                </c:pt>
                <c:pt idx="95">
                  <c:v>153.80000000000001</c:v>
                </c:pt>
                <c:pt idx="96">
                  <c:v>155.35</c:v>
                </c:pt>
                <c:pt idx="97">
                  <c:v>156.9</c:v>
                </c:pt>
                <c:pt idx="98">
                  <c:v>158.45000000000002</c:v>
                </c:pt>
                <c:pt idx="99">
                  <c:v>160</c:v>
                </c:pt>
              </c:numCache>
            </c:numRef>
          </c:cat>
          <c:val>
            <c:numRef>
              <c:f>'A1 - Context'!$CU$6:$CU$105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00-4EC0-9CDF-D4CBF9A99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515452399"/>
        <c:axId val="1515450959"/>
      </c:barChart>
      <c:catAx>
        <c:axId val="1524055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par litre avant promo</a:t>
                </a:r>
              </a:p>
            </c:rich>
          </c:tx>
          <c:layout>
            <c:manualLayout>
              <c:xMode val="edge"/>
              <c:yMode val="edge"/>
              <c:x val="0.34718017136516705"/>
              <c:y val="0.93689138581514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2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4054479"/>
        <c:crosses val="autoZero"/>
        <c:auto val="1"/>
        <c:lblAlgn val="ctr"/>
        <c:lblOffset val="100"/>
        <c:noMultiLvlLbl val="0"/>
      </c:catAx>
      <c:valAx>
        <c:axId val="15240544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Occurrence</a:t>
                </a:r>
              </a:p>
            </c:rich>
          </c:tx>
          <c:layout>
            <c:manualLayout>
              <c:xMode val="edge"/>
              <c:yMode val="edge"/>
              <c:x val="2.3453877027444546E-3"/>
              <c:y val="0.201971159940297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4055919"/>
        <c:crosses val="autoZero"/>
        <c:crossBetween val="between"/>
      </c:valAx>
      <c:valAx>
        <c:axId val="1515450959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15452399"/>
        <c:crosses val="max"/>
        <c:crossBetween val="between"/>
      </c:valAx>
      <c:catAx>
        <c:axId val="151545239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154509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806531184514972"/>
          <c:y val="0"/>
          <c:w val="0.83193468815485028"/>
          <c:h val="0.104388989101432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61646463111273"/>
          <c:y val="7.9137454478533681E-2"/>
          <c:w val="0.65924012058646408"/>
          <c:h val="0.53308694527195799"/>
        </c:manualLayout>
      </c:layout>
      <c:areaChart>
        <c:grouping val="standard"/>
        <c:varyColors val="0"/>
        <c:ser>
          <c:idx val="0"/>
          <c:order val="0"/>
          <c:tx>
            <c:strRef>
              <c:f>'A1 - Context'!$CY$5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rgbClr val="D9D9D9">
                <a:alpha val="50196"/>
              </a:srgbClr>
            </a:solidFill>
            <a:ln>
              <a:noFill/>
            </a:ln>
            <a:effectLst/>
          </c:spPr>
          <c:cat>
            <c:numRef>
              <c:f>'A1 - Context'!$CX$6:$CX$41</c:f>
              <c:numCache>
                <c:formatCode>dd\ mmm\ yy</c:formatCode>
                <c:ptCount val="36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  <c:pt idx="14">
                  <c:v>45803</c:v>
                </c:pt>
                <c:pt idx="15">
                  <c:v>45801</c:v>
                </c:pt>
                <c:pt idx="16">
                  <c:v>45794</c:v>
                </c:pt>
                <c:pt idx="17">
                  <c:v>45787</c:v>
                </c:pt>
                <c:pt idx="18">
                  <c:v>45780</c:v>
                </c:pt>
                <c:pt idx="19">
                  <c:v>45773</c:v>
                </c:pt>
                <c:pt idx="20">
                  <c:v>45766</c:v>
                </c:pt>
                <c:pt idx="21">
                  <c:v>45759</c:v>
                </c:pt>
                <c:pt idx="22">
                  <c:v>45745</c:v>
                </c:pt>
                <c:pt idx="23">
                  <c:v>45701</c:v>
                </c:pt>
              </c:numCache>
            </c:numRef>
          </c:cat>
          <c:val>
            <c:numRef>
              <c:f>'A1 - Context'!$CY$6:$CY$41</c:f>
              <c:numCache>
                <c:formatCode>0%</c:formatCode>
                <c:ptCount val="36"/>
                <c:pt idx="0">
                  <c:v>0.33689999999999998</c:v>
                </c:pt>
                <c:pt idx="1">
                  <c:v>0.34350000000000003</c:v>
                </c:pt>
                <c:pt idx="2">
                  <c:v>0.34079999999999999</c:v>
                </c:pt>
                <c:pt idx="3">
                  <c:v>0.34130000000000005</c:v>
                </c:pt>
                <c:pt idx="4">
                  <c:v>0.34079999999999999</c:v>
                </c:pt>
                <c:pt idx="5">
                  <c:v>0.35139999999999999</c:v>
                </c:pt>
                <c:pt idx="6">
                  <c:v>0.36509999999999998</c:v>
                </c:pt>
                <c:pt idx="7">
                  <c:v>0.34740000000000004</c:v>
                </c:pt>
                <c:pt idx="8">
                  <c:v>0.34350000000000003</c:v>
                </c:pt>
                <c:pt idx="9">
                  <c:v>0.33600000000000002</c:v>
                </c:pt>
                <c:pt idx="10">
                  <c:v>0.33689999999999998</c:v>
                </c:pt>
                <c:pt idx="11">
                  <c:v>0.33159999999999995</c:v>
                </c:pt>
                <c:pt idx="12">
                  <c:v>0.34210000000000002</c:v>
                </c:pt>
                <c:pt idx="13">
                  <c:v>0.34610000000000002</c:v>
                </c:pt>
                <c:pt idx="14">
                  <c:v>0.35139999999999999</c:v>
                </c:pt>
                <c:pt idx="15">
                  <c:v>0.35139999999999999</c:v>
                </c:pt>
                <c:pt idx="16">
                  <c:v>0.35189999999999999</c:v>
                </c:pt>
                <c:pt idx="17">
                  <c:v>0.35850000000000004</c:v>
                </c:pt>
                <c:pt idx="18">
                  <c:v>0.36329999999999996</c:v>
                </c:pt>
                <c:pt idx="19">
                  <c:v>0.36990000000000001</c:v>
                </c:pt>
                <c:pt idx="20">
                  <c:v>0.36990000000000001</c:v>
                </c:pt>
                <c:pt idx="21">
                  <c:v>0.40289999999999998</c:v>
                </c:pt>
                <c:pt idx="22">
                  <c:v>0.34210000000000002</c:v>
                </c:pt>
                <c:pt idx="23">
                  <c:v>0.3448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14-48F3-8645-46372CD47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4982351"/>
        <c:axId val="1514979471"/>
      </c:areaChart>
      <c:lineChart>
        <c:grouping val="standard"/>
        <c:varyColors val="0"/>
        <c:ser>
          <c:idx val="1"/>
          <c:order val="1"/>
          <c:tx>
            <c:strRef>
              <c:f>'A1 - Context'!$CZ$5</c:f>
              <c:strCache>
                <c:ptCount val="1"/>
                <c:pt idx="0">
                  <c:v>Prix par litre après promotion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'A1 - Context'!$CX$6:$CX$41</c:f>
              <c:numCache>
                <c:formatCode>dd\ mmm\ yy</c:formatCode>
                <c:ptCount val="36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  <c:pt idx="14">
                  <c:v>45803</c:v>
                </c:pt>
                <c:pt idx="15">
                  <c:v>45801</c:v>
                </c:pt>
                <c:pt idx="16">
                  <c:v>45794</c:v>
                </c:pt>
                <c:pt idx="17">
                  <c:v>45787</c:v>
                </c:pt>
                <c:pt idx="18">
                  <c:v>45780</c:v>
                </c:pt>
                <c:pt idx="19">
                  <c:v>45773</c:v>
                </c:pt>
                <c:pt idx="20">
                  <c:v>45766</c:v>
                </c:pt>
                <c:pt idx="21">
                  <c:v>45759</c:v>
                </c:pt>
                <c:pt idx="22">
                  <c:v>45745</c:v>
                </c:pt>
                <c:pt idx="23">
                  <c:v>45701</c:v>
                </c:pt>
              </c:numCache>
            </c:numRef>
          </c:cat>
          <c:val>
            <c:numRef>
              <c:f>'A1 - Context'!$CZ$6:$CZ$41</c:f>
              <c:numCache>
                <c:formatCode>"€"#,##0.00_);[Red]\("€"#,##0.00\)</c:formatCode>
                <c:ptCount val="36"/>
                <c:pt idx="0">
                  <c:v>30.104638157894737</c:v>
                </c:pt>
                <c:pt idx="1">
                  <c:v>29.961800643086818</c:v>
                </c:pt>
                <c:pt idx="2">
                  <c:v>29.431414790996786</c:v>
                </c:pt>
                <c:pt idx="3">
                  <c:v>29.295723472668808</c:v>
                </c:pt>
                <c:pt idx="4">
                  <c:v>29.840514469453375</c:v>
                </c:pt>
                <c:pt idx="5">
                  <c:v>29.416175548589344</c:v>
                </c:pt>
                <c:pt idx="6">
                  <c:v>29.561467889908258</c:v>
                </c:pt>
                <c:pt idx="7">
                  <c:v>29.835032894736845</c:v>
                </c:pt>
                <c:pt idx="8">
                  <c:v>29.776666666666667</c:v>
                </c:pt>
                <c:pt idx="9">
                  <c:v>29.556993006993004</c:v>
                </c:pt>
                <c:pt idx="10">
                  <c:v>29.371392857142855</c:v>
                </c:pt>
                <c:pt idx="11">
                  <c:v>28.7107299270073</c:v>
                </c:pt>
                <c:pt idx="12">
                  <c:v>28.801324041811846</c:v>
                </c:pt>
                <c:pt idx="13">
                  <c:v>29.730305084745765</c:v>
                </c:pt>
                <c:pt idx="14">
                  <c:v>29.780236486486491</c:v>
                </c:pt>
                <c:pt idx="15">
                  <c:v>29.730202702702702</c:v>
                </c:pt>
                <c:pt idx="16">
                  <c:v>29.829295302013421</c:v>
                </c:pt>
                <c:pt idx="17">
                  <c:v>29.876019417475728</c:v>
                </c:pt>
                <c:pt idx="18">
                  <c:v>30.380911949685533</c:v>
                </c:pt>
                <c:pt idx="19">
                  <c:v>30.408834355828223</c:v>
                </c:pt>
                <c:pt idx="20">
                  <c:v>29.544281345565746</c:v>
                </c:pt>
                <c:pt idx="21">
                  <c:v>29.352430939226519</c:v>
                </c:pt>
                <c:pt idx="22">
                  <c:v>30.458132911392408</c:v>
                </c:pt>
                <c:pt idx="23">
                  <c:v>29.60074074074074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8014-48F3-8645-46372CD47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1929215"/>
        <c:axId val="1441927775"/>
      </c:lineChart>
      <c:dateAx>
        <c:axId val="1514982351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2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4979471"/>
        <c:crosses val="autoZero"/>
        <c:auto val="0"/>
        <c:lblOffset val="100"/>
        <c:baseTimeUnit val="days"/>
      </c:dateAx>
      <c:valAx>
        <c:axId val="151497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>
                    <a:solidFill>
                      <a:schemeClr val="bg1">
                        <a:lumMod val="50000"/>
                      </a:schemeClr>
                    </a:solidFill>
                  </a:rPr>
                  <a:t>DN en</a:t>
                </a:r>
                <a:r>
                  <a:rPr lang="fr-FR" b="1" baseline="0" dirty="0">
                    <a:solidFill>
                      <a:schemeClr val="bg1">
                        <a:lumMod val="50000"/>
                      </a:schemeClr>
                    </a:solidFill>
                  </a:rPr>
                  <a:t> %</a:t>
                </a:r>
                <a:endParaRPr lang="fr-FR" b="1" dirty="0">
                  <a:solidFill>
                    <a:schemeClr val="bg1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7.1399604659826794E-3"/>
              <c:y val="5.361070038755066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14982351"/>
        <c:crosses val="autoZero"/>
        <c:crossBetween val="midCat"/>
      </c:valAx>
      <c:valAx>
        <c:axId val="144192777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>
                    <a:solidFill>
                      <a:schemeClr val="accent1"/>
                    </a:solidFill>
                  </a:rPr>
                  <a:t>Prix / L avant promo</a:t>
                </a:r>
              </a:p>
            </c:rich>
          </c:tx>
          <c:layout>
            <c:manualLayout>
              <c:xMode val="edge"/>
              <c:yMode val="edge"/>
              <c:x val="0.94371331165983652"/>
              <c:y val="6.17111970616562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1"/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.0\ &quot;€&quot;;[Red]\-#,##0.0\ &quot;€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441929215"/>
        <c:crosses val="max"/>
        <c:crossBetween val="between"/>
      </c:valAx>
      <c:dateAx>
        <c:axId val="1441929215"/>
        <c:scaling>
          <c:orientation val="minMax"/>
        </c:scaling>
        <c:delete val="1"/>
        <c:axPos val="t"/>
        <c:numFmt formatCode="dd\ mmm\ yy" sourceLinked="1"/>
        <c:majorTickMark val="out"/>
        <c:minorTickMark val="none"/>
        <c:tickLblPos val="nextTo"/>
        <c:crossAx val="1441927775"/>
        <c:crosses val="max"/>
        <c:auto val="1"/>
        <c:lblOffset val="100"/>
        <c:baseTimeUnit val="days"/>
      </c:date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Listes!$S$11:$S$17</c:f>
              <c:strCache>
                <c:ptCount val="5"/>
                <c:pt idx="0">
                  <c:v>WILLIAM PEEL - Scotch whisky - 1.5L</c:v>
                </c:pt>
                <c:pt idx="1">
                  <c:v>WILLIAM PEEL - Scotch whisky - 1L</c:v>
                </c:pt>
                <c:pt idx="2">
                  <c:v>WILLIAM PEEL - Scotch whisky edition limitee - 1L</c:v>
                </c:pt>
                <c:pt idx="3">
                  <c:v>WILLIAM PEEL - Scotch whisky - 50cl</c:v>
                </c:pt>
                <c:pt idx="4">
                  <c:v>WILLIAM PEEL - Blended scotch - 20cl</c:v>
                </c:pt>
              </c:strCache>
            </c:strRef>
          </c:cat>
          <c:val>
            <c:numRef>
              <c:f>Listes!$V$11:$V$17</c:f>
              <c:numCache>
                <c:formatCode>0%</c:formatCode>
                <c:ptCount val="7"/>
                <c:pt idx="0">
                  <c:v>0.29458388375165123</c:v>
                </c:pt>
                <c:pt idx="1">
                  <c:v>0.16512549537648613</c:v>
                </c:pt>
                <c:pt idx="2">
                  <c:v>0.11096433289299867</c:v>
                </c:pt>
                <c:pt idx="3">
                  <c:v>4.3593130779392336E-2</c:v>
                </c:pt>
                <c:pt idx="4">
                  <c:v>3.4346103038309116E-2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A-409F-89B7-CBE4D1CA9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44360656"/>
        <c:axId val="744362096"/>
      </c:barChart>
      <c:catAx>
        <c:axId val="74436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744362096"/>
        <c:crosses val="autoZero"/>
        <c:auto val="1"/>
        <c:lblAlgn val="ctr"/>
        <c:lblOffset val="100"/>
        <c:noMultiLvlLbl val="0"/>
      </c:catAx>
      <c:valAx>
        <c:axId val="74436209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4436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335863377609111E-2"/>
          <c:y val="4.9335863377609111E-2"/>
          <c:w val="0.90132827324478182"/>
          <c:h val="0.90132827324478182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2175-440D-B2A0-7F67621A490D}"/>
              </c:ext>
            </c:extLst>
          </c:dPt>
          <c:dPt>
            <c:idx val="1"/>
            <c:bubble3D val="0"/>
            <c:spPr>
              <a:solidFill>
                <a:srgbClr val="EFEFEF"/>
              </a:solidFill>
              <a:ln w="3175" cmpd="sng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2175-440D-B2A0-7F67621A490D}"/>
              </c:ext>
            </c:extLst>
          </c:dPt>
          <c:cat>
            <c:strRef>
              <c:f>Listes!$K$3:$K$4</c:f>
              <c:strCache>
                <c:ptCount val="2"/>
                <c:pt idx="0">
                  <c:v>DN</c:v>
                </c:pt>
                <c:pt idx="1">
                  <c:v>Reste</c:v>
                </c:pt>
              </c:strCache>
            </c:strRef>
          </c:cat>
          <c:val>
            <c:numRef>
              <c:f>Listes!$L$3:$L$4</c:f>
              <c:numCache>
                <c:formatCode>0%</c:formatCode>
                <c:ptCount val="2"/>
                <c:pt idx="0">
                  <c:v>0.47027741083223251</c:v>
                </c:pt>
                <c:pt idx="1">
                  <c:v>0.52972258916776749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75-440D-B2A0-7F67621A4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7"/>
      </c:doughnutChart>
    </c:plotArea>
    <c:plotVisOnly val="0"/>
    <c:dispBlanksAs val="gap"/>
    <c:showDLblsOverMax val="1"/>
  </c:chart>
  <c:spPr>
    <a:noFill/>
  </c:spPr>
  <c:externalData r:id="rId1">
    <c:autoUpdate val="1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835813177620597E-2"/>
          <c:y val="0.13032790638072586"/>
          <c:w val="0.93432837364475885"/>
          <c:h val="0.64205504979194372"/>
        </c:manualLayout>
      </c:layout>
      <c:areaChart>
        <c:grouping val="standard"/>
        <c:varyColors val="0"/>
        <c:ser>
          <c:idx val="0"/>
          <c:order val="0"/>
          <c:tx>
            <c:strRef>
              <c:f>'B0 - Distribution'!$E$5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'B0 - Distribution'!$D$6:$D$19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Distribution'!$E$6:$E$19</c:f>
              <c:numCache>
                <c:formatCode>0%</c:formatCode>
                <c:ptCount val="14"/>
                <c:pt idx="0">
                  <c:v>0.4703</c:v>
                </c:pt>
                <c:pt idx="1">
                  <c:v>0.36460000000000004</c:v>
                </c:pt>
                <c:pt idx="2">
                  <c:v>0.2576</c:v>
                </c:pt>
                <c:pt idx="3">
                  <c:v>0.19579999999999997</c:v>
                </c:pt>
                <c:pt idx="4">
                  <c:v>0.21530000000000002</c:v>
                </c:pt>
                <c:pt idx="5">
                  <c:v>0.15190000000000001</c:v>
                </c:pt>
                <c:pt idx="6">
                  <c:v>0.16269999999999998</c:v>
                </c:pt>
                <c:pt idx="7">
                  <c:v>0.13739999999999999</c:v>
                </c:pt>
                <c:pt idx="8">
                  <c:v>0.11890000000000001</c:v>
                </c:pt>
                <c:pt idx="9">
                  <c:v>9.7899999999999987E-2</c:v>
                </c:pt>
                <c:pt idx="10">
                  <c:v>8.4499999999999992E-2</c:v>
                </c:pt>
                <c:pt idx="11">
                  <c:v>8.1900000000000001E-2</c:v>
                </c:pt>
                <c:pt idx="12">
                  <c:v>8.0600000000000005E-2</c:v>
                </c:pt>
                <c:pt idx="13">
                  <c:v>8.0600000000000005E-2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9-430E-9B06-028925D2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7482688"/>
        <c:axId val="1417484608"/>
      </c:areaChart>
      <c:lineChart>
        <c:grouping val="standard"/>
        <c:varyColors val="0"/>
        <c:ser>
          <c:idx val="1"/>
          <c:order val="1"/>
          <c:tx>
            <c:strRef>
              <c:f>'B0 - Distribution'!$F$5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Distribution'!$D$6:$D$19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Distribution'!$F$6:$F$19</c:f>
              <c:numCache>
                <c:formatCode>0%</c:formatCode>
                <c:ptCount val="14"/>
                <c:pt idx="0">
                  <c:v>0.4703</c:v>
                </c:pt>
                <c:pt idx="1">
                  <c:v>0.36460000000000004</c:v>
                </c:pt>
                <c:pt idx="2">
                  <c:v>0.2576</c:v>
                </c:pt>
                <c:pt idx="3">
                  <c:v>0.19579999999999997</c:v>
                </c:pt>
                <c:pt idx="4">
                  <c:v>0.21530000000000002</c:v>
                </c:pt>
                <c:pt idx="5">
                  <c:v>0.15190000000000001</c:v>
                </c:pt>
                <c:pt idx="6">
                  <c:v>0.16269999999999998</c:v>
                </c:pt>
                <c:pt idx="7">
                  <c:v>0.13739999999999999</c:v>
                </c:pt>
                <c:pt idx="8">
                  <c:v>0.11890000000000001</c:v>
                </c:pt>
                <c:pt idx="9">
                  <c:v>9.7899999999999987E-2</c:v>
                </c:pt>
                <c:pt idx="10">
                  <c:v>8.4499999999999992E-2</c:v>
                </c:pt>
                <c:pt idx="11">
                  <c:v>8.1900000000000001E-2</c:v>
                </c:pt>
                <c:pt idx="12">
                  <c:v>8.0600000000000005E-2</c:v>
                </c:pt>
                <c:pt idx="13">
                  <c:v>8.0600000000000005E-2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89-430E-9B06-028925D2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7482688"/>
        <c:axId val="1417484608"/>
      </c:lineChart>
      <c:dateAx>
        <c:axId val="1417482688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417484608"/>
        <c:crosses val="autoZero"/>
        <c:auto val="1"/>
        <c:lblOffset val="100"/>
        <c:baseTimeUnit val="days"/>
      </c:dateAx>
      <c:valAx>
        <c:axId val="141748460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41748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'A0 - Distributeur'!$AM$6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rgbClr val="E7E8EA">
                <a:alpha val="20000"/>
              </a:srgbClr>
            </a:solidFill>
            <a:ln>
              <a:noFill/>
            </a:ln>
            <a:effectLst/>
          </c:spPr>
          <c:invertIfNegative val="0"/>
          <c:val>
            <c:numRef>
              <c:f>'A0 - Distributeur'!$AM$7:$AM$16</c:f>
              <c:numCache>
                <c:formatCode>0%</c:formatCode>
                <c:ptCount val="10"/>
                <c:pt idx="0">
                  <c:v>0.4703</c:v>
                </c:pt>
                <c:pt idx="1">
                  <c:v>0.72920000000000007</c:v>
                </c:pt>
                <c:pt idx="2">
                  <c:v>7.6600000000000001E-2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96-40EF-85E8-D6A1A6522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29643631"/>
        <c:axId val="1329627311"/>
      </c:barChart>
      <c:catAx>
        <c:axId val="1329643631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29627311"/>
        <c:crosses val="autoZero"/>
        <c:auto val="1"/>
        <c:lblAlgn val="ctr"/>
        <c:lblOffset val="100"/>
        <c:noMultiLvlLbl val="0"/>
      </c:catAx>
      <c:valAx>
        <c:axId val="1329627311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329643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'B0 - Distribution'!$L$5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'B0 - Distribution'!$K$6:$K$18</c:f>
              <c:strCache>
                <c:ptCount val="13"/>
                <c:pt idx="0">
                  <c:v>Centre-Val de Loire</c:v>
                </c:pt>
                <c:pt idx="1">
                  <c:v>Hauts-de-France</c:v>
                </c:pt>
                <c:pt idx="2">
                  <c:v>Île-de-France</c:v>
                </c:pt>
                <c:pt idx="3">
                  <c:v>Corse</c:v>
                </c:pt>
                <c:pt idx="4">
                  <c:v>Normandie</c:v>
                </c:pt>
                <c:pt idx="5">
                  <c:v>Pays de la Loire</c:v>
                </c:pt>
                <c:pt idx="6">
                  <c:v>Grand Est</c:v>
                </c:pt>
                <c:pt idx="7">
                  <c:v>Bretagne</c:v>
                </c:pt>
                <c:pt idx="8">
                  <c:v>Provence-Alpes-Côte d'Azur</c:v>
                </c:pt>
                <c:pt idx="9">
                  <c:v>Auvergne-Rhône-Alpes</c:v>
                </c:pt>
                <c:pt idx="10">
                  <c:v>Nouvelle-Aquitaine</c:v>
                </c:pt>
                <c:pt idx="11">
                  <c:v>Occitanie</c:v>
                </c:pt>
                <c:pt idx="12">
                  <c:v>Bourgogne-Franche-Comté</c:v>
                </c:pt>
              </c:strCache>
            </c:strRef>
          </c:cat>
          <c:val>
            <c:numRef>
              <c:f>'B0 - Distribution'!$L$6:$L$18</c:f>
              <c:numCache>
                <c:formatCode>0%</c:formatCode>
                <c:ptCount val="13"/>
                <c:pt idx="0">
                  <c:v>0.68421052631578949</c:v>
                </c:pt>
                <c:pt idx="1">
                  <c:v>0.66666666666666663</c:v>
                </c:pt>
                <c:pt idx="2">
                  <c:v>0.60784313725490191</c:v>
                </c:pt>
                <c:pt idx="3">
                  <c:v>0.6</c:v>
                </c:pt>
                <c:pt idx="4">
                  <c:v>0.59677419354838712</c:v>
                </c:pt>
                <c:pt idx="5">
                  <c:v>0.58333333333333337</c:v>
                </c:pt>
                <c:pt idx="6">
                  <c:v>0.43877551020408162</c:v>
                </c:pt>
                <c:pt idx="7">
                  <c:v>0.41975308641975306</c:v>
                </c:pt>
                <c:pt idx="8">
                  <c:v>0.40625</c:v>
                </c:pt>
                <c:pt idx="9">
                  <c:v>0.4</c:v>
                </c:pt>
                <c:pt idx="10">
                  <c:v>0.33333333333333331</c:v>
                </c:pt>
                <c:pt idx="11">
                  <c:v>0.25</c:v>
                </c:pt>
                <c:pt idx="12">
                  <c:v>0.2413793103448276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7-4367-8FDA-C2585E7E10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543756720"/>
        <c:axId val="1543754800"/>
      </c:barChart>
      <c:catAx>
        <c:axId val="1543756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43754800"/>
        <c:crosses val="autoZero"/>
        <c:auto val="1"/>
        <c:lblAlgn val="ctr"/>
        <c:lblOffset val="100"/>
        <c:noMultiLvlLbl val="0"/>
      </c:catAx>
      <c:valAx>
        <c:axId val="15437548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54375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Distribution'!$N$5</c:f>
              <c:strCache>
                <c:ptCount val="1"/>
                <c:pt idx="0">
                  <c:v>Green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70C4B79-E81F-4FF0-A853-EEC0A16113C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BD124AA-DFDE-4595-87F5-49161697FAB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7254D76-DD4C-4EFC-982C-F11C20FF1D0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FFC6F01-D76C-48D3-8F00-DDFDBA5B79E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26C9423-AF67-44CA-91F7-50ADFD27077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C13E0E6-4670-4D9E-AC22-3CBFFAB51DB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884516A-033E-4278-BF5B-9BE04CDCB03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16803B0-C420-41E9-AE3D-52AA7DFBE1F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F9DD986-28C1-44AD-BD51-59854B01083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E6473C5-4DC4-4FD0-AFF2-2EF964D52AE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3CFD43B-E1A0-4391-B4F3-B0EA717B46E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2BBD6B7-91B9-459A-80E5-CC5206E7B27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B20F104-1C6E-4B29-8FAF-0ADA12801CF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Distribution'!$N$6:$N$18</c:f>
              <c:numCache>
                <c:formatCode>General</c:formatCode>
                <c:ptCount val="13"/>
                <c:pt idx="0" formatCode="#,##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Distribution'!$S$6:$S$18</c15:f>
                <c15:dlblRangeCache>
                  <c:ptCount val="13"/>
                  <c:pt idx="0">
                    <c:v>+68,4pp</c:v>
                  </c:pt>
                  <c:pt idx="1">
                    <c:v>+34,5pp</c:v>
                  </c:pt>
                  <c:pt idx="2">
                    <c:v>+49,0pp</c:v>
                  </c:pt>
                  <c:pt idx="3">
                    <c:v>+40,0pp</c:v>
                  </c:pt>
                  <c:pt idx="4">
                    <c:v>+53,2pp</c:v>
                  </c:pt>
                  <c:pt idx="5">
                    <c:v>+58,3pp</c:v>
                  </c:pt>
                  <c:pt idx="6">
                    <c:v>+35,7pp</c:v>
                  </c:pt>
                  <c:pt idx="7">
                    <c:v>+39,5pp</c:v>
                  </c:pt>
                  <c:pt idx="8">
                    <c:v>+28,1pp</c:v>
                  </c:pt>
                  <c:pt idx="9">
                    <c:v>+33,3pp</c:v>
                  </c:pt>
                  <c:pt idx="10">
                    <c:v>+30,2pp</c:v>
                  </c:pt>
                  <c:pt idx="11">
                    <c:v>+21,7pp</c:v>
                  </c:pt>
                  <c:pt idx="12">
                    <c:v>+24,1pp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D-B743-4502-88E5-676B4A0D1771}"/>
            </c:ext>
          </c:extLst>
        </c:ser>
        <c:ser>
          <c:idx val="1"/>
          <c:order val="1"/>
          <c:tx>
            <c:strRef>
              <c:f>'B0 - Distribution'!$O$5</c:f>
              <c:strCache>
                <c:ptCount val="1"/>
                <c:pt idx="0">
                  <c:v>Light green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1D0EA39-2D3C-4A0E-A27A-901CAA9A79B9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0199637-B9D5-4575-99BF-02B2050116F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DE70501-87A7-46B3-A919-D1B74E2593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C1EC12C-1D4D-45BA-970B-ECD20B5657D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65FA915-FA92-441A-9F55-59141832F82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E0DF1F4-A535-44BC-8AA4-8DFA11420AF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A7E39BF-FDDE-4539-AEFD-06174E71D42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1FB36FB-5BDC-4EA2-9BB2-8301E3A7068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A7F29C58-D549-49BD-B1A1-C3AF5BA5FE0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B763697-190C-43B4-88B1-C918B96C580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99B3B14-929E-4DF6-8361-B7D01C51320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3EDC245-C051-44A4-ADFB-42A1C44E3B9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5A21FD2-95F4-4526-8C20-A6FA05CD285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6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Distribution'!$O$6:$O$18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Distribution'!$T$6:$T$18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1B-B743-4502-88E5-676B4A0D1771}"/>
            </c:ext>
          </c:extLst>
        </c:ser>
        <c:ser>
          <c:idx val="2"/>
          <c:order val="2"/>
          <c:tx>
            <c:strRef>
              <c:f>'B0 - Distribution'!$P$5</c:f>
              <c:strCache>
                <c:ptCount val="1"/>
                <c:pt idx="0">
                  <c:v>Grey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16DBB1A-BDD5-4692-B587-129A994FB1F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1540FC4-2170-49AF-A2A5-3C0DB6D1D23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6FB6A08-48C7-4DB3-8C03-7C1DFEA7A2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74F6841-23DC-4C80-8A9E-8D68951DC13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F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ED91D78-3868-441B-BA61-4F64988009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84B9035-4406-4C6F-9132-1936EFA2FDF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1ECAA66-EA16-4117-A5B5-E198E304144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418333D-AA88-41DC-9E16-B1E4471A96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8E731C4-8685-4D91-9640-60E4E1C992B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CB6750E-DAE8-441D-805A-5782026582B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319590A-A0BD-4651-99E1-B555E474C7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511776E-1699-4E53-A58E-5E6CDAD4CA6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C52E01F-86CA-440D-B3DA-157825ACCF0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Distribution'!$P$6:$P$18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Distribution'!$U$6:$U$18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29-B743-4502-88E5-676B4A0D1771}"/>
            </c:ext>
          </c:extLst>
        </c:ser>
        <c:ser>
          <c:idx val="3"/>
          <c:order val="3"/>
          <c:tx>
            <c:strRef>
              <c:f>'B0 - Distribution'!$Q$5</c:f>
              <c:strCache>
                <c:ptCount val="1"/>
                <c:pt idx="0">
                  <c:v>Light red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85A1DB0-4743-4DB2-905F-0C939108436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1C46341-C535-4881-8E61-09904DBCAD8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E816C35-A635-46F0-87AA-196EED4BE02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12EF98F-07F8-420D-A176-79B96AD863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D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4DF0ACE-E123-4CC3-8EB7-8A0654E8AFF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5C25F89-B4BD-4289-8675-522F4D05546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F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EB32DDD-3BC3-4964-B5AE-669DE2DD485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4EEBC62-018D-47F7-BDBB-522EA2CF1C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7719814-DE74-4CF3-8989-BE77D7470AB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6E64695-7FAF-4231-9098-41C39EE4887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E274E16-1A23-4463-9941-E456CEEB19D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903D111-10F2-4156-B1C5-8F00BFE898A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4F4E9D0-003E-42CD-87A5-739EBEBD244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1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Distribution'!$Q$6:$Q$18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Distribution'!$V$6:$V$18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37-B743-4502-88E5-676B4A0D1771}"/>
            </c:ext>
          </c:extLst>
        </c:ser>
        <c:ser>
          <c:idx val="4"/>
          <c:order val="4"/>
          <c:tx>
            <c:strRef>
              <c:f>'B0 - Distribution'!$R$5</c:f>
              <c:strCache>
                <c:ptCount val="1"/>
                <c:pt idx="0">
                  <c:v>Red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3BA8FC6-CB70-4BC2-A795-2D1F7AB9F67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8-B743-4502-88E5-676B4A0D17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8EEF848-80C1-4AF4-80C3-63BB9C05BD5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9-B743-4502-88E5-676B4A0D17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8D36A14-2089-4DB6-A980-02D81A42BD1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A-B743-4502-88E5-676B4A0D17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A9F1087-6C2E-44D6-B279-6CA72945960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B-B743-4502-88E5-676B4A0D17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713BC89-6E4C-42E5-8E21-25E2C3DDDFA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C-B743-4502-88E5-676B4A0D177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0EA19AD-F08E-4010-88D0-F648D1CC334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D-B743-4502-88E5-676B4A0D177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2F4763A-8E95-4701-A398-655B0B3886C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E-B743-4502-88E5-676B4A0D177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66D4441-C5F9-4BCE-A297-0DA7A7F9AAA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F-B743-4502-88E5-676B4A0D177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CC9EE34-9AC6-4A91-B6F3-E353888742F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0-B743-4502-88E5-676B4A0D177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DD83DA22-CDF0-45A8-BC00-6CAC9CB2196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1-B743-4502-88E5-676B4A0D177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E7B5608-E4B1-4BF0-84ED-E2E41E1189E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2-B743-4502-88E5-676B4A0D1771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CBB290A-5DC5-4A4A-B8A0-5A006605224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3-B743-4502-88E5-676B4A0D1771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294EADD-C9A1-45AB-9971-7BDCB9BB660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4-B743-4502-88E5-676B4A0D1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non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Distribution'!$R$6:$R$18</c:f>
              <c:numCache>
                <c:formatCode>General</c:formatCode>
                <c:ptCount val="13"/>
                <c:pt idx="0" formatCode="#,##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Distribution'!$W$6:$W$18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45-B743-4502-88E5-676B4A0D17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21965631"/>
        <c:axId val="521964191"/>
      </c:barChart>
      <c:catAx>
        <c:axId val="521965631"/>
        <c:scaling>
          <c:orientation val="maxMin"/>
        </c:scaling>
        <c:delete val="1"/>
        <c:axPos val="l"/>
        <c:majorTickMark val="out"/>
        <c:minorTickMark val="none"/>
        <c:tickLblPos val="nextTo"/>
        <c:crossAx val="521964191"/>
        <c:crosses val="autoZero"/>
        <c:auto val="1"/>
        <c:lblAlgn val="ctr"/>
        <c:lblOffset val="100"/>
        <c:noMultiLvlLbl val="0"/>
      </c:catAx>
      <c:valAx>
        <c:axId val="521964191"/>
        <c:scaling>
          <c:orientation val="minMax"/>
          <c:max val="1"/>
        </c:scaling>
        <c:delete val="1"/>
        <c:axPos val="t"/>
        <c:numFmt formatCode="#,##0" sourceLinked="1"/>
        <c:majorTickMark val="out"/>
        <c:minorTickMark val="none"/>
        <c:tickLblPos val="nextTo"/>
        <c:crossAx val="521965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6">
    <c:autoUpdate val="1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4861216090161"/>
          <c:y val="0.12032303142204538"/>
          <c:w val="0.78411608254466036"/>
          <c:h val="0.77535983813780396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'B0 - Distribution'!$AA$6</c:f>
              <c:strCache>
                <c:ptCount val="1"/>
                <c:pt idx="0">
                  <c:v>Gagnés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Distribution'!$AB$4:$AM$4</c:f>
              <c:numCache>
                <c:formatCode>dd\ mmm\ yyyy</c:formatCode>
                <c:ptCount val="12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</c:numCache>
            </c:numRef>
          </c:cat>
          <c:val>
            <c:numRef>
              <c:f>'B0 - Distribution'!$AB$6:$AM$6</c:f>
              <c:numCache>
                <c:formatCode>General</c:formatCode>
                <c:ptCount val="12"/>
                <c:pt idx="0">
                  <c:v>91</c:v>
                </c:pt>
                <c:pt idx="1">
                  <c:v>104</c:v>
                </c:pt>
                <c:pt idx="2">
                  <c:v>60</c:v>
                </c:pt>
                <c:pt idx="3">
                  <c:v>19</c:v>
                </c:pt>
                <c:pt idx="4">
                  <c:v>66</c:v>
                </c:pt>
                <c:pt idx="5">
                  <c:v>11</c:v>
                </c:pt>
                <c:pt idx="6">
                  <c:v>26</c:v>
                </c:pt>
                <c:pt idx="7">
                  <c:v>19</c:v>
                </c:pt>
                <c:pt idx="8">
                  <c:v>16</c:v>
                </c:pt>
                <c:pt idx="9">
                  <c:v>10</c:v>
                </c:pt>
                <c:pt idx="10">
                  <c:v>4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D-4630-954F-D6562FB97837}"/>
            </c:ext>
          </c:extLst>
        </c:ser>
        <c:ser>
          <c:idx val="0"/>
          <c:order val="2"/>
          <c:tx>
            <c:strRef>
              <c:f>'B0 - Distribution'!$AA$5</c:f>
              <c:strCache>
                <c:ptCount val="1"/>
                <c:pt idx="0">
                  <c:v>Perdus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Distribution'!$AB$4:$AM$4</c:f>
              <c:numCache>
                <c:formatCode>dd\ mmm\ yyyy</c:formatCode>
                <c:ptCount val="12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</c:numCache>
            </c:numRef>
          </c:cat>
          <c:val>
            <c:numRef>
              <c:f>'B0 - Distribution'!$AB$5:$AM$5</c:f>
              <c:numCache>
                <c:formatCode>General</c:formatCode>
                <c:ptCount val="12"/>
                <c:pt idx="0">
                  <c:v>-11</c:v>
                </c:pt>
                <c:pt idx="1">
                  <c:v>-23</c:v>
                </c:pt>
                <c:pt idx="2">
                  <c:v>-13</c:v>
                </c:pt>
                <c:pt idx="3">
                  <c:v>-34</c:v>
                </c:pt>
                <c:pt idx="4">
                  <c:v>-18</c:v>
                </c:pt>
                <c:pt idx="5">
                  <c:v>-19</c:v>
                </c:pt>
                <c:pt idx="6">
                  <c:v>-7</c:v>
                </c:pt>
                <c:pt idx="7">
                  <c:v>-5</c:v>
                </c:pt>
                <c:pt idx="8">
                  <c:v>0</c:v>
                </c:pt>
                <c:pt idx="9">
                  <c:v>0</c:v>
                </c:pt>
                <c:pt idx="10">
                  <c:v>-2</c:v>
                </c:pt>
                <c:pt idx="11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1D-4630-954F-D6562FB97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14008159"/>
        <c:axId val="1614004319"/>
      </c:barChart>
      <c:lineChart>
        <c:grouping val="standard"/>
        <c:varyColors val="0"/>
        <c:ser>
          <c:idx val="2"/>
          <c:order val="0"/>
          <c:tx>
            <c:strRef>
              <c:f>'B0 - Distribution'!$AA$7</c:f>
              <c:strCache>
                <c:ptCount val="1"/>
                <c:pt idx="0">
                  <c:v>Évolution</c:v>
                </c:pt>
              </c:strCache>
            </c:strRef>
          </c:tx>
          <c:spPr>
            <a:ln w="25400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C0BDD528-12F7-4FFC-92E7-3C655582C9E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EF1D-4630-954F-D6562FB978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E082C0E-8E38-44A9-9F1E-408BFEBF0FDB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EF1D-4630-954F-D6562FB9783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AAFAC7F-FF8F-4F2B-A98F-4CFE86976F7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EF1D-4630-954F-D6562FB9783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D24C0E0-B910-44FA-842F-EC2B49A9A16E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EF1D-4630-954F-D6562FB9783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451F913-2EE5-41BB-92D2-01F4EC81CF82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EF1D-4630-954F-D6562FB9783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8062036-CDF3-469C-94A5-A7A62780F17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EF1D-4630-954F-D6562FB9783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65AD194-F7F2-4D43-ABD3-9243A71B87E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EF1D-4630-954F-D6562FB9783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502E8E3-BF77-4312-A15D-F36AA8486F24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EF1D-4630-954F-D6562FB9783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57FBC80-2DC6-4C66-928C-66B063ACF61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EF1D-4630-954F-D6562FB9783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17F3426-2719-4F94-A3BD-9FE35639706C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EF1D-4630-954F-D6562FB97837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1DBC4A4-E579-46B4-98DA-7BC05A856B5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EF1D-4630-954F-D6562FB97837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3DCC9758-924A-47AE-B1DD-839136FD89E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0605266526845507E-2"/>
                      <c:h val="0.1054095343411818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EF1D-4630-954F-D6562FB97837}"/>
                </c:ext>
              </c:extLst>
            </c:dLbl>
            <c:numFmt formatCode="\+0;\-0;\-" sourceLinked="0"/>
            <c:spPr>
              <a:noFill/>
              <a:ln w="28575">
                <a:noFill/>
              </a:ln>
              <a:effectLst/>
            </c:spPr>
            <c:txPr>
              <a:bodyPr rot="0" spcFirstLastPara="1" vertOverflow="clip" horzOverflow="clip" vert="horz" wrap="square" lIns="0" tIns="0" rIns="0" bIns="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val>
            <c:numRef>
              <c:f>'B0 - Distribution'!$AB$7:$AM$7</c:f>
              <c:numCache>
                <c:formatCode>0</c:formatCode>
                <c:ptCount val="12"/>
                <c:pt idx="0">
                  <c:v>80</c:v>
                </c:pt>
                <c:pt idx="1">
                  <c:v>81</c:v>
                </c:pt>
                <c:pt idx="2">
                  <c:v>47</c:v>
                </c:pt>
                <c:pt idx="3">
                  <c:v>-15</c:v>
                </c:pt>
                <c:pt idx="4">
                  <c:v>48</c:v>
                </c:pt>
                <c:pt idx="5">
                  <c:v>-8</c:v>
                </c:pt>
                <c:pt idx="6">
                  <c:v>19</c:v>
                </c:pt>
                <c:pt idx="7">
                  <c:v>14</c:v>
                </c:pt>
                <c:pt idx="8">
                  <c:v>16</c:v>
                </c:pt>
                <c:pt idx="9">
                  <c:v>10</c:v>
                </c:pt>
                <c:pt idx="10">
                  <c:v>2</c:v>
                </c:pt>
                <c:pt idx="11">
                  <c:v>1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datalabelsRange>
                <c15:f>'B0 - Distribution'!$AB$8:$AM$8</c15:f>
                <c15:dlblRangeCache>
                  <c:ptCount val="12"/>
                  <c:pt idx="0">
                    <c:v>+80
(+29,0%)</c:v>
                  </c:pt>
                  <c:pt idx="1">
                    <c:v>+81
(+41,5%)</c:v>
                  </c:pt>
                  <c:pt idx="2">
                    <c:v>+47
(+31,8%)</c:v>
                  </c:pt>
                  <c:pt idx="3">
                    <c:v>-15
(-9,2%)</c:v>
                  </c:pt>
                  <c:pt idx="4">
                    <c:v>+48
(+41,7%)</c:v>
                  </c:pt>
                  <c:pt idx="5">
                    <c:v>-8
(-6,5%)</c:v>
                  </c:pt>
                  <c:pt idx="6">
                    <c:v>+19
(+18,3%)</c:v>
                  </c:pt>
                  <c:pt idx="7">
                    <c:v>+14
(+15,6%)</c:v>
                  </c:pt>
                  <c:pt idx="8">
                    <c:v>+16
(+21,6%)</c:v>
                  </c:pt>
                  <c:pt idx="9">
                    <c:v>+10
(+15,6%)</c:v>
                  </c:pt>
                  <c:pt idx="10">
                    <c:v>+2
(+3,2%)</c:v>
                  </c:pt>
                  <c:pt idx="11">
                    <c:v>+1
(+1,6%)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EF1D-4630-954F-D6562FB97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4008159"/>
        <c:axId val="1614004319"/>
      </c:lineChart>
      <c:catAx>
        <c:axId val="1614008159"/>
        <c:scaling>
          <c:orientation val="maxMin"/>
        </c:scaling>
        <c:delete val="0"/>
        <c:axPos val="b"/>
        <c:numFmt formatCode="dd\ mmm\ yyyy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4004319"/>
        <c:crosses val="autoZero"/>
        <c:auto val="0"/>
        <c:lblAlgn val="ctr"/>
        <c:lblOffset val="100"/>
        <c:noMultiLvlLbl val="0"/>
      </c:catAx>
      <c:valAx>
        <c:axId val="161400431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Évolution</a:t>
                </a:r>
                <a:r>
                  <a:rPr lang="fr-FR" b="1" baseline="0" dirty="0"/>
                  <a:t> du parc de magasins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6.7657009805992763E-2"/>
              <c:y val="1.816257920989491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;\-0;\-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400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376900934676383"/>
          <c:y val="0"/>
          <c:w val="0.55623096616761469"/>
          <c:h val="6.5612752397928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'B0 - Distribution'!$AT$5</c:f>
              <c:strCache>
                <c:ptCount val="1"/>
                <c:pt idx="0">
                  <c:v>Prix indice 100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6DE3E32-41BF-4AE2-B266-F84CD1B949D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12E-43A3-B958-714DAC2923D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81FC5B-1923-44B1-838C-E865704A576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12E-43A3-B958-714DAC2923D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B4BA838-8FE0-4D63-A0C4-6593490BD04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B12E-43A3-B958-714DAC2923D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05B81BD-DE67-43CC-82B2-25ABB180777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12E-43A3-B958-714DAC2923D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59C5FC3-8714-41AF-8229-AEB10727524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B12E-43A3-B958-714DAC2923D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12E-43A3-B958-714DAC2923D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B12E-43A3-B958-714DAC2923D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B12E-43A3-B958-714DAC2923D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B12E-43A3-B958-714DAC2923D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B12E-43A3-B958-714DAC2923D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B12E-43A3-B958-714DAC2923D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B12E-43A3-B958-714DAC2923D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B12E-43A3-B958-714DAC2923D8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B12E-43A3-B958-714DAC2923D8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B12E-43A3-B958-714DAC2923D8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B12E-43A3-B958-714DAC2923D8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B12E-43A3-B958-714DAC2923D8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B12E-43A3-B958-714DAC2923D8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B12E-43A3-B958-714DAC2923D8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B12E-43A3-B958-714DAC2923D8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B12E-43A3-B958-714DAC2923D8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B12E-43A3-B958-714DAC2923D8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B12E-43A3-B958-714DAC2923D8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B12E-43A3-B958-714DAC2923D8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endParaRPr lang="fr-F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B12E-43A3-B958-714DAC2923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'B0 - Distribution'!$AS$6:$AS$30</c:f>
              <c:numCache>
                <c:formatCode>\+0.0\p\p;\-0.0\p\p;</c:formatCode>
                <c:ptCount val="25"/>
                <c:pt idx="0">
                  <c:v>29.460000000000004</c:v>
                </c:pt>
                <c:pt idx="1">
                  <c:v>16.510000000000002</c:v>
                </c:pt>
                <c:pt idx="2">
                  <c:v>10.84</c:v>
                </c:pt>
                <c:pt idx="3">
                  <c:v>0.93000000000000016</c:v>
                </c:pt>
                <c:pt idx="4">
                  <c:v>-1.1899999999999995</c:v>
                </c:pt>
              </c:numCache>
            </c:numRef>
          </c:xVal>
          <c:yVal>
            <c:numRef>
              <c:f>'B0 - Distribution'!$AT$6:$AT$30</c:f>
              <c:numCache>
                <c:formatCode>#,##0</c:formatCode>
                <c:ptCount val="25"/>
                <c:pt idx="0">
                  <c:v>100</c:v>
                </c:pt>
                <c:pt idx="1">
                  <c:v>101.18910178242858</c:v>
                </c:pt>
                <c:pt idx="2">
                  <c:v>99.707193499037686</c:v>
                </c:pt>
                <c:pt idx="3">
                  <c:v>121.98214648001624</c:v>
                </c:pt>
                <c:pt idx="4">
                  <c:v>136.50050351654033</c:v>
                </c:pt>
              </c:numCache>
            </c:numRef>
          </c:yVal>
          <c:bubbleSize>
            <c:numRef>
              <c:f>'B0 - Distribution'!$AU$6:$AU$30</c:f>
              <c:numCache>
                <c:formatCode>0.0%</c:formatCode>
                <c:ptCount val="25"/>
                <c:pt idx="0">
                  <c:v>0.29460000000000003</c:v>
                </c:pt>
                <c:pt idx="1">
                  <c:v>0.16510000000000002</c:v>
                </c:pt>
                <c:pt idx="2" formatCode="0%">
                  <c:v>0.111</c:v>
                </c:pt>
                <c:pt idx="3" formatCode="0%">
                  <c:v>4.36E-2</c:v>
                </c:pt>
                <c:pt idx="4" formatCode="0%">
                  <c:v>3.4300000000000004E-2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'B0 - Distribution'!$AQ$6:$AQ$30</c15:f>
                <c15:dlblRangeCache>
                  <c:ptCount val="25"/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B12E-43A3-B958-714DAC292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w"/>
        <c:axId val="1083902655"/>
        <c:axId val="1083904575"/>
      </c:bubbleChart>
      <c:valAx>
        <c:axId val="10839026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Évolution de la DN</a:t>
                </a:r>
              </a:p>
            </c:rich>
          </c:tx>
          <c:layout>
            <c:manualLayout>
              <c:xMode val="edge"/>
              <c:yMode val="edge"/>
              <c:x val="0.4445978800578595"/>
              <c:y val="0.935527828338402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.0\p\p;\-0.0\p\p;\=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83904575"/>
        <c:crosses val="autoZero"/>
        <c:crossBetween val="midCat"/>
      </c:valAx>
      <c:valAx>
        <c:axId val="1083904575"/>
        <c:scaling>
          <c:orientation val="minMax"/>
          <c:min val="4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Indice prix</a:t>
                </a:r>
              </a:p>
            </c:rich>
          </c:tx>
          <c:layout>
            <c:manualLayout>
              <c:xMode val="edge"/>
              <c:yMode val="edge"/>
              <c:x val="1.7530678342006418E-3"/>
              <c:y val="0.35804690780397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839026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20380560056825"/>
          <c:y val="3.6651236592258794E-2"/>
          <c:w val="0.69380731922398586"/>
          <c:h val="0.92669752681548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Table!$AP$2</c:f>
              <c:strCache>
                <c:ptCount val="1"/>
              </c:strCache>
            </c:strRef>
          </c:tx>
          <c:spPr>
            <a:solidFill>
              <a:srgbClr val="303237">
                <a:alpha val="10196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7FE6-4C77-B4B7-9A4FE7008DA9}"/>
                </c:ext>
              </c:extLst>
            </c:dLbl>
            <c:dLbl>
              <c:idx val="1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FE6-4C77-B4B7-9A4FE7008DA9}"/>
                </c:ext>
              </c:extLst>
            </c:dLbl>
            <c:dLbl>
              <c:idx val="2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7FE6-4C77-B4B7-9A4FE7008DA9}"/>
                </c:ext>
              </c:extLst>
            </c:dLbl>
            <c:dLbl>
              <c:idx val="3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FE6-4C77-B4B7-9A4FE7008DA9}"/>
                </c:ext>
              </c:extLst>
            </c:dLbl>
            <c:dLbl>
              <c:idx val="4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FE6-4C77-B4B7-9A4FE7008DA9}"/>
                </c:ext>
              </c:extLst>
            </c:dLbl>
            <c:dLbl>
              <c:idx val="5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FE6-4C77-B4B7-9A4FE7008DA9}"/>
                </c:ext>
              </c:extLst>
            </c:dLbl>
            <c:dLbl>
              <c:idx val="6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FE6-4C77-B4B7-9A4FE7008DA9}"/>
                </c:ext>
              </c:extLst>
            </c:dLbl>
            <c:dLbl>
              <c:idx val="7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7FE6-4C77-B4B7-9A4FE7008DA9}"/>
                </c:ext>
              </c:extLst>
            </c:dLbl>
            <c:dLbl>
              <c:idx val="8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7FE6-4C77-B4B7-9A4FE7008DA9}"/>
                </c:ext>
              </c:extLst>
            </c:dLbl>
            <c:dLbl>
              <c:idx val="9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7FE6-4C77-B4B7-9A4FE7008DA9}"/>
                </c:ext>
              </c:extLst>
            </c:dLbl>
            <c:numFmt formatCode="General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Table!$AP$3:$AP$12</c:f>
              <c:numCache>
                <c:formatCode>;;;</c:formatCode>
                <c:ptCount val="10"/>
                <c:pt idx="0">
                  <c:v>391</c:v>
                </c:pt>
                <c:pt idx="1">
                  <c:v>245</c:v>
                </c:pt>
                <c:pt idx="2">
                  <c:v>323</c:v>
                </c:pt>
                <c:pt idx="3">
                  <c:v>323</c:v>
                </c:pt>
                <c:pt idx="4">
                  <c:v>323</c:v>
                </c:pt>
                <c:pt idx="5">
                  <c:v>374</c:v>
                </c:pt>
                <c:pt idx="6">
                  <c:v>323</c:v>
                </c:pt>
                <c:pt idx="7">
                  <c:v>285</c:v>
                </c:pt>
                <c:pt idx="8">
                  <c:v>302</c:v>
                </c:pt>
                <c:pt idx="9">
                  <c:v>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FE6-4C77-B4B7-9A4FE7008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13149343"/>
        <c:axId val="113145503"/>
      </c:barChart>
      <c:catAx>
        <c:axId val="113149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13145503"/>
        <c:crosses val="autoZero"/>
        <c:auto val="1"/>
        <c:lblAlgn val="ctr"/>
        <c:lblOffset val="100"/>
        <c:noMultiLvlLbl val="0"/>
      </c:catAx>
      <c:valAx>
        <c:axId val="113145503"/>
        <c:scaling>
          <c:orientation val="minMax"/>
        </c:scaling>
        <c:delete val="1"/>
        <c:axPos val="t"/>
        <c:numFmt formatCode=";;;" sourceLinked="1"/>
        <c:majorTickMark val="out"/>
        <c:minorTickMark val="none"/>
        <c:tickLblPos val="nextTo"/>
        <c:crossAx val="113149343"/>
        <c:crosses val="autoZero"/>
        <c:crossBetween val="between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1">
    <c:autoUpdate val="1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20380560056825"/>
          <c:y val="3.6651236592258794E-2"/>
          <c:w val="0.86179619439943178"/>
          <c:h val="0.92669752681548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Table!$AQ$2</c:f>
              <c:strCache>
                <c:ptCount val="1"/>
              </c:strCache>
            </c:strRef>
          </c:tx>
          <c:spPr>
            <a:solidFill>
              <a:srgbClr val="C7CEF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0CC1-42E6-AD52-1B221BA20483}"/>
                </c:ext>
              </c:extLst>
            </c:dLbl>
            <c:dLbl>
              <c:idx val="1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CC1-42E6-AD52-1B221BA20483}"/>
                </c:ext>
              </c:extLst>
            </c:dLbl>
            <c:dLbl>
              <c:idx val="2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CC1-42E6-AD52-1B221BA20483}"/>
                </c:ext>
              </c:extLst>
            </c:dLbl>
            <c:dLbl>
              <c:idx val="3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CC1-42E6-AD52-1B221BA20483}"/>
                </c:ext>
              </c:extLst>
            </c:dLbl>
            <c:dLbl>
              <c:idx val="4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CC1-42E6-AD52-1B221BA20483}"/>
                </c:ext>
              </c:extLst>
            </c:dLbl>
            <c:dLbl>
              <c:idx val="5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CC1-42E6-AD52-1B221BA20483}"/>
                </c:ext>
              </c:extLst>
            </c:dLbl>
            <c:dLbl>
              <c:idx val="6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0CC1-42E6-AD52-1B221BA20483}"/>
                </c:ext>
              </c:extLst>
            </c:dLbl>
            <c:dLbl>
              <c:idx val="7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0CC1-42E6-AD52-1B221BA20483}"/>
                </c:ext>
              </c:extLst>
            </c:dLbl>
            <c:dLbl>
              <c:idx val="8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0CC1-42E6-AD52-1B221BA20483}"/>
                </c:ext>
              </c:extLst>
            </c:dLbl>
            <c:dLbl>
              <c:idx val="9"/>
              <c:numFmt formatCode="General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14438093202982"/>
                      <c:h val="6.6113898505720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0CC1-42E6-AD52-1B221BA20483}"/>
                </c:ext>
              </c:extLst>
            </c:dLbl>
            <c:numFmt formatCode="General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Table!$AQ$3:$AQ$12</c:f>
              <c:numCache>
                <c:formatCode>;;;</c:formatCode>
                <c:ptCount val="10"/>
                <c:pt idx="0">
                  <c:v>81</c:v>
                </c:pt>
                <c:pt idx="1">
                  <c:v>40</c:v>
                </c:pt>
                <c:pt idx="2">
                  <c:v>65</c:v>
                </c:pt>
                <c:pt idx="3">
                  <c:v>65</c:v>
                </c:pt>
                <c:pt idx="4">
                  <c:v>65</c:v>
                </c:pt>
                <c:pt idx="5">
                  <c:v>75</c:v>
                </c:pt>
                <c:pt idx="6">
                  <c:v>64</c:v>
                </c:pt>
                <c:pt idx="7">
                  <c:v>58</c:v>
                </c:pt>
                <c:pt idx="8">
                  <c:v>64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CC1-42E6-AD52-1B221BA20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13149343"/>
        <c:axId val="113145503"/>
      </c:barChart>
      <c:catAx>
        <c:axId val="113149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13145503"/>
        <c:crosses val="autoZero"/>
        <c:auto val="1"/>
        <c:lblAlgn val="ctr"/>
        <c:lblOffset val="100"/>
        <c:noMultiLvlLbl val="0"/>
      </c:catAx>
      <c:valAx>
        <c:axId val="113145503"/>
        <c:scaling>
          <c:orientation val="minMax"/>
        </c:scaling>
        <c:delete val="1"/>
        <c:axPos val="t"/>
        <c:numFmt formatCode=";;;" sourceLinked="1"/>
        <c:majorTickMark val="out"/>
        <c:minorTickMark val="none"/>
        <c:tickLblPos val="nextTo"/>
        <c:crossAx val="113149343"/>
        <c:crosses val="autoZero"/>
        <c:crossBetween val="between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en-US"/>
    </a:p>
  </c:txPr>
  <c:externalData r:id="rId1">
    <c:autoUpdate val="1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61164871522009"/>
          <c:y val="0.16156742124847309"/>
          <c:w val="0.33876517916637655"/>
          <c:h val="0.705597338961629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Distribution'!$BE$5</c:f>
              <c:strCache>
                <c:ptCount val="1"/>
                <c:pt idx="0">
                  <c:v>Adressé au 01 sept 2025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Distribution'!$BE$6:$BE$16</c:f>
              <c:numCache>
                <c:formatCode>General</c:formatCode>
                <c:ptCount val="11"/>
                <c:pt idx="0">
                  <c:v>0</c:v>
                </c:pt>
                <c:pt idx="1">
                  <c:v>6</c:v>
                </c:pt>
                <c:pt idx="2">
                  <c:v>66</c:v>
                </c:pt>
                <c:pt idx="3">
                  <c:v>97</c:v>
                </c:pt>
                <c:pt idx="4">
                  <c:v>86</c:v>
                </c:pt>
                <c:pt idx="5">
                  <c:v>57</c:v>
                </c:pt>
                <c:pt idx="6">
                  <c:v>35</c:v>
                </c:pt>
                <c:pt idx="7">
                  <c:v>2</c:v>
                </c:pt>
                <c:pt idx="8">
                  <c:v>5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EC-49FD-B356-10EA6AD88CD0}"/>
            </c:ext>
          </c:extLst>
        </c:ser>
        <c:ser>
          <c:idx val="1"/>
          <c:order val="1"/>
          <c:tx>
            <c:strRef>
              <c:f>'B0 - Distribution'!$BF$5</c:f>
              <c:strCache>
                <c:ptCount val="1"/>
                <c:pt idx="0">
                  <c:v>Adressé entre 04 juin 2025 et 25 août 2025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Distribution'!$BF$6:$BF$16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9</c:v>
                </c:pt>
                <c:pt idx="3">
                  <c:v>18</c:v>
                </c:pt>
                <c:pt idx="4">
                  <c:v>21</c:v>
                </c:pt>
                <c:pt idx="5">
                  <c:v>15</c:v>
                </c:pt>
                <c:pt idx="6">
                  <c:v>9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EC-49FD-B356-10EA6AD88CD0}"/>
            </c:ext>
          </c:extLst>
        </c:ser>
        <c:ser>
          <c:idx val="2"/>
          <c:order val="2"/>
          <c:tx>
            <c:strRef>
              <c:f>'B0 - Distribution'!$BG$5</c:f>
              <c:strCache>
                <c:ptCount val="1"/>
                <c:pt idx="0">
                  <c:v>Non adressés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Distribution'!$BG$6:$BG$16</c:f>
              <c:numCache>
                <c:formatCode>General</c:formatCode>
                <c:ptCount val="11"/>
                <c:pt idx="0">
                  <c:v>0</c:v>
                </c:pt>
                <c:pt idx="1">
                  <c:v>35</c:v>
                </c:pt>
                <c:pt idx="2">
                  <c:v>73</c:v>
                </c:pt>
                <c:pt idx="3">
                  <c:v>88</c:v>
                </c:pt>
                <c:pt idx="4">
                  <c:v>70</c:v>
                </c:pt>
                <c:pt idx="5">
                  <c:v>38</c:v>
                </c:pt>
                <c:pt idx="6">
                  <c:v>13</c:v>
                </c:pt>
                <c:pt idx="7">
                  <c:v>5</c:v>
                </c:pt>
                <c:pt idx="8">
                  <c:v>2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EC-49FD-B356-10EA6AD88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18539472"/>
        <c:axId val="1018542352"/>
      </c:barChart>
      <c:catAx>
        <c:axId val="1018539472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Spiritueux dans le rayon</a:t>
                </a:r>
              </a:p>
            </c:rich>
          </c:tx>
          <c:layout>
            <c:manualLayout>
              <c:xMode val="edge"/>
              <c:yMode val="edge"/>
              <c:x val="0"/>
              <c:y val="0.304289887324519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18542352"/>
        <c:crosses val="autoZero"/>
        <c:auto val="1"/>
        <c:lblAlgn val="ctr"/>
        <c:lblOffset val="100"/>
        <c:noMultiLvlLbl val="0"/>
      </c:catAx>
      <c:valAx>
        <c:axId val="1018542352"/>
        <c:scaling>
          <c:orientation val="minMax"/>
        </c:scaling>
        <c:delete val="1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Nombre de magasins</a:t>
                </a:r>
              </a:p>
            </c:rich>
          </c:tx>
          <c:layout>
            <c:manualLayout>
              <c:xMode val="edge"/>
              <c:yMode val="edge"/>
              <c:x val="0.18805168462767408"/>
              <c:y val="8.548643574547830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crossAx val="101853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0490868487691989"/>
          <c:w val="0.96601021299426881"/>
          <c:h val="7.67786805652323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Distribution'!$BH$5</c:f>
              <c:strCache>
                <c:ptCount val="1"/>
                <c:pt idx="0">
                  <c:v>Adressé au 01 sept 2025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2"/>
                    </a:solidFill>
                    <a:latin typeface="Aptos Black" panose="020B0004020202020204" pitchFamily="34" charset="0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Distribution'!$BH$6:$BH$16</c:f>
              <c:numCache>
                <c:formatCode>0%</c:formatCode>
                <c:ptCount val="11"/>
                <c:pt idx="0">
                  <c:v>0</c:v>
                </c:pt>
                <c:pt idx="1">
                  <c:v>0.14285714285714285</c:v>
                </c:pt>
                <c:pt idx="2">
                  <c:v>0.44594594594594594</c:v>
                </c:pt>
                <c:pt idx="3">
                  <c:v>0.47783251231527096</c:v>
                </c:pt>
                <c:pt idx="4">
                  <c:v>0.48587570621468928</c:v>
                </c:pt>
                <c:pt idx="5">
                  <c:v>0.51818181818181819</c:v>
                </c:pt>
                <c:pt idx="6">
                  <c:v>0.61403508771929827</c:v>
                </c:pt>
                <c:pt idx="7">
                  <c:v>0.22222222222222221</c:v>
                </c:pt>
                <c:pt idx="8">
                  <c:v>0.7142857142857143</c:v>
                </c:pt>
                <c:pt idx="9">
                  <c:v>0.33333333333333331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1A-46A2-A6E5-1A8966AB02BA}"/>
            </c:ext>
          </c:extLst>
        </c:ser>
        <c:ser>
          <c:idx val="1"/>
          <c:order val="1"/>
          <c:tx>
            <c:strRef>
              <c:f>'B0 - Distribution'!$BI$5</c:f>
              <c:strCache>
                <c:ptCount val="1"/>
                <c:pt idx="0">
                  <c:v>Adressé entre 04 juin 2025 et 25 août 2025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Distribution'!$BI$6:$BI$16</c:f>
              <c:numCache>
                <c:formatCode>0%</c:formatCode>
                <c:ptCount val="11"/>
                <c:pt idx="0">
                  <c:v>0</c:v>
                </c:pt>
                <c:pt idx="1">
                  <c:v>2.3809523809523808E-2</c:v>
                </c:pt>
                <c:pt idx="2">
                  <c:v>6.0810810810810814E-2</c:v>
                </c:pt>
                <c:pt idx="3">
                  <c:v>8.8669950738916259E-2</c:v>
                </c:pt>
                <c:pt idx="4">
                  <c:v>0.11864406779661017</c:v>
                </c:pt>
                <c:pt idx="5">
                  <c:v>0.13636363636363635</c:v>
                </c:pt>
                <c:pt idx="6">
                  <c:v>0.15789473684210525</c:v>
                </c:pt>
                <c:pt idx="7">
                  <c:v>0.22222222222222221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1A-46A2-A6E5-1A8966AB02BA}"/>
            </c:ext>
          </c:extLst>
        </c:ser>
        <c:ser>
          <c:idx val="2"/>
          <c:order val="2"/>
          <c:tx>
            <c:strRef>
              <c:f>'B0 - Distribution'!$BJ$5</c:f>
              <c:strCache>
                <c:ptCount val="1"/>
                <c:pt idx="0">
                  <c:v>Non adressés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Distribution'!$BD$6:$BD$16</c:f>
              <c:strCache>
                <c:ptCount val="11"/>
                <c:pt idx="0">
                  <c:v>0 - 49</c:v>
                </c:pt>
                <c:pt idx="1">
                  <c:v>50 - 99</c:v>
                </c:pt>
                <c:pt idx="2">
                  <c:v>100 - 149</c:v>
                </c:pt>
                <c:pt idx="3">
                  <c:v>150 - 199</c:v>
                </c:pt>
                <c:pt idx="4">
                  <c:v>200 - 249</c:v>
                </c:pt>
                <c:pt idx="5">
                  <c:v>250 - 299</c:v>
                </c:pt>
                <c:pt idx="6">
                  <c:v>300 - 349</c:v>
                </c:pt>
                <c:pt idx="7">
                  <c:v>350 - 399</c:v>
                </c:pt>
                <c:pt idx="8">
                  <c:v>400 - 449</c:v>
                </c:pt>
                <c:pt idx="9">
                  <c:v>450 - 499</c:v>
                </c:pt>
                <c:pt idx="10">
                  <c:v>+500</c:v>
                </c:pt>
              </c:strCache>
            </c:strRef>
          </c:cat>
          <c:val>
            <c:numRef>
              <c:f>'B0 - Distribution'!$BJ$6:$BJ$16</c:f>
              <c:numCache>
                <c:formatCode>0%</c:formatCode>
                <c:ptCount val="11"/>
                <c:pt idx="0">
                  <c:v>0</c:v>
                </c:pt>
                <c:pt idx="1">
                  <c:v>0.83333333333333337</c:v>
                </c:pt>
                <c:pt idx="2">
                  <c:v>0.49324324324324326</c:v>
                </c:pt>
                <c:pt idx="3">
                  <c:v>0.43349753694581283</c:v>
                </c:pt>
                <c:pt idx="4">
                  <c:v>0.39548022598870058</c:v>
                </c:pt>
                <c:pt idx="5">
                  <c:v>0.34545454545454546</c:v>
                </c:pt>
                <c:pt idx="6">
                  <c:v>0.22807017543859648</c:v>
                </c:pt>
                <c:pt idx="7">
                  <c:v>0.55555555555555558</c:v>
                </c:pt>
                <c:pt idx="8">
                  <c:v>0.2857142857142857</c:v>
                </c:pt>
                <c:pt idx="9">
                  <c:v>0.66666666666666663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1A-46A2-A6E5-1A8966AB0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18539472"/>
        <c:axId val="1018542352"/>
      </c:barChart>
      <c:catAx>
        <c:axId val="101853947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18542352"/>
        <c:crosses val="autoZero"/>
        <c:auto val="1"/>
        <c:lblAlgn val="ctr"/>
        <c:lblOffset val="100"/>
        <c:noMultiLvlLbl val="0"/>
      </c:catAx>
      <c:valAx>
        <c:axId val="1018542352"/>
        <c:scaling>
          <c:orientation val="minMax"/>
          <c:max val="1"/>
          <c:min val="0"/>
        </c:scaling>
        <c:delete val="1"/>
        <c:axPos val="t"/>
        <c:numFmt formatCode="0%" sourceLinked="1"/>
        <c:majorTickMark val="out"/>
        <c:minorTickMark val="none"/>
        <c:tickLblPos val="nextTo"/>
        <c:crossAx val="1018539472"/>
        <c:crosses val="autoZero"/>
        <c:crossBetween val="between"/>
      </c:valAx>
      <c:spPr>
        <a:noFill/>
      </c:spPr>
    </c:plotArea>
    <c:plotVisOnly val="1"/>
    <c:dispBlanksAs val="gap"/>
    <c:showDLblsOverMax val="0"/>
    <c:extLst/>
  </c:chart>
  <c:spPr>
    <a:noFill/>
  </c:spPr>
  <c:txPr>
    <a:bodyPr/>
    <a:lstStyle/>
    <a:p>
      <a:pPr>
        <a:defRPr sz="1200">
          <a:latin typeface="Aptos Display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'B0 - Distribution'!$BY$5</c:f>
              <c:strCache>
                <c:ptCount val="1"/>
                <c:pt idx="0">
                  <c:v>Faible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  <a:alpha val="20000"/>
              </a:schemeClr>
            </a:solidFill>
            <a:ln w="38100">
              <a:noFill/>
            </a:ln>
            <a:effectLst/>
          </c:spPr>
          <c:val>
            <c:numRef>
              <c:f>'B0 - Distribution'!$BY$6:$BY$106</c:f>
              <c:numCache>
                <c:formatCode>#,##0</c:formatCode>
                <c:ptCount val="101"/>
                <c:pt idx="0">
                  <c:v>100</c:v>
                </c:pt>
                <c:pt idx="1">
                  <c:v>99.470495605000295</c:v>
                </c:pt>
                <c:pt idx="2">
                  <c:v>97.970495605000295</c:v>
                </c:pt>
                <c:pt idx="3">
                  <c:v>96.470495605000309</c:v>
                </c:pt>
                <c:pt idx="4">
                  <c:v>94.970495605000309</c:v>
                </c:pt>
                <c:pt idx="5">
                  <c:v>93.470495605000295</c:v>
                </c:pt>
                <c:pt idx="6">
                  <c:v>91.970495605000295</c:v>
                </c:pt>
                <c:pt idx="7">
                  <c:v>90.470495605000295</c:v>
                </c:pt>
                <c:pt idx="8">
                  <c:v>88.970495605000309</c:v>
                </c:pt>
                <c:pt idx="9">
                  <c:v>87.470495605000309</c:v>
                </c:pt>
                <c:pt idx="10">
                  <c:v>85.970495605000295</c:v>
                </c:pt>
                <c:pt idx="11">
                  <c:v>84.470495605000295</c:v>
                </c:pt>
                <c:pt idx="12">
                  <c:v>82.970495605000309</c:v>
                </c:pt>
                <c:pt idx="13">
                  <c:v>81.470495605000309</c:v>
                </c:pt>
                <c:pt idx="14">
                  <c:v>79.970495605000309</c:v>
                </c:pt>
                <c:pt idx="15">
                  <c:v>78.470495605000295</c:v>
                </c:pt>
                <c:pt idx="16">
                  <c:v>76.970495605000295</c:v>
                </c:pt>
                <c:pt idx="17">
                  <c:v>75.470495605000309</c:v>
                </c:pt>
                <c:pt idx="18">
                  <c:v>73.970495605000309</c:v>
                </c:pt>
                <c:pt idx="19">
                  <c:v>72.470495605000309</c:v>
                </c:pt>
                <c:pt idx="20">
                  <c:v>70.970495605000295</c:v>
                </c:pt>
                <c:pt idx="21">
                  <c:v>69.470495605000295</c:v>
                </c:pt>
                <c:pt idx="22">
                  <c:v>67.970495605000309</c:v>
                </c:pt>
                <c:pt idx="23">
                  <c:v>66.470495605000309</c:v>
                </c:pt>
                <c:pt idx="24">
                  <c:v>64.970495605000309</c:v>
                </c:pt>
                <c:pt idx="25">
                  <c:v>63.470495605000302</c:v>
                </c:pt>
                <c:pt idx="26">
                  <c:v>61.970495605000302</c:v>
                </c:pt>
                <c:pt idx="27">
                  <c:v>60.470495605000302</c:v>
                </c:pt>
                <c:pt idx="28">
                  <c:v>58.970495605000302</c:v>
                </c:pt>
                <c:pt idx="29">
                  <c:v>57.470495605000309</c:v>
                </c:pt>
                <c:pt idx="30">
                  <c:v>55.970495605000302</c:v>
                </c:pt>
                <c:pt idx="31">
                  <c:v>54.470495605000309</c:v>
                </c:pt>
                <c:pt idx="32">
                  <c:v>52.970495605000302</c:v>
                </c:pt>
                <c:pt idx="33">
                  <c:v>51.470495605000302</c:v>
                </c:pt>
                <c:pt idx="34">
                  <c:v>49.970495605000309</c:v>
                </c:pt>
                <c:pt idx="35">
                  <c:v>48.470495605000302</c:v>
                </c:pt>
                <c:pt idx="36">
                  <c:v>46.970495605000309</c:v>
                </c:pt>
                <c:pt idx="37">
                  <c:v>45.470495605000302</c:v>
                </c:pt>
                <c:pt idx="38">
                  <c:v>43.970495605000302</c:v>
                </c:pt>
                <c:pt idx="39">
                  <c:v>42.470495605000309</c:v>
                </c:pt>
                <c:pt idx="40">
                  <c:v>40.970495605000302</c:v>
                </c:pt>
                <c:pt idx="41">
                  <c:v>39.470495605000309</c:v>
                </c:pt>
                <c:pt idx="42">
                  <c:v>37.970495605000302</c:v>
                </c:pt>
                <c:pt idx="43">
                  <c:v>36.470495605000302</c:v>
                </c:pt>
                <c:pt idx="44">
                  <c:v>34.970495605000309</c:v>
                </c:pt>
                <c:pt idx="45">
                  <c:v>33.470495605000302</c:v>
                </c:pt>
                <c:pt idx="46">
                  <c:v>31.970495605000309</c:v>
                </c:pt>
                <c:pt idx="47">
                  <c:v>30.470495605000306</c:v>
                </c:pt>
                <c:pt idx="48">
                  <c:v>28.970495605000313</c:v>
                </c:pt>
                <c:pt idx="49">
                  <c:v>27.470495605000309</c:v>
                </c:pt>
                <c:pt idx="50">
                  <c:v>25.970495605000306</c:v>
                </c:pt>
                <c:pt idx="51">
                  <c:v>24.470495605000309</c:v>
                </c:pt>
                <c:pt idx="52">
                  <c:v>22.970495605000306</c:v>
                </c:pt>
                <c:pt idx="53">
                  <c:v>21.470495605000313</c:v>
                </c:pt>
                <c:pt idx="54">
                  <c:v>19.970495605000309</c:v>
                </c:pt>
                <c:pt idx="55">
                  <c:v>18.470495605000306</c:v>
                </c:pt>
                <c:pt idx="56">
                  <c:v>16.970495605000302</c:v>
                </c:pt>
                <c:pt idx="57">
                  <c:v>15.470495605000316</c:v>
                </c:pt>
                <c:pt idx="58">
                  <c:v>13.970495605000313</c:v>
                </c:pt>
                <c:pt idx="59">
                  <c:v>12.470495605000309</c:v>
                </c:pt>
                <c:pt idx="60">
                  <c:v>10.970495605000306</c:v>
                </c:pt>
                <c:pt idx="61">
                  <c:v>9.470495605000302</c:v>
                </c:pt>
                <c:pt idx="62">
                  <c:v>7.9704956050003162</c:v>
                </c:pt>
                <c:pt idx="63">
                  <c:v>6.4704956050003126</c:v>
                </c:pt>
                <c:pt idx="64">
                  <c:v>4.9704956050003091</c:v>
                </c:pt>
                <c:pt idx="65">
                  <c:v>3.4704956050003055</c:v>
                </c:pt>
                <c:pt idx="66">
                  <c:v>1.970495605000302</c:v>
                </c:pt>
                <c:pt idx="67">
                  <c:v>0.47049560500031617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36-400F-8D56-DB62F1548B5E}"/>
            </c:ext>
          </c:extLst>
        </c:ser>
        <c:ser>
          <c:idx val="1"/>
          <c:order val="1"/>
          <c:tx>
            <c:strRef>
              <c:f>'B0 - Distribution'!$BZ$5</c:f>
              <c:strCache>
                <c:ptCount val="1"/>
                <c:pt idx="0">
                  <c:v>Moyen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val>
            <c:numRef>
              <c:f>'B0 - Distribution'!$BZ$6:$BZ$106</c:f>
              <c:numCache>
                <c:formatCode>#,##0</c:formatCode>
                <c:ptCount val="101"/>
                <c:pt idx="0">
                  <c:v>69.538961406208983</c:v>
                </c:pt>
                <c:pt idx="1">
                  <c:v>68.568465801208689</c:v>
                </c:pt>
                <c:pt idx="2">
                  <c:v>68.56846580120866</c:v>
                </c:pt>
                <c:pt idx="3">
                  <c:v>68.568465801208674</c:v>
                </c:pt>
                <c:pt idx="4">
                  <c:v>68.568465801208646</c:v>
                </c:pt>
                <c:pt idx="5">
                  <c:v>68.568465801208689</c:v>
                </c:pt>
                <c:pt idx="6">
                  <c:v>68.568465801208689</c:v>
                </c:pt>
                <c:pt idx="7">
                  <c:v>68.56846580120866</c:v>
                </c:pt>
                <c:pt idx="8">
                  <c:v>68.568465801208674</c:v>
                </c:pt>
                <c:pt idx="9">
                  <c:v>68.568465801208674</c:v>
                </c:pt>
                <c:pt idx="10">
                  <c:v>68.568465801208689</c:v>
                </c:pt>
                <c:pt idx="11">
                  <c:v>68.568465801208689</c:v>
                </c:pt>
                <c:pt idx="12">
                  <c:v>68.568465801208646</c:v>
                </c:pt>
                <c:pt idx="13">
                  <c:v>68.568465801208674</c:v>
                </c:pt>
                <c:pt idx="14">
                  <c:v>68.568465801208674</c:v>
                </c:pt>
                <c:pt idx="15">
                  <c:v>68.568465801208689</c:v>
                </c:pt>
                <c:pt idx="16">
                  <c:v>68.568465801208689</c:v>
                </c:pt>
                <c:pt idx="17">
                  <c:v>68.568465801208646</c:v>
                </c:pt>
                <c:pt idx="18">
                  <c:v>68.568465801208674</c:v>
                </c:pt>
                <c:pt idx="19">
                  <c:v>68.568465801208674</c:v>
                </c:pt>
                <c:pt idx="20">
                  <c:v>68.568465801208689</c:v>
                </c:pt>
                <c:pt idx="21">
                  <c:v>68.568465801208689</c:v>
                </c:pt>
                <c:pt idx="22">
                  <c:v>68.568465801208646</c:v>
                </c:pt>
                <c:pt idx="23">
                  <c:v>68.568465801208674</c:v>
                </c:pt>
                <c:pt idx="24">
                  <c:v>68.568465801208674</c:v>
                </c:pt>
                <c:pt idx="25">
                  <c:v>68.568465801208674</c:v>
                </c:pt>
                <c:pt idx="26">
                  <c:v>68.568465801208674</c:v>
                </c:pt>
                <c:pt idx="27">
                  <c:v>68.568465801208646</c:v>
                </c:pt>
                <c:pt idx="28">
                  <c:v>68.568465801208674</c:v>
                </c:pt>
                <c:pt idx="29">
                  <c:v>68.568465801208674</c:v>
                </c:pt>
                <c:pt idx="30">
                  <c:v>68.568465801208674</c:v>
                </c:pt>
                <c:pt idx="31">
                  <c:v>68.568465801208689</c:v>
                </c:pt>
                <c:pt idx="32">
                  <c:v>68.568465801208674</c:v>
                </c:pt>
                <c:pt idx="33">
                  <c:v>68.568465801208674</c:v>
                </c:pt>
                <c:pt idx="34">
                  <c:v>68.568465801208674</c:v>
                </c:pt>
                <c:pt idx="35">
                  <c:v>68.568465801208674</c:v>
                </c:pt>
                <c:pt idx="36">
                  <c:v>68.568465801208689</c:v>
                </c:pt>
                <c:pt idx="37">
                  <c:v>68.568465801208674</c:v>
                </c:pt>
                <c:pt idx="38">
                  <c:v>68.568465801208674</c:v>
                </c:pt>
                <c:pt idx="39">
                  <c:v>68.568465801208674</c:v>
                </c:pt>
                <c:pt idx="40">
                  <c:v>68.568465801208674</c:v>
                </c:pt>
                <c:pt idx="41">
                  <c:v>68.568465801208689</c:v>
                </c:pt>
                <c:pt idx="42">
                  <c:v>68.568465801208674</c:v>
                </c:pt>
                <c:pt idx="43">
                  <c:v>68.568465801208674</c:v>
                </c:pt>
                <c:pt idx="44">
                  <c:v>68.568465801208674</c:v>
                </c:pt>
                <c:pt idx="45">
                  <c:v>68.568465801208674</c:v>
                </c:pt>
                <c:pt idx="46">
                  <c:v>68.568465801208689</c:v>
                </c:pt>
                <c:pt idx="47">
                  <c:v>68.56846580120866</c:v>
                </c:pt>
                <c:pt idx="48">
                  <c:v>68.568465801208674</c:v>
                </c:pt>
                <c:pt idx="49">
                  <c:v>68.568465801208674</c:v>
                </c:pt>
                <c:pt idx="50">
                  <c:v>68.568465801208674</c:v>
                </c:pt>
                <c:pt idx="51">
                  <c:v>68.568465801208689</c:v>
                </c:pt>
                <c:pt idx="52">
                  <c:v>68.56846580120866</c:v>
                </c:pt>
                <c:pt idx="53">
                  <c:v>68.568465801208674</c:v>
                </c:pt>
                <c:pt idx="54">
                  <c:v>68.568465801208674</c:v>
                </c:pt>
                <c:pt idx="55">
                  <c:v>68.568465801208674</c:v>
                </c:pt>
                <c:pt idx="56">
                  <c:v>68.568465801208674</c:v>
                </c:pt>
                <c:pt idx="57">
                  <c:v>68.568465801208674</c:v>
                </c:pt>
                <c:pt idx="58">
                  <c:v>68.568465801208674</c:v>
                </c:pt>
                <c:pt idx="59">
                  <c:v>68.568465801208674</c:v>
                </c:pt>
                <c:pt idx="60">
                  <c:v>68.568465801208674</c:v>
                </c:pt>
                <c:pt idx="61">
                  <c:v>68.568465801208674</c:v>
                </c:pt>
                <c:pt idx="62">
                  <c:v>68.568465801208674</c:v>
                </c:pt>
                <c:pt idx="63">
                  <c:v>68.568465801208674</c:v>
                </c:pt>
                <c:pt idx="64">
                  <c:v>68.568465801208674</c:v>
                </c:pt>
                <c:pt idx="65">
                  <c:v>68.568465801208674</c:v>
                </c:pt>
                <c:pt idx="66">
                  <c:v>68.568465801208674</c:v>
                </c:pt>
                <c:pt idx="67">
                  <c:v>68.568465801208674</c:v>
                </c:pt>
                <c:pt idx="68">
                  <c:v>67.538961406208983</c:v>
                </c:pt>
                <c:pt idx="69">
                  <c:v>66.038961406208983</c:v>
                </c:pt>
                <c:pt idx="70">
                  <c:v>64.538961406208983</c:v>
                </c:pt>
                <c:pt idx="71">
                  <c:v>63.038961406208976</c:v>
                </c:pt>
                <c:pt idx="72">
                  <c:v>61.53896140620899</c:v>
                </c:pt>
                <c:pt idx="73">
                  <c:v>60.03896140620899</c:v>
                </c:pt>
                <c:pt idx="74">
                  <c:v>58.538961406208983</c:v>
                </c:pt>
                <c:pt idx="75">
                  <c:v>57.038961406208983</c:v>
                </c:pt>
                <c:pt idx="76">
                  <c:v>55.538961406208976</c:v>
                </c:pt>
                <c:pt idx="77">
                  <c:v>54.03896140620899</c:v>
                </c:pt>
                <c:pt idx="78">
                  <c:v>52.53896140620899</c:v>
                </c:pt>
                <c:pt idx="79">
                  <c:v>51.038961406208983</c:v>
                </c:pt>
                <c:pt idx="80">
                  <c:v>49.538961406208983</c:v>
                </c:pt>
                <c:pt idx="81">
                  <c:v>48.038961406208976</c:v>
                </c:pt>
                <c:pt idx="82">
                  <c:v>46.53896140620899</c:v>
                </c:pt>
                <c:pt idx="83">
                  <c:v>45.03896140620899</c:v>
                </c:pt>
                <c:pt idx="84">
                  <c:v>43.538961406208983</c:v>
                </c:pt>
                <c:pt idx="85">
                  <c:v>42.038961406208983</c:v>
                </c:pt>
                <c:pt idx="86">
                  <c:v>40.538961406208976</c:v>
                </c:pt>
                <c:pt idx="87">
                  <c:v>39.03896140620899</c:v>
                </c:pt>
                <c:pt idx="88">
                  <c:v>37.53896140620899</c:v>
                </c:pt>
                <c:pt idx="89">
                  <c:v>36.038961406208983</c:v>
                </c:pt>
                <c:pt idx="90">
                  <c:v>34.538961406208983</c:v>
                </c:pt>
                <c:pt idx="91">
                  <c:v>33.038961406208976</c:v>
                </c:pt>
                <c:pt idx="92">
                  <c:v>31.538961406208994</c:v>
                </c:pt>
                <c:pt idx="93">
                  <c:v>30.03896140620899</c:v>
                </c:pt>
                <c:pt idx="94">
                  <c:v>28.538961406208987</c:v>
                </c:pt>
                <c:pt idx="95">
                  <c:v>27.038961406208983</c:v>
                </c:pt>
                <c:pt idx="96">
                  <c:v>25.538961406208998</c:v>
                </c:pt>
                <c:pt idx="97">
                  <c:v>24.038961406208994</c:v>
                </c:pt>
                <c:pt idx="98">
                  <c:v>22.53896140620899</c:v>
                </c:pt>
                <c:pt idx="99">
                  <c:v>21.038961406208987</c:v>
                </c:pt>
                <c:pt idx="100">
                  <c:v>19.538961406208983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36-400F-8D56-DB62F1548B5E}"/>
            </c:ext>
          </c:extLst>
        </c:ser>
        <c:ser>
          <c:idx val="2"/>
          <c:order val="2"/>
          <c:tx>
            <c:strRef>
              <c:f>'B0 - Distribution'!$CA$5</c:f>
              <c:strCache>
                <c:ptCount val="1"/>
                <c:pt idx="0">
                  <c:v>Fort</c:v>
                </c:pt>
              </c:strCache>
            </c:strRef>
          </c:tx>
          <c:spPr>
            <a:solidFill>
              <a:schemeClr val="tx2">
                <a:lumMod val="40000"/>
                <a:lumOff val="60000"/>
                <a:alpha val="20000"/>
              </a:schemeClr>
            </a:solidFill>
            <a:ln w="76200">
              <a:noFill/>
            </a:ln>
            <a:effectLst/>
          </c:spPr>
          <c:val>
            <c:numRef>
              <c:f>'B0 - Distribution'!$CA$6:$CA$106</c:f>
              <c:numCache>
                <c:formatCode>#,##0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0.9610385937910344</c:v>
                </c:pt>
                <c:pt idx="48">
                  <c:v>2.4610385937910131</c:v>
                </c:pt>
                <c:pt idx="49">
                  <c:v>3.9610385937910166</c:v>
                </c:pt>
                <c:pt idx="50">
                  <c:v>5.4610385937910202</c:v>
                </c:pt>
                <c:pt idx="51">
                  <c:v>6.9610385937910024</c:v>
                </c:pt>
                <c:pt idx="52">
                  <c:v>8.4610385937910344</c:v>
                </c:pt>
                <c:pt idx="53">
                  <c:v>9.9610385937910131</c:v>
                </c:pt>
                <c:pt idx="54">
                  <c:v>11.461038593791017</c:v>
                </c:pt>
                <c:pt idx="55">
                  <c:v>12.96103859379102</c:v>
                </c:pt>
                <c:pt idx="56">
                  <c:v>14.461038593791024</c:v>
                </c:pt>
                <c:pt idx="57">
                  <c:v>15.96103859379101</c:v>
                </c:pt>
                <c:pt idx="58">
                  <c:v>17.461038593791013</c:v>
                </c:pt>
                <c:pt idx="59">
                  <c:v>18.961038593791017</c:v>
                </c:pt>
                <c:pt idx="60">
                  <c:v>20.46103859379102</c:v>
                </c:pt>
                <c:pt idx="61">
                  <c:v>21.961038593791024</c:v>
                </c:pt>
                <c:pt idx="62">
                  <c:v>23.46103859379101</c:v>
                </c:pt>
                <c:pt idx="63">
                  <c:v>24.961038593791013</c:v>
                </c:pt>
                <c:pt idx="64">
                  <c:v>26.461038593791017</c:v>
                </c:pt>
                <c:pt idx="65">
                  <c:v>27.96103859379102</c:v>
                </c:pt>
                <c:pt idx="66">
                  <c:v>29.461038593791024</c:v>
                </c:pt>
                <c:pt idx="67">
                  <c:v>30.96103859379101</c:v>
                </c:pt>
                <c:pt idx="68">
                  <c:v>32.461038593791017</c:v>
                </c:pt>
                <c:pt idx="69">
                  <c:v>33.961038593791017</c:v>
                </c:pt>
                <c:pt idx="70">
                  <c:v>35.461038593791017</c:v>
                </c:pt>
                <c:pt idx="71">
                  <c:v>36.961038593791024</c:v>
                </c:pt>
                <c:pt idx="72">
                  <c:v>38.46103859379101</c:v>
                </c:pt>
                <c:pt idx="73">
                  <c:v>39.96103859379101</c:v>
                </c:pt>
                <c:pt idx="74">
                  <c:v>41.461038593791017</c:v>
                </c:pt>
                <c:pt idx="75">
                  <c:v>42.961038593791017</c:v>
                </c:pt>
                <c:pt idx="76">
                  <c:v>44.461038593791024</c:v>
                </c:pt>
                <c:pt idx="77">
                  <c:v>45.96103859379101</c:v>
                </c:pt>
                <c:pt idx="78">
                  <c:v>47.46103859379101</c:v>
                </c:pt>
                <c:pt idx="79">
                  <c:v>48.961038593791017</c:v>
                </c:pt>
                <c:pt idx="80">
                  <c:v>50.461038593791017</c:v>
                </c:pt>
                <c:pt idx="81">
                  <c:v>51.961038593791024</c:v>
                </c:pt>
                <c:pt idx="82">
                  <c:v>53.46103859379101</c:v>
                </c:pt>
                <c:pt idx="83">
                  <c:v>54.96103859379101</c:v>
                </c:pt>
                <c:pt idx="84">
                  <c:v>56.461038593791017</c:v>
                </c:pt>
                <c:pt idx="85">
                  <c:v>57.961038593791017</c:v>
                </c:pt>
                <c:pt idx="86">
                  <c:v>59.461038593791024</c:v>
                </c:pt>
                <c:pt idx="87">
                  <c:v>60.96103859379101</c:v>
                </c:pt>
                <c:pt idx="88">
                  <c:v>62.46103859379101</c:v>
                </c:pt>
                <c:pt idx="89">
                  <c:v>63.961038593791017</c:v>
                </c:pt>
                <c:pt idx="90">
                  <c:v>65.461038593791017</c:v>
                </c:pt>
                <c:pt idx="91">
                  <c:v>66.961038593791017</c:v>
                </c:pt>
                <c:pt idx="92">
                  <c:v>68.461038593791002</c:v>
                </c:pt>
                <c:pt idx="93">
                  <c:v>69.961038593791017</c:v>
                </c:pt>
                <c:pt idx="94">
                  <c:v>71.461038593791017</c:v>
                </c:pt>
                <c:pt idx="95">
                  <c:v>72.961038593791017</c:v>
                </c:pt>
                <c:pt idx="96">
                  <c:v>74.461038593791002</c:v>
                </c:pt>
                <c:pt idx="97">
                  <c:v>75.961038593791002</c:v>
                </c:pt>
                <c:pt idx="98">
                  <c:v>77.461038593791017</c:v>
                </c:pt>
                <c:pt idx="99">
                  <c:v>78.961038593791017</c:v>
                </c:pt>
                <c:pt idx="100">
                  <c:v>80.461038593791017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36-400F-8D56-DB62F1548B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749504"/>
        <c:axId val="1025755744"/>
      </c:areaChart>
      <c:catAx>
        <c:axId val="1025749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25755744"/>
        <c:crosses val="autoZero"/>
        <c:auto val="1"/>
        <c:lblAlgn val="ctr"/>
        <c:lblOffset val="100"/>
        <c:noMultiLvlLbl val="0"/>
      </c:catAx>
      <c:valAx>
        <c:axId val="1025755744"/>
        <c:scaling>
          <c:orientation val="minMax"/>
          <c:max val="100"/>
          <c:min val="0"/>
        </c:scaling>
        <c:delete val="1"/>
        <c:axPos val="l"/>
        <c:numFmt formatCode="#,##0" sourceLinked="1"/>
        <c:majorTickMark val="out"/>
        <c:minorTickMark val="none"/>
        <c:tickLblPos val="nextTo"/>
        <c:crossAx val="1025749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'B0 - Distribution'!$BT$5</c:f>
              <c:strCache>
                <c:ptCount val="1"/>
                <c:pt idx="0">
                  <c:v>Océan bleu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'B0 - Distribution'!$BR$6:$BR$762</c:f>
              <c:numCache>
                <c:formatCode>#,##0</c:formatCode>
                <c:ptCount val="757"/>
                <c:pt idx="0">
                  <c:v>95.545622412568363</c:v>
                </c:pt>
                <c:pt idx="1">
                  <c:v>93.380279749148372</c:v>
                </c:pt>
                <c:pt idx="2">
                  <c:v>94.396513912565496</c:v>
                </c:pt>
                <c:pt idx="3">
                  <c:v>94.396513912565496</c:v>
                </c:pt>
                <c:pt idx="4">
                  <c:v>91.853732093415744</c:v>
                </c:pt>
                <c:pt idx="5">
                  <c:v>99.053687031395114</c:v>
                </c:pt>
                <c:pt idx="6">
                  <c:v>94.350466277903664</c:v>
                </c:pt>
                <c:pt idx="7">
                  <c:v>90.641192943629164</c:v>
                </c:pt>
                <c:pt idx="8">
                  <c:v>87.403095783166094</c:v>
                </c:pt>
                <c:pt idx="9">
                  <c:v>91.659598138743945</c:v>
                </c:pt>
                <c:pt idx="10">
                  <c:v>95.325905964217597</c:v>
                </c:pt>
                <c:pt idx="11">
                  <c:v>96.462835353483015</c:v>
                </c:pt>
                <c:pt idx="12">
                  <c:v>99.138523323165131</c:v>
                </c:pt>
                <c:pt idx="13">
                  <c:v>86.699140202774714</c:v>
                </c:pt>
                <c:pt idx="14">
                  <c:v>99.154642851286908</c:v>
                </c:pt>
                <c:pt idx="15">
                  <c:v>96.542438036452509</c:v>
                </c:pt>
                <c:pt idx="16">
                  <c:v>96.542438036452509</c:v>
                </c:pt>
                <c:pt idx="17">
                  <c:v>#N/A</c:v>
                </c:pt>
                <c:pt idx="18">
                  <c:v>87.455224256866288</c:v>
                </c:pt>
                <c:pt idx="19">
                  <c:v>95.184876557355139</c:v>
                </c:pt>
                <c:pt idx="20">
                  <c:v>82.805641154413294</c:v>
                </c:pt>
                <c:pt idx="21">
                  <c:v>94.444694260385091</c:v>
                </c:pt>
                <c:pt idx="22">
                  <c:v>94.444694260385091</c:v>
                </c:pt>
                <c:pt idx="23">
                  <c:v>94.997309303129214</c:v>
                </c:pt>
                <c:pt idx="24">
                  <c:v>93.478654057139266</c:v>
                </c:pt>
                <c:pt idx="25">
                  <c:v>93.164954255716722</c:v>
                </c:pt>
                <c:pt idx="26">
                  <c:v>85.496824368125203</c:v>
                </c:pt>
                <c:pt idx="27">
                  <c:v>87.144202185163152</c:v>
                </c:pt>
                <c:pt idx="28">
                  <c:v>94.848783342244133</c:v>
                </c:pt>
                <c:pt idx="29">
                  <c:v>94.848783342244133</c:v>
                </c:pt>
                <c:pt idx="30">
                  <c:v>92.848797732839714</c:v>
                </c:pt>
                <c:pt idx="31">
                  <c:v>84.747402879892391</c:v>
                </c:pt>
                <c:pt idx="32">
                  <c:v>83.924150607162304</c:v>
                </c:pt>
                <c:pt idx="33">
                  <c:v>95.150622367314568</c:v>
                </c:pt>
                <c:pt idx="34">
                  <c:v>95.150622367314568</c:v>
                </c:pt>
                <c:pt idx="35">
                  <c:v>87.975414853844768</c:v>
                </c:pt>
                <c:pt idx="36">
                  <c:v>90.673906127469479</c:v>
                </c:pt>
                <c:pt idx="37">
                  <c:v>90.673906127469479</c:v>
                </c:pt>
                <c:pt idx="38">
                  <c:v>84.683713521611907</c:v>
                </c:pt>
                <c:pt idx="39">
                  <c:v>84.683713521611907</c:v>
                </c:pt>
                <c:pt idx="40">
                  <c:v>84.645888834447874</c:v>
                </c:pt>
                <c:pt idx="41">
                  <c:v>84.645888834447874</c:v>
                </c:pt>
                <c:pt idx="42">
                  <c:v>93.409446241854596</c:v>
                </c:pt>
                <c:pt idx="43">
                  <c:v>88.018663001518775</c:v>
                </c:pt>
                <c:pt idx="44">
                  <c:v>83.849407059308405</c:v>
                </c:pt>
                <c:pt idx="45">
                  <c:v>88.018663001518775</c:v>
                </c:pt>
                <c:pt idx="46">
                  <c:v>88.018663001518775</c:v>
                </c:pt>
                <c:pt idx="47">
                  <c:v>88.263355324937038</c:v>
                </c:pt>
                <c:pt idx="48">
                  <c:v>88.263355324937038</c:v>
                </c:pt>
                <c:pt idx="49">
                  <c:v>#N/A</c:v>
                </c:pt>
                <c:pt idx="50">
                  <c:v>88.504722794092515</c:v>
                </c:pt>
                <c:pt idx="51">
                  <c:v>86.262467100914776</c:v>
                </c:pt>
                <c:pt idx="52">
                  <c:v>90.804820541531939</c:v>
                </c:pt>
                <c:pt idx="53">
                  <c:v>81.213348311585307</c:v>
                </c:pt>
                <c:pt idx="54">
                  <c:v>85.352614591150029</c:v>
                </c:pt>
                <c:pt idx="55">
                  <c:v>90.60714248379746</c:v>
                </c:pt>
                <c:pt idx="56">
                  <c:v>90.60714248379746</c:v>
                </c:pt>
                <c:pt idx="57">
                  <c:v>79.358398760411106</c:v>
                </c:pt>
                <c:pt idx="58">
                  <c:v>86.003694580272423</c:v>
                </c:pt>
                <c:pt idx="59">
                  <c:v>86.003694580272423</c:v>
                </c:pt>
                <c:pt idx="60">
                  <c:v>84.906819295870463</c:v>
                </c:pt>
                <c:pt idx="61">
                  <c:v>84.906819295870463</c:v>
                </c:pt>
                <c:pt idx="62">
                  <c:v>82.232104146496695</c:v>
                </c:pt>
                <c:pt idx="63">
                  <c:v>83.741845924377785</c:v>
                </c:pt>
                <c:pt idx="64">
                  <c:v>85.474081806287288</c:v>
                </c:pt>
                <c:pt idx="65">
                  <c:v>86.215808345109053</c:v>
                </c:pt>
                <c:pt idx="66">
                  <c:v>86.215808345109053</c:v>
                </c:pt>
                <c:pt idx="67">
                  <c:v>78.693525243929599</c:v>
                </c:pt>
                <c:pt idx="68">
                  <c:v>87.379870218583235</c:v>
                </c:pt>
                <c:pt idx="69">
                  <c:v>87.379870218583235</c:v>
                </c:pt>
                <c:pt idx="70">
                  <c:v>87.379870218583235</c:v>
                </c:pt>
                <c:pt idx="71">
                  <c:v>90.794094940007156</c:v>
                </c:pt>
                <c:pt idx="72">
                  <c:v>86.304369128558349</c:v>
                </c:pt>
                <c:pt idx="73">
                  <c:v>88.012793040952275</c:v>
                </c:pt>
                <c:pt idx="74">
                  <c:v>87.294770318399983</c:v>
                </c:pt>
                <c:pt idx="75">
                  <c:v>87.294770318399983</c:v>
                </c:pt>
                <c:pt idx="76">
                  <c:v>90.794094940007156</c:v>
                </c:pt>
                <c:pt idx="77">
                  <c:v>82.082343023526604</c:v>
                </c:pt>
                <c:pt idx="78">
                  <c:v>84.963358552038727</c:v>
                </c:pt>
                <c:pt idx="79">
                  <c:v>75.300357518771506</c:v>
                </c:pt>
                <c:pt idx="80">
                  <c:v>75.999761243089637</c:v>
                </c:pt>
                <c:pt idx="81">
                  <c:v>81.303973923937704</c:v>
                </c:pt>
                <c:pt idx="82">
                  <c:v>81.303973923937704</c:v>
                </c:pt>
                <c:pt idx="83">
                  <c:v>84.886165159538095</c:v>
                </c:pt>
                <c:pt idx="84">
                  <c:v>81.091494969349014</c:v>
                </c:pt>
                <c:pt idx="85">
                  <c:v>79.144306025368735</c:v>
                </c:pt>
                <c:pt idx="86">
                  <c:v>87.735452937216266</c:v>
                </c:pt>
                <c:pt idx="87">
                  <c:v>74.079409180986659</c:v>
                </c:pt>
                <c:pt idx="88">
                  <c:v>77.429036972511753</c:v>
                </c:pt>
                <c:pt idx="89">
                  <c:v>87.934838779474518</c:v>
                </c:pt>
                <c:pt idx="90">
                  <c:v>74.22806419322923</c:v>
                </c:pt>
                <c:pt idx="91">
                  <c:v>82.823149570085192</c:v>
                </c:pt>
                <c:pt idx="92">
                  <c:v>87.934838779474518</c:v>
                </c:pt>
                <c:pt idx="93">
                  <c:v>87.934838779474518</c:v>
                </c:pt>
                <c:pt idx="94">
                  <c:v>87.934838779474518</c:v>
                </c:pt>
                <c:pt idx="95">
                  <c:v>74.164262972064165</c:v>
                </c:pt>
                <c:pt idx="96">
                  <c:v>82.823149570085192</c:v>
                </c:pt>
                <c:pt idx="97">
                  <c:v>82.823149570085192</c:v>
                </c:pt>
                <c:pt idx="98">
                  <c:v>83.387782279842099</c:v>
                </c:pt>
                <c:pt idx="99">
                  <c:v>83.387782279842099</c:v>
                </c:pt>
                <c:pt idx="100">
                  <c:v>80.513649645835045</c:v>
                </c:pt>
                <c:pt idx="101">
                  <c:v>78.099382625443667</c:v>
                </c:pt>
                <c:pt idx="102">
                  <c:v>85.61990204757393</c:v>
                </c:pt>
                <c:pt idx="103">
                  <c:v>78.099382625443667</c:v>
                </c:pt>
                <c:pt idx="104">
                  <c:v>80.795850529545476</c:v>
                </c:pt>
                <c:pt idx="105">
                  <c:v>77.849177789642766</c:v>
                </c:pt>
                <c:pt idx="106">
                  <c:v>77.849177789642766</c:v>
                </c:pt>
                <c:pt idx="107">
                  <c:v>80.287963655321363</c:v>
                </c:pt>
                <c:pt idx="108">
                  <c:v>77.530206419483591</c:v>
                </c:pt>
                <c:pt idx="109">
                  <c:v>72.360601844644052</c:v>
                </c:pt>
                <c:pt idx="110">
                  <c:v>73.228016682174172</c:v>
                </c:pt>
                <c:pt idx="111">
                  <c:v>84.221626988149282</c:v>
                </c:pt>
                <c:pt idx="112">
                  <c:v>79.265778032303629</c:v>
                </c:pt>
                <c:pt idx="113">
                  <c:v>86.798984056995621</c:v>
                </c:pt>
                <c:pt idx="114">
                  <c:v>79.270546201781059</c:v>
                </c:pt>
                <c:pt idx="115">
                  <c:v>#N/A</c:v>
                </c:pt>
                <c:pt idx="116">
                  <c:v>74.258555294127191</c:v>
                </c:pt>
                <c:pt idx="117">
                  <c:v>75.828052091159506</c:v>
                </c:pt>
                <c:pt idx="118">
                  <c:v>75.828052091159506</c:v>
                </c:pt>
                <c:pt idx="119">
                  <c:v>73.396336485052402</c:v>
                </c:pt>
                <c:pt idx="120">
                  <c:v>82.248668214909912</c:v>
                </c:pt>
                <c:pt idx="121">
                  <c:v>77.684162270513667</c:v>
                </c:pt>
                <c:pt idx="122">
                  <c:v>76.408233467705102</c:v>
                </c:pt>
                <c:pt idx="123">
                  <c:v>76.408233467705102</c:v>
                </c:pt>
                <c:pt idx="124">
                  <c:v>77.129022501292582</c:v>
                </c:pt>
                <c:pt idx="125">
                  <c:v>83.946985701669163</c:v>
                </c:pt>
                <c:pt idx="126">
                  <c:v>72.244745428678158</c:v>
                </c:pt>
                <c:pt idx="127">
                  <c:v>72.224586596038023</c:v>
                </c:pt>
                <c:pt idx="128">
                  <c:v>79.29035818025541</c:v>
                </c:pt>
                <c:pt idx="129">
                  <c:v>83.289938851821447</c:v>
                </c:pt>
                <c:pt idx="130">
                  <c:v>72.224586596038023</c:v>
                </c:pt>
                <c:pt idx="131">
                  <c:v>79.29035818025541</c:v>
                </c:pt>
                <c:pt idx="132">
                  <c:v>70.863741156876131</c:v>
                </c:pt>
                <c:pt idx="133">
                  <c:v>69.981928194376579</c:v>
                </c:pt>
                <c:pt idx="134">
                  <c:v>78.451094171732748</c:v>
                </c:pt>
                <c:pt idx="135">
                  <c:v>75.972101827131652</c:v>
                </c:pt>
                <c:pt idx="136">
                  <c:v>83.667888995193479</c:v>
                </c:pt>
                <c:pt idx="137">
                  <c:v>80.827914222424909</c:v>
                </c:pt>
                <c:pt idx="138">
                  <c:v>81.248924299276084</c:v>
                </c:pt>
                <c:pt idx="139">
                  <c:v>76.959233749532302</c:v>
                </c:pt>
                <c:pt idx="140">
                  <c:v>74.666424623124442</c:v>
                </c:pt>
                <c:pt idx="141">
                  <c:v>69.507673358222235</c:v>
                </c:pt>
                <c:pt idx="142">
                  <c:v>68.587340709465479</c:v>
                </c:pt>
                <c:pt idx="143">
                  <c:v>69.507673358222235</c:v>
                </c:pt>
                <c:pt idx="144">
                  <c:v>81.751878693527885</c:v>
                </c:pt>
                <c:pt idx="145">
                  <c:v>69.507673358222235</c:v>
                </c:pt>
                <c:pt idx="146">
                  <c:v>68.587340709465479</c:v>
                </c:pt>
                <c:pt idx="147">
                  <c:v>70.010747500948142</c:v>
                </c:pt>
                <c:pt idx="148">
                  <c:v>74.585688986575448</c:v>
                </c:pt>
                <c:pt idx="149">
                  <c:v>74.585688986575448</c:v>
                </c:pt>
                <c:pt idx="150">
                  <c:v>79.215012731131011</c:v>
                </c:pt>
                <c:pt idx="151">
                  <c:v>73.143637551362275</c:v>
                </c:pt>
                <c:pt idx="152">
                  <c:v>78.976681037150868</c:v>
                </c:pt>
                <c:pt idx="153">
                  <c:v>73.364626381610236</c:v>
                </c:pt>
                <c:pt idx="154">
                  <c:v>75.380266565270759</c:v>
                </c:pt>
                <c:pt idx="155">
                  <c:v>74.219024025690018</c:v>
                </c:pt>
                <c:pt idx="156">
                  <c:v>80.956059874345101</c:v>
                </c:pt>
                <c:pt idx="157">
                  <c:v>74.469244168941785</c:v>
                </c:pt>
                <c:pt idx="158">
                  <c:v>74.469244168941785</c:v>
                </c:pt>
                <c:pt idx="159">
                  <c:v>70.913915076398339</c:v>
                </c:pt>
                <c:pt idx="160">
                  <c:v>67.350866633997185</c:v>
                </c:pt>
                <c:pt idx="161">
                  <c:v>69.861751972215458</c:v>
                </c:pt>
                <c:pt idx="162">
                  <c:v>67.219661643506058</c:v>
                </c:pt>
                <c:pt idx="163">
                  <c:v>77.777533443028489</c:v>
                </c:pt>
                <c:pt idx="164">
                  <c:v>72.13281593033355</c:v>
                </c:pt>
                <c:pt idx="165">
                  <c:v>77.452494853439262</c:v>
                </c:pt>
                <c:pt idx="166">
                  <c:v>77.938820154047463</c:v>
                </c:pt>
                <c:pt idx="167">
                  <c:v>70.21739141918718</c:v>
                </c:pt>
                <c:pt idx="168">
                  <c:v>65.848271764939355</c:v>
                </c:pt>
                <c:pt idx="169">
                  <c:v>70.367774211286772</c:v>
                </c:pt>
                <c:pt idx="170">
                  <c:v>74.640057269213642</c:v>
                </c:pt>
                <c:pt idx="171">
                  <c:v>73.165504683405601</c:v>
                </c:pt>
                <c:pt idx="172">
                  <c:v>73.165504683405601</c:v>
                </c:pt>
                <c:pt idx="173">
                  <c:v>77.039463747457845</c:v>
                </c:pt>
                <c:pt idx="174">
                  <c:v>71.301444884942441</c:v>
                </c:pt>
                <c:pt idx="175">
                  <c:v>71.301444884942441</c:v>
                </c:pt>
                <c:pt idx="176">
                  <c:v>71.301444884942441</c:v>
                </c:pt>
                <c:pt idx="177">
                  <c:v>73.907820207382144</c:v>
                </c:pt>
                <c:pt idx="178">
                  <c:v>63.398098318315299</c:v>
                </c:pt>
                <c:pt idx="179">
                  <c:v>63.398098318315299</c:v>
                </c:pt>
                <c:pt idx="180">
                  <c:v>79.247435470939976</c:v>
                </c:pt>
                <c:pt idx="181">
                  <c:v>78.011080898078077</c:v>
                </c:pt>
                <c:pt idx="182">
                  <c:v>76.791901505062796</c:v>
                </c:pt>
                <c:pt idx="183">
                  <c:v>69.366315184493942</c:v>
                </c:pt>
                <c:pt idx="184">
                  <c:v>78.709949802685259</c:v>
                </c:pt>
                <c:pt idx="185">
                  <c:v>#N/A</c:v>
                </c:pt>
                <c:pt idx="186">
                  <c:v>#N/A</c:v>
                </c:pt>
                <c:pt idx="187">
                  <c:v>64.909085696529289</c:v>
                </c:pt>
                <c:pt idx="188">
                  <c:v>69.111422629669079</c:v>
                </c:pt>
                <c:pt idx="189">
                  <c:v>61.72078587477759</c:v>
                </c:pt>
                <c:pt idx="190">
                  <c:v>69.565327992079474</c:v>
                </c:pt>
                <c:pt idx="191">
                  <c:v>69.565327992079474</c:v>
                </c:pt>
                <c:pt idx="192">
                  <c:v>73.536504583499422</c:v>
                </c:pt>
                <c:pt idx="193">
                  <c:v>73.536504583499422</c:v>
                </c:pt>
                <c:pt idx="194">
                  <c:v>66.534355873940996</c:v>
                </c:pt>
                <c:pt idx="195">
                  <c:v>73.536504583499422</c:v>
                </c:pt>
                <c:pt idx="196">
                  <c:v>76.418588569268451</c:v>
                </c:pt>
                <c:pt idx="197">
                  <c:v>60.457825776754028</c:v>
                </c:pt>
                <c:pt idx="198">
                  <c:v>72.917651162004816</c:v>
                </c:pt>
                <c:pt idx="199">
                  <c:v>72.917651162004816</c:v>
                </c:pt>
                <c:pt idx="200">
                  <c:v>74.078602779178112</c:v>
                </c:pt>
                <c:pt idx="201">
                  <c:v>68.111872132180224</c:v>
                </c:pt>
                <c:pt idx="202">
                  <c:v>74.759231614311403</c:v>
                </c:pt>
                <c:pt idx="203">
                  <c:v>67.106953271688667</c:v>
                </c:pt>
                <c:pt idx="204">
                  <c:v>68.659254753701617</c:v>
                </c:pt>
                <c:pt idx="205">
                  <c:v>64.543018899926238</c:v>
                </c:pt>
                <c:pt idx="206">
                  <c:v>68.659254753701617</c:v>
                </c:pt>
                <c:pt idx="207">
                  <c:v>64.543018899926238</c:v>
                </c:pt>
                <c:pt idx="208">
                  <c:v>62.747541924182514</c:v>
                </c:pt>
                <c:pt idx="209">
                  <c:v>#N/A</c:v>
                </c:pt>
                <c:pt idx="210">
                  <c:v>74.097480974691138</c:v>
                </c:pt>
                <c:pt idx="211">
                  <c:v>69.130364837700768</c:v>
                </c:pt>
                <c:pt idx="212">
                  <c:v>65.915572409769965</c:v>
                </c:pt>
                <c:pt idx="213">
                  <c:v>61.97872977069234</c:v>
                </c:pt>
                <c:pt idx="214">
                  <c:v>59.563960759033279</c:v>
                </c:pt>
                <c:pt idx="215">
                  <c:v>57.531278777143342</c:v>
                </c:pt>
                <c:pt idx="216">
                  <c:v>63.775032885205391</c:v>
                </c:pt>
                <c:pt idx="217">
                  <c:v>66.84640649467994</c:v>
                </c:pt>
                <c:pt idx="218">
                  <c:v>65.480878362097954</c:v>
                </c:pt>
                <c:pt idx="219">
                  <c:v>56.440955200388885</c:v>
                </c:pt>
                <c:pt idx="220">
                  <c:v>61.224995177630795</c:v>
                </c:pt>
                <c:pt idx="221">
                  <c:v>63.874459416603663</c:v>
                </c:pt>
                <c:pt idx="222">
                  <c:v>65.480878362097954</c:v>
                </c:pt>
                <c:pt idx="223">
                  <c:v>65.480878362097954</c:v>
                </c:pt>
                <c:pt idx="224">
                  <c:v>65.480878362097954</c:v>
                </c:pt>
                <c:pt idx="225">
                  <c:v>59.599088371052211</c:v>
                </c:pt>
                <c:pt idx="226">
                  <c:v>66.876039090115015</c:v>
                </c:pt>
                <c:pt idx="227">
                  <c:v>64.985889114067476</c:v>
                </c:pt>
                <c:pt idx="228">
                  <c:v>63.683846798718832</c:v>
                </c:pt>
                <c:pt idx="229">
                  <c:v>64.985889114067476</c:v>
                </c:pt>
                <c:pt idx="230">
                  <c:v>57.112252687547681</c:v>
                </c:pt>
                <c:pt idx="231">
                  <c:v>57.112252687547681</c:v>
                </c:pt>
                <c:pt idx="232">
                  <c:v>57.112252687547681</c:v>
                </c:pt>
                <c:pt idx="233">
                  <c:v>64.985889114067476</c:v>
                </c:pt>
                <c:pt idx="234">
                  <c:v>63.040051362931841</c:v>
                </c:pt>
                <c:pt idx="235">
                  <c:v>66.76806397623541</c:v>
                </c:pt>
                <c:pt idx="236">
                  <c:v>57.294317807434744</c:v>
                </c:pt>
                <c:pt idx="237">
                  <c:v>67.058232243597686</c:v>
                </c:pt>
                <c:pt idx="238">
                  <c:v>66.76806397623541</c:v>
                </c:pt>
                <c:pt idx="239">
                  <c:v>61.369505125322497</c:v>
                </c:pt>
                <c:pt idx="240">
                  <c:v>63.502221982457627</c:v>
                </c:pt>
                <c:pt idx="241">
                  <c:v>60.94086812358595</c:v>
                </c:pt>
                <c:pt idx="242">
                  <c:v>60.94086812358595</c:v>
                </c:pt>
                <c:pt idx="243">
                  <c:v>64.717070148904469</c:v>
                </c:pt>
                <c:pt idx="244">
                  <c:v>57.159666922896442</c:v>
                </c:pt>
                <c:pt idx="245">
                  <c:v>59.911552502687037</c:v>
                </c:pt>
                <c:pt idx="246">
                  <c:v>59.911552502687037</c:v>
                </c:pt>
                <c:pt idx="247">
                  <c:v>#N/A</c:v>
                </c:pt>
                <c:pt idx="248">
                  <c:v>#N/A</c:v>
                </c:pt>
                <c:pt idx="249">
                  <c:v>54.838202168617102</c:v>
                </c:pt>
                <c:pt idx="250">
                  <c:v>62.902856827400996</c:v>
                </c:pt>
                <c:pt idx="251">
                  <c:v>53.100898381171277</c:v>
                </c:pt>
                <c:pt idx="252">
                  <c:v>58.898014050400299</c:v>
                </c:pt>
                <c:pt idx="253">
                  <c:v>63.78697367627516</c:v>
                </c:pt>
                <c:pt idx="254">
                  <c:v>59.20429130556083</c:v>
                </c:pt>
                <c:pt idx="255">
                  <c:v>65.565421326393775</c:v>
                </c:pt>
                <c:pt idx="256">
                  <c:v>63.78697367627516</c:v>
                </c:pt>
                <c:pt idx="257">
                  <c:v>58.156242835099043</c:v>
                </c:pt>
                <c:pt idx="258">
                  <c:v>57.416980304709313</c:v>
                </c:pt>
                <c:pt idx="259">
                  <c:v>57.416980304709313</c:v>
                </c:pt>
                <c:pt idx="260">
                  <c:v>57.416980304709313</c:v>
                </c:pt>
                <c:pt idx="261">
                  <c:v>67.681338296099298</c:v>
                </c:pt>
                <c:pt idx="262">
                  <c:v>57.416980304709313</c:v>
                </c:pt>
                <c:pt idx="263">
                  <c:v>57.880800015643864</c:v>
                </c:pt>
                <c:pt idx="264">
                  <c:v>63.751782552868207</c:v>
                </c:pt>
                <c:pt idx="265">
                  <c:v>65.678814164337055</c:v>
                </c:pt>
                <c:pt idx="266">
                  <c:v>65.103222390332931</c:v>
                </c:pt>
                <c:pt idx="267">
                  <c:v>61.108840158538946</c:v>
                </c:pt>
                <c:pt idx="268">
                  <c:v>65.103222390332931</c:v>
                </c:pt>
                <c:pt idx="269">
                  <c:v>58.405321201468645</c:v>
                </c:pt>
                <c:pt idx="270">
                  <c:v>65.627713014435557</c:v>
                </c:pt>
                <c:pt idx="271">
                  <c:v>62.770782442712353</c:v>
                </c:pt>
                <c:pt idx="272">
                  <c:v>53.749675876901023</c:v>
                </c:pt>
                <c:pt idx="273">
                  <c:v>53.530414644604853</c:v>
                </c:pt>
                <c:pt idx="274">
                  <c:v>51.229537311140049</c:v>
                </c:pt>
                <c:pt idx="275">
                  <c:v>51.229537311140049</c:v>
                </c:pt>
                <c:pt idx="276">
                  <c:v>57.99973919984285</c:v>
                </c:pt>
                <c:pt idx="277">
                  <c:v>48.755536935133051</c:v>
                </c:pt>
                <c:pt idx="278">
                  <c:v>55.513941659836092</c:v>
                </c:pt>
                <c:pt idx="279">
                  <c:v>48.805751457451471</c:v>
                </c:pt>
                <c:pt idx="280">
                  <c:v>64.672972765050332</c:v>
                </c:pt>
                <c:pt idx="281">
                  <c:v>64.672972765050332</c:v>
                </c:pt>
                <c:pt idx="282">
                  <c:v>50.763736553958843</c:v>
                </c:pt>
                <c:pt idx="283">
                  <c:v>48.805751457451471</c:v>
                </c:pt>
                <c:pt idx="284">
                  <c:v>63.268137616332872</c:v>
                </c:pt>
                <c:pt idx="285">
                  <c:v>58.072809047496108</c:v>
                </c:pt>
                <c:pt idx="286">
                  <c:v>54.280458750696461</c:v>
                </c:pt>
                <c:pt idx="287">
                  <c:v>60.04310609929081</c:v>
                </c:pt>
                <c:pt idx="288">
                  <c:v>60.04310609929081</c:v>
                </c:pt>
                <c:pt idx="289">
                  <c:v>63.782103536682264</c:v>
                </c:pt>
                <c:pt idx="290">
                  <c:v>49.668649992466236</c:v>
                </c:pt>
                <c:pt idx="291">
                  <c:v>52.003089280397411</c:v>
                </c:pt>
                <c:pt idx="292">
                  <c:v>56.22844770345597</c:v>
                </c:pt>
                <c:pt idx="293">
                  <c:v>52.725676984158532</c:v>
                </c:pt>
                <c:pt idx="294">
                  <c:v>59.178785321567453</c:v>
                </c:pt>
                <c:pt idx="295">
                  <c:v>53.04310822429666</c:v>
                </c:pt>
                <c:pt idx="296">
                  <c:v>58.54728426961104</c:v>
                </c:pt>
                <c:pt idx="297">
                  <c:v>56.845477890174145</c:v>
                </c:pt>
                <c:pt idx="298">
                  <c:v>51.264198362665567</c:v>
                </c:pt>
                <c:pt idx="299">
                  <c:v>52.725676984158532</c:v>
                </c:pt>
                <c:pt idx="300">
                  <c:v>51.357541252343012</c:v>
                </c:pt>
                <c:pt idx="301">
                  <c:v>52.26497664238866</c:v>
                </c:pt>
                <c:pt idx="302">
                  <c:v>59.047237457461357</c:v>
                </c:pt>
                <c:pt idx="303">
                  <c:v>56.664591208095608</c:v>
                </c:pt>
                <c:pt idx="304">
                  <c:v>56.664591208095608</c:v>
                </c:pt>
                <c:pt idx="305">
                  <c:v>45.640898680665671</c:v>
                </c:pt>
                <c:pt idx="306">
                  <c:v>55.60630140242997</c:v>
                </c:pt>
                <c:pt idx="307">
                  <c:v>47.639339011471257</c:v>
                </c:pt>
                <c:pt idx="308">
                  <c:v>51.341085577223993</c:v>
                </c:pt>
                <c:pt idx="309">
                  <c:v>58.471255337021759</c:v>
                </c:pt>
                <c:pt idx="310">
                  <c:v>47.639339011471257</c:v>
                </c:pt>
                <c:pt idx="311">
                  <c:v>47.639339011471257</c:v>
                </c:pt>
                <c:pt idx="312">
                  <c:v>47.639339011471257</c:v>
                </c:pt>
                <c:pt idx="313">
                  <c:v>58.037055013083894</c:v>
                </c:pt>
                <c:pt idx="314">
                  <c:v>55.432907328904221</c:v>
                </c:pt>
                <c:pt idx="315">
                  <c:v>53.183314285750193</c:v>
                </c:pt>
                <c:pt idx="316">
                  <c:v>54.633313202642164</c:v>
                </c:pt>
                <c:pt idx="317">
                  <c:v>49.491428591859517</c:v>
                </c:pt>
                <c:pt idx="318">
                  <c:v>59.269342345679178</c:v>
                </c:pt>
                <c:pt idx="319">
                  <c:v>51.410876433436755</c:v>
                </c:pt>
                <c:pt idx="320">
                  <c:v>51.756398391460067</c:v>
                </c:pt>
                <c:pt idx="321">
                  <c:v>59.269342345679178</c:v>
                </c:pt>
                <c:pt idx="322">
                  <c:v>45.107534140473533</c:v>
                </c:pt>
                <c:pt idx="323">
                  <c:v>49.632371344389874</c:v>
                </c:pt>
                <c:pt idx="324">
                  <c:v>46.960282038616299</c:v>
                </c:pt>
                <c:pt idx="325">
                  <c:v>52.64848570977756</c:v>
                </c:pt>
                <c:pt idx="326">
                  <c:v>50.149093363316908</c:v>
                </c:pt>
                <c:pt idx="327">
                  <c:v>52.199221558076765</c:v>
                </c:pt>
                <c:pt idx="328">
                  <c:v>58.985561003341225</c:v>
                </c:pt>
                <c:pt idx="329">
                  <c:v>57.762858019085797</c:v>
                </c:pt>
                <c:pt idx="330">
                  <c:v>52.199221558076765</c:v>
                </c:pt>
                <c:pt idx="331">
                  <c:v>53.66371083539233</c:v>
                </c:pt>
                <c:pt idx="332">
                  <c:v>53.66371083539233</c:v>
                </c:pt>
                <c:pt idx="333">
                  <c:v>58.985561003341225</c:v>
                </c:pt>
                <c:pt idx="334">
                  <c:v>55.698402418691529</c:v>
                </c:pt>
                <c:pt idx="335">
                  <c:v>53.933336811424397</c:v>
                </c:pt>
                <c:pt idx="336">
                  <c:v>54.616795564486999</c:v>
                </c:pt>
                <c:pt idx="337">
                  <c:v>51.74986536556969</c:v>
                </c:pt>
                <c:pt idx="338">
                  <c:v>56.14164040961554</c:v>
                </c:pt>
                <c:pt idx="339">
                  <c:v>49.923843041527746</c:v>
                </c:pt>
                <c:pt idx="340">
                  <c:v>47.920292612945211</c:v>
                </c:pt>
                <c:pt idx="341">
                  <c:v>49.923843041527746</c:v>
                </c:pt>
                <c:pt idx="342">
                  <c:v>56.896717665748255</c:v>
                </c:pt>
                <c:pt idx="343">
                  <c:v>51.672814742660677</c:v>
                </c:pt>
                <c:pt idx="344">
                  <c:v>47.14724878055442</c:v>
                </c:pt>
                <c:pt idx="345">
                  <c:v>51.672814742660677</c:v>
                </c:pt>
                <c:pt idx="346">
                  <c:v>48.090515204616025</c:v>
                </c:pt>
                <c:pt idx="347">
                  <c:v>47.766749396060888</c:v>
                </c:pt>
                <c:pt idx="348">
                  <c:v>48.090515204616025</c:v>
                </c:pt>
                <c:pt idx="349">
                  <c:v>48.090515204616025</c:v>
                </c:pt>
                <c:pt idx="350">
                  <c:v>54.826092579448812</c:v>
                </c:pt>
                <c:pt idx="351">
                  <c:v>51.598402516278512</c:v>
                </c:pt>
                <c:pt idx="352">
                  <c:v>45.557121104153566</c:v>
                </c:pt>
                <c:pt idx="353">
                  <c:v>57.52047903919825</c:v>
                </c:pt>
                <c:pt idx="354">
                  <c:v>57.52047903919825</c:v>
                </c:pt>
                <c:pt idx="355">
                  <c:v>48.911682060078689</c:v>
                </c:pt>
                <c:pt idx="356">
                  <c:v>51.816972586652234</c:v>
                </c:pt>
                <c:pt idx="357">
                  <c:v>42.881321789004723</c:v>
                </c:pt>
                <c:pt idx="358">
                  <c:v>53.82649864020658</c:v>
                </c:pt>
                <c:pt idx="359">
                  <c:v>45.152629409057198</c:v>
                </c:pt>
                <c:pt idx="360">
                  <c:v>45.152629409057198</c:v>
                </c:pt>
                <c:pt idx="361">
                  <c:v>45.738814814359145</c:v>
                </c:pt>
                <c:pt idx="362">
                  <c:v>51.736781397662988</c:v>
                </c:pt>
                <c:pt idx="363">
                  <c:v>47.270312696970144</c:v>
                </c:pt>
                <c:pt idx="364">
                  <c:v>46.454220495969132</c:v>
                </c:pt>
                <c:pt idx="365">
                  <c:v>48.225928734638742</c:v>
                </c:pt>
                <c:pt idx="366">
                  <c:v>48.225928734638742</c:v>
                </c:pt>
                <c:pt idx="367">
                  <c:v>47.087974750763465</c:v>
                </c:pt>
                <c:pt idx="368">
                  <c:v>52.0912217629878</c:v>
                </c:pt>
                <c:pt idx="369">
                  <c:v>44.836698267057109</c:v>
                </c:pt>
                <c:pt idx="370">
                  <c:v>52.386256472336079</c:v>
                </c:pt>
                <c:pt idx="371">
                  <c:v>39.887168563810462</c:v>
                </c:pt>
                <c:pt idx="372">
                  <c:v>39.887168563810462</c:v>
                </c:pt>
                <c:pt idx="373">
                  <c:v>45.180452774221585</c:v>
                </c:pt>
                <c:pt idx="374">
                  <c:v>51.45972431481156</c:v>
                </c:pt>
                <c:pt idx="375">
                  <c:v>51.45972431481156</c:v>
                </c:pt>
                <c:pt idx="376">
                  <c:v>40.87111779114489</c:v>
                </c:pt>
                <c:pt idx="377">
                  <c:v>40.87111779114489</c:v>
                </c:pt>
                <c:pt idx="378">
                  <c:v>54.493201111595276</c:v>
                </c:pt>
                <c:pt idx="379">
                  <c:v>53.391051153799275</c:v>
                </c:pt>
                <c:pt idx="380">
                  <c:v>54.248076271978746</c:v>
                </c:pt>
                <c:pt idx="381">
                  <c:v>53.391051153799275</c:v>
                </c:pt>
                <c:pt idx="382">
                  <c:v>53.391051153799275</c:v>
                </c:pt>
                <c:pt idx="383">
                  <c:v>48.048149665906472</c:v>
                </c:pt>
                <c:pt idx="384">
                  <c:v>51.802905219846998</c:v>
                </c:pt>
                <c:pt idx="385">
                  <c:v>44.613768208658385</c:v>
                </c:pt>
                <c:pt idx="386">
                  <c:v>51.802905219846998</c:v>
                </c:pt>
                <c:pt idx="387">
                  <c:v>40.124418096619593</c:v>
                </c:pt>
                <c:pt idx="388">
                  <c:v>41.996605243005753</c:v>
                </c:pt>
                <c:pt idx="389">
                  <c:v>41.996605243005753</c:v>
                </c:pt>
                <c:pt idx="390">
                  <c:v>41.996605243005753</c:v>
                </c:pt>
                <c:pt idx="391">
                  <c:v>43.697765200417798</c:v>
                </c:pt>
                <c:pt idx="392">
                  <c:v>38.788908518505878</c:v>
                </c:pt>
                <c:pt idx="393">
                  <c:v>38.788908518505878</c:v>
                </c:pt>
                <c:pt idx="394">
                  <c:v>38.788908518505878</c:v>
                </c:pt>
                <c:pt idx="395">
                  <c:v>50.594522604474875</c:v>
                </c:pt>
                <c:pt idx="396">
                  <c:v>47.451267158528687</c:v>
                </c:pt>
                <c:pt idx="397">
                  <c:v>45.102433482322716</c:v>
                </c:pt>
                <c:pt idx="398">
                  <c:v>47.451267158528687</c:v>
                </c:pt>
                <c:pt idx="399">
                  <c:v>36.964453918747282</c:v>
                </c:pt>
                <c:pt idx="400">
                  <c:v>40.757071440267381</c:v>
                </c:pt>
                <c:pt idx="401">
                  <c:v>36.045712635075269</c:v>
                </c:pt>
                <c:pt idx="402">
                  <c:v>36.964453918747282</c:v>
                </c:pt>
                <c:pt idx="403">
                  <c:v>44.705809369564953</c:v>
                </c:pt>
                <c:pt idx="404">
                  <c:v>49.382134633168505</c:v>
                </c:pt>
                <c:pt idx="405">
                  <c:v>40.292937722123341</c:v>
                </c:pt>
                <c:pt idx="406">
                  <c:v>47.393844803871104</c:v>
                </c:pt>
                <c:pt idx="407">
                  <c:v>35.032000785715582</c:v>
                </c:pt>
                <c:pt idx="408">
                  <c:v>51.312176683486051</c:v>
                </c:pt>
                <c:pt idx="409">
                  <c:v>50.69231310455389</c:v>
                </c:pt>
                <c:pt idx="410">
                  <c:v>50.174581523220844</c:v>
                </c:pt>
                <c:pt idx="411">
                  <c:v>50.831409725567966</c:v>
                </c:pt>
                <c:pt idx="412">
                  <c:v>46.163304328396634</c:v>
                </c:pt>
                <c:pt idx="413">
                  <c:v>46.163304328396634</c:v>
                </c:pt>
                <c:pt idx="414">
                  <c:v>37.743913202713983</c:v>
                </c:pt>
                <c:pt idx="415">
                  <c:v>45.386660196006751</c:v>
                </c:pt>
                <c:pt idx="416">
                  <c:v>41.056613066243656</c:v>
                </c:pt>
                <c:pt idx="417">
                  <c:v>50.364125805868937</c:v>
                </c:pt>
                <c:pt idx="418">
                  <c:v>50.364125805868937</c:v>
                </c:pt>
                <c:pt idx="419">
                  <c:v>34.726943930082626</c:v>
                </c:pt>
                <c:pt idx="420">
                  <c:v>46.757972306243289</c:v>
                </c:pt>
                <c:pt idx="421">
                  <c:v>38.98349877712819</c:v>
                </c:pt>
                <c:pt idx="422">
                  <c:v>37.684469140374972</c:v>
                </c:pt>
                <c:pt idx="423">
                  <c:v>37.684469140374972</c:v>
                </c:pt>
                <c:pt idx="424">
                  <c:v>39.337963494190348</c:v>
                </c:pt>
                <c:pt idx="425">
                  <c:v>38.531706861209322</c:v>
                </c:pt>
                <c:pt idx="426">
                  <c:v>36.384833597673868</c:v>
                </c:pt>
                <c:pt idx="427">
                  <c:v>36.130780774907514</c:v>
                </c:pt>
                <c:pt idx="428">
                  <c:v>36.384833597673868</c:v>
                </c:pt>
                <c:pt idx="429">
                  <c:v>37.735135783620755</c:v>
                </c:pt>
                <c:pt idx="430">
                  <c:v>41.608681630293454</c:v>
                </c:pt>
                <c:pt idx="431">
                  <c:v>33.956191990650893</c:v>
                </c:pt>
                <c:pt idx="432">
                  <c:v>48.304402064619843</c:v>
                </c:pt>
                <c:pt idx="433">
                  <c:v>33.956191990650893</c:v>
                </c:pt>
                <c:pt idx="434">
                  <c:v>33.956191990650893</c:v>
                </c:pt>
                <c:pt idx="435">
                  <c:v>37.285004616325232</c:v>
                </c:pt>
                <c:pt idx="436">
                  <c:v>48.304402064619843</c:v>
                </c:pt>
                <c:pt idx="437">
                  <c:v>35.283594432878161</c:v>
                </c:pt>
                <c:pt idx="438">
                  <c:v>34.83089437262872</c:v>
                </c:pt>
                <c:pt idx="439">
                  <c:v>31.995877653056038</c:v>
                </c:pt>
                <c:pt idx="440">
                  <c:v>44.60393713371765</c:v>
                </c:pt>
                <c:pt idx="441">
                  <c:v>31.995877653056038</c:v>
                </c:pt>
                <c:pt idx="442">
                  <c:v>43.867383118860062</c:v>
                </c:pt>
                <c:pt idx="443">
                  <c:v>38.642201938998454</c:v>
                </c:pt>
                <c:pt idx="444">
                  <c:v>42.782370064507127</c:v>
                </c:pt>
                <c:pt idx="445">
                  <c:v>38.642201938998454</c:v>
                </c:pt>
                <c:pt idx="446">
                  <c:v>43.158455404812813</c:v>
                </c:pt>
                <c:pt idx="447">
                  <c:v>44.509786907715139</c:v>
                </c:pt>
                <c:pt idx="448">
                  <c:v>35.16096497346512</c:v>
                </c:pt>
                <c:pt idx="449">
                  <c:v>32.508236323003395</c:v>
                </c:pt>
                <c:pt idx="450">
                  <c:v>32.508236323003395</c:v>
                </c:pt>
                <c:pt idx="451">
                  <c:v>46.651133159533096</c:v>
                </c:pt>
                <c:pt idx="452">
                  <c:v>31.195619952297356</c:v>
                </c:pt>
                <c:pt idx="453">
                  <c:v>31.195619952297356</c:v>
                </c:pt>
                <c:pt idx="454">
                  <c:v>46.651133159533096</c:v>
                </c:pt>
                <c:pt idx="455">
                  <c:v>31.973338053039964</c:v>
                </c:pt>
                <c:pt idx="456">
                  <c:v>43.996457841799149</c:v>
                </c:pt>
                <c:pt idx="457">
                  <c:v>37.371892272200952</c:v>
                </c:pt>
                <c:pt idx="458">
                  <c:v>37.3654821875975</c:v>
                </c:pt>
                <c:pt idx="459">
                  <c:v>40.359196115563343</c:v>
                </c:pt>
                <c:pt idx="460">
                  <c:v>32.507103128403358</c:v>
                </c:pt>
                <c:pt idx="461">
                  <c:v>39.511965673619727</c:v>
                </c:pt>
                <c:pt idx="462">
                  <c:v>30.409997940473701</c:v>
                </c:pt>
                <c:pt idx="463">
                  <c:v>39.082037650743288</c:v>
                </c:pt>
                <c:pt idx="464">
                  <c:v>44.3514096277951</c:v>
                </c:pt>
                <c:pt idx="465">
                  <c:v>34.982390401927674</c:v>
                </c:pt>
                <c:pt idx="466">
                  <c:v>30.779845299520719</c:v>
                </c:pt>
                <c:pt idx="467">
                  <c:v>45.644616262992798</c:v>
                </c:pt>
                <c:pt idx="468">
                  <c:v>37.3654821875975</c:v>
                </c:pt>
                <c:pt idx="469">
                  <c:v>29.52092748293256</c:v>
                </c:pt>
                <c:pt idx="470">
                  <c:v>34.982390401927674</c:v>
                </c:pt>
                <c:pt idx="471">
                  <c:v>30.779845299520719</c:v>
                </c:pt>
                <c:pt idx="472">
                  <c:v>31.166760551267775</c:v>
                </c:pt>
                <c:pt idx="473">
                  <c:v>38.671110745547416</c:v>
                </c:pt>
                <c:pt idx="474">
                  <c:v>39.954868785026264</c:v>
                </c:pt>
                <c:pt idx="475">
                  <c:v>41.915188375935088</c:v>
                </c:pt>
                <c:pt idx="476">
                  <c:v>41.915188375935088</c:v>
                </c:pt>
                <c:pt idx="477">
                  <c:v>43.721080606004385</c:v>
                </c:pt>
                <c:pt idx="478">
                  <c:v>40.370036869727514</c:v>
                </c:pt>
                <c:pt idx="479">
                  <c:v>38.26273889378551</c:v>
                </c:pt>
                <c:pt idx="480">
                  <c:v>41.153984073915581</c:v>
                </c:pt>
                <c:pt idx="481">
                  <c:v>39.553149669888619</c:v>
                </c:pt>
                <c:pt idx="482">
                  <c:v>30.72403437432645</c:v>
                </c:pt>
                <c:pt idx="483">
                  <c:v>32.636473238870884</c:v>
                </c:pt>
                <c:pt idx="484">
                  <c:v>32.315501781629614</c:v>
                </c:pt>
                <c:pt idx="485">
                  <c:v>32.636473238870884</c:v>
                </c:pt>
                <c:pt idx="486">
                  <c:v>40.738030316506375</c:v>
                </c:pt>
                <c:pt idx="487">
                  <c:v>31.00633631246804</c:v>
                </c:pt>
                <c:pt idx="488">
                  <c:v>33.258725950515448</c:v>
                </c:pt>
                <c:pt idx="489">
                  <c:v>32.833871913476862</c:v>
                </c:pt>
                <c:pt idx="490">
                  <c:v>28.584293050216711</c:v>
                </c:pt>
                <c:pt idx="491">
                  <c:v>33.214895155482935</c:v>
                </c:pt>
                <c:pt idx="492">
                  <c:v>34.013734673460469</c:v>
                </c:pt>
                <c:pt idx="493">
                  <c:v>33.598039931068904</c:v>
                </c:pt>
                <c:pt idx="494">
                  <c:v>39.937126101367092</c:v>
                </c:pt>
                <c:pt idx="495">
                  <c:v>41.377255997464168</c:v>
                </c:pt>
                <c:pt idx="496">
                  <c:v>37.5861621471769</c:v>
                </c:pt>
                <c:pt idx="497">
                  <c:v>27.008808986222892</c:v>
                </c:pt>
                <c:pt idx="498">
                  <c:v>#N/A</c:v>
                </c:pt>
                <c:pt idx="499">
                  <c:v>28.322566062991104</c:v>
                </c:pt>
                <c:pt idx="500">
                  <c:v>#N/A</c:v>
                </c:pt>
                <c:pt idx="501">
                  <c:v>27.168258907744477</c:v>
                </c:pt>
                <c:pt idx="502">
                  <c:v>38.046656408480345</c:v>
                </c:pt>
                <c:pt idx="503">
                  <c:v>32.774782351880553</c:v>
                </c:pt>
                <c:pt idx="504">
                  <c:v>27.164750258522286</c:v>
                </c:pt>
                <c:pt idx="505">
                  <c:v>41.789923445428116</c:v>
                </c:pt>
                <c:pt idx="506">
                  <c:v>40.376208557583887</c:v>
                </c:pt>
                <c:pt idx="507">
                  <c:v>34.572474755478076</c:v>
                </c:pt>
                <c:pt idx="508">
                  <c:v>30.010016254339469</c:v>
                </c:pt>
                <c:pt idx="509">
                  <c:v>41.398449211776011</c:v>
                </c:pt>
                <c:pt idx="510">
                  <c:v>29.663692750077498</c:v>
                </c:pt>
                <c:pt idx="511">
                  <c:v>41.398449211776011</c:v>
                </c:pt>
                <c:pt idx="512">
                  <c:v>37.329324215294527</c:v>
                </c:pt>
                <c:pt idx="513">
                  <c:v>24.927575252920686</c:v>
                </c:pt>
                <c:pt idx="514">
                  <c:v>24.860145665147531</c:v>
                </c:pt>
                <c:pt idx="515">
                  <c:v>40.21753967186639</c:v>
                </c:pt>
                <c:pt idx="516">
                  <c:v>28.505708833985693</c:v>
                </c:pt>
                <c:pt idx="517">
                  <c:v>39.001602769573879</c:v>
                </c:pt>
                <c:pt idx="518">
                  <c:v>38.409301626562886</c:v>
                </c:pt>
                <c:pt idx="519">
                  <c:v>32.563505530209902</c:v>
                </c:pt>
                <c:pt idx="520">
                  <c:v>28.781568574064611</c:v>
                </c:pt>
                <c:pt idx="521">
                  <c:v>39.343594101614727</c:v>
                </c:pt>
                <c:pt idx="522">
                  <c:v>39.343594101614727</c:v>
                </c:pt>
                <c:pt idx="523">
                  <c:v>30.766857187728601</c:v>
                </c:pt>
                <c:pt idx="524">
                  <c:v>29.132252851792995</c:v>
                </c:pt>
                <c:pt idx="525">
                  <c:v>29.132252851792995</c:v>
                </c:pt>
                <c:pt idx="526">
                  <c:v>34.960939696056272</c:v>
                </c:pt>
                <c:pt idx="527">
                  <c:v>29.946940008791465</c:v>
                </c:pt>
                <c:pt idx="528">
                  <c:v>23.509408524772152</c:v>
                </c:pt>
                <c:pt idx="529">
                  <c:v>23.990269794195271</c:v>
                </c:pt>
                <c:pt idx="530">
                  <c:v>35.400718430024618</c:v>
                </c:pt>
                <c:pt idx="531">
                  <c:v>33.684866541528905</c:v>
                </c:pt>
                <c:pt idx="532">
                  <c:v>32.274724792883724</c:v>
                </c:pt>
                <c:pt idx="533">
                  <c:v>31.80458567226778</c:v>
                </c:pt>
                <c:pt idx="534">
                  <c:v>25.625725845999188</c:v>
                </c:pt>
                <c:pt idx="535">
                  <c:v>31.80458567226778</c:v>
                </c:pt>
                <c:pt idx="536">
                  <c:v>31.80458567226778</c:v>
                </c:pt>
                <c:pt idx="537">
                  <c:v>39.482139810529262</c:v>
                </c:pt>
                <c:pt idx="538">
                  <c:v>34.684625558827221</c:v>
                </c:pt>
                <c:pt idx="539">
                  <c:v>#N/A</c:v>
                </c:pt>
                <c:pt idx="540">
                  <c:v>26.435013254196736</c:v>
                </c:pt>
                <c:pt idx="541">
                  <c:v>26.435013254196736</c:v>
                </c:pt>
                <c:pt idx="542">
                  <c:v>31.651406228802031</c:v>
                </c:pt>
                <c:pt idx="543">
                  <c:v>24.656584523361804</c:v>
                </c:pt>
                <c:pt idx="544">
                  <c:v>33.535205702400511</c:v>
                </c:pt>
                <c:pt idx="545">
                  <c:v>26.40615507671291</c:v>
                </c:pt>
                <c:pt idx="546">
                  <c:v>28.912902514543184</c:v>
                </c:pt>
                <c:pt idx="547">
                  <c:v>26.40615507671291</c:v>
                </c:pt>
                <c:pt idx="548">
                  <c:v>26.401794779331539</c:v>
                </c:pt>
                <c:pt idx="549">
                  <c:v>25.314614215957654</c:v>
                </c:pt>
                <c:pt idx="550">
                  <c:v>35.603357733240166</c:v>
                </c:pt>
                <c:pt idx="551">
                  <c:v>35.275973420033324</c:v>
                </c:pt>
                <c:pt idx="552">
                  <c:v>28.086836408844718</c:v>
                </c:pt>
                <c:pt idx="553">
                  <c:v>35.275973420033324</c:v>
                </c:pt>
                <c:pt idx="554">
                  <c:v>26.401794779331539</c:v>
                </c:pt>
                <c:pt idx="555">
                  <c:v>30.588360567832972</c:v>
                </c:pt>
                <c:pt idx="556">
                  <c:v>28.176310662683335</c:v>
                </c:pt>
                <c:pt idx="557">
                  <c:v>#N/A</c:v>
                </c:pt>
                <c:pt idx="558">
                  <c:v>32.504000184016057</c:v>
                </c:pt>
                <c:pt idx="559">
                  <c:v>29.748134135647835</c:v>
                </c:pt>
                <c:pt idx="560">
                  <c:v>28.286183596033244</c:v>
                </c:pt>
                <c:pt idx="561">
                  <c:v>34.258542501225335</c:v>
                </c:pt>
                <c:pt idx="562">
                  <c:v>23.096575319997111</c:v>
                </c:pt>
                <c:pt idx="563">
                  <c:v>25.922085196569668</c:v>
                </c:pt>
                <c:pt idx="564">
                  <c:v>32.19446860169851</c:v>
                </c:pt>
                <c:pt idx="565">
                  <c:v>32.19446860169851</c:v>
                </c:pt>
                <c:pt idx="566">
                  <c:v>25.461046218018488</c:v>
                </c:pt>
                <c:pt idx="567">
                  <c:v>24.661082795407872</c:v>
                </c:pt>
                <c:pt idx="568">
                  <c:v>35.227203536212414</c:v>
                </c:pt>
                <c:pt idx="569">
                  <c:v>29.57189301369295</c:v>
                </c:pt>
                <c:pt idx="570">
                  <c:v>24.310496243334779</c:v>
                </c:pt>
                <c:pt idx="571">
                  <c:v>23.87621187986235</c:v>
                </c:pt>
                <c:pt idx="572">
                  <c:v>23.87621187986235</c:v>
                </c:pt>
                <c:pt idx="573">
                  <c:v>28.749599177522931</c:v>
                </c:pt>
                <c:pt idx="574">
                  <c:v>29.749404554485373</c:v>
                </c:pt>
                <c:pt idx="575">
                  <c:v>19.553894679819759</c:v>
                </c:pt>
                <c:pt idx="576">
                  <c:v>32.353516683436233</c:v>
                </c:pt>
                <c:pt idx="577">
                  <c:v>23.963514466541792</c:v>
                </c:pt>
                <c:pt idx="578">
                  <c:v>21.974131688724437</c:v>
                </c:pt>
                <c:pt idx="579">
                  <c:v>31.672714935056057</c:v>
                </c:pt>
                <c:pt idx="580">
                  <c:v>34.094367300536895</c:v>
                </c:pt>
                <c:pt idx="581">
                  <c:v>27.811402232243623</c:v>
                </c:pt>
                <c:pt idx="582">
                  <c:v>24.708540814410352</c:v>
                </c:pt>
                <c:pt idx="583">
                  <c:v>24.21744148243647</c:v>
                </c:pt>
                <c:pt idx="584">
                  <c:v>24.21744148243647</c:v>
                </c:pt>
                <c:pt idx="585">
                  <c:v>21.630462394716716</c:v>
                </c:pt>
                <c:pt idx="586">
                  <c:v>19.435466370670792</c:v>
                </c:pt>
                <c:pt idx="587">
                  <c:v>19.435466370670792</c:v>
                </c:pt>
                <c:pt idx="588">
                  <c:v>21.329175920054229</c:v>
                </c:pt>
                <c:pt idx="589">
                  <c:v>28.729843262425</c:v>
                </c:pt>
                <c:pt idx="590">
                  <c:v>22.164250934004258</c:v>
                </c:pt>
                <c:pt idx="591">
                  <c:v>31.816513228953649</c:v>
                </c:pt>
                <c:pt idx="592">
                  <c:v>20.238630375438159</c:v>
                </c:pt>
                <c:pt idx="593">
                  <c:v>28.235352160861531</c:v>
                </c:pt>
                <c:pt idx="594">
                  <c:v>18.254237821631616</c:v>
                </c:pt>
                <c:pt idx="595">
                  <c:v>20.605647806610897</c:v>
                </c:pt>
                <c:pt idx="596">
                  <c:v>32.186755590826124</c:v>
                </c:pt>
                <c:pt idx="597">
                  <c:v>20.605647806610897</c:v>
                </c:pt>
                <c:pt idx="598">
                  <c:v>25.007179449144751</c:v>
                </c:pt>
                <c:pt idx="599">
                  <c:v>17.755659180769332</c:v>
                </c:pt>
                <c:pt idx="600">
                  <c:v>22.431167617027793</c:v>
                </c:pt>
                <c:pt idx="601">
                  <c:v>30.308376888912985</c:v>
                </c:pt>
                <c:pt idx="602">
                  <c:v>25.545467449441126</c:v>
                </c:pt>
                <c:pt idx="603">
                  <c:v>18.9403646247663</c:v>
                </c:pt>
                <c:pt idx="604">
                  <c:v>27.144115175413162</c:v>
                </c:pt>
                <c:pt idx="605">
                  <c:v>19.239407905398341</c:v>
                </c:pt>
                <c:pt idx="606">
                  <c:v>26.329743503240859</c:v>
                </c:pt>
                <c:pt idx="607">
                  <c:v>24.707979009491417</c:v>
                </c:pt>
                <c:pt idx="608">
                  <c:v>24.169195784856718</c:v>
                </c:pt>
                <c:pt idx="609">
                  <c:v>16.375736823951041</c:v>
                </c:pt>
                <c:pt idx="610">
                  <c:v>32.028812950325346</c:v>
                </c:pt>
                <c:pt idx="611">
                  <c:v>20.422515009090084</c:v>
                </c:pt>
                <c:pt idx="612">
                  <c:v>28.0870159155814</c:v>
                </c:pt>
                <c:pt idx="613">
                  <c:v>22.295878029608126</c:v>
                </c:pt>
                <c:pt idx="614">
                  <c:v>18.571107511721056</c:v>
                </c:pt>
                <c:pt idx="615">
                  <c:v>21.006326818124162</c:v>
                </c:pt>
                <c:pt idx="616">
                  <c:v>26.302462316372878</c:v>
                </c:pt>
                <c:pt idx="617">
                  <c:v>25.766345395098377</c:v>
                </c:pt>
                <c:pt idx="618">
                  <c:v>22.505379507746458</c:v>
                </c:pt>
                <c:pt idx="619">
                  <c:v>22.505379507746458</c:v>
                </c:pt>
                <c:pt idx="620">
                  <c:v>18.571107511721056</c:v>
                </c:pt>
                <c:pt idx="621">
                  <c:v>31.269030024083882</c:v>
                </c:pt>
                <c:pt idx="622">
                  <c:v>19.367227222103395</c:v>
                </c:pt>
                <c:pt idx="623">
                  <c:v>19.787764294297929</c:v>
                </c:pt>
                <c:pt idx="624">
                  <c:v>31.269030024083882</c:v>
                </c:pt>
                <c:pt idx="625">
                  <c:v>27.755989167062701</c:v>
                </c:pt>
                <c:pt idx="626">
                  <c:v>23.551995196791154</c:v>
                </c:pt>
                <c:pt idx="627">
                  <c:v>25.499204100140016</c:v>
                </c:pt>
                <c:pt idx="628">
                  <c:v>19.167848942867401</c:v>
                </c:pt>
                <c:pt idx="629">
                  <c:v>22.713885766510501</c:v>
                </c:pt>
                <c:pt idx="630">
                  <c:v>15.011692431167594</c:v>
                </c:pt>
                <c:pt idx="631">
                  <c:v>19.017128418466211</c:v>
                </c:pt>
                <c:pt idx="632">
                  <c:v>21.599163531470431</c:v>
                </c:pt>
                <c:pt idx="633">
                  <c:v>16.362750839615938</c:v>
                </c:pt>
                <c:pt idx="634">
                  <c:v>16.057164471328377</c:v>
                </c:pt>
                <c:pt idx="635">
                  <c:v>16.057164471328377</c:v>
                </c:pt>
                <c:pt idx="636">
                  <c:v>16.057164471328377</c:v>
                </c:pt>
                <c:pt idx="637">
                  <c:v>23.611001615760824</c:v>
                </c:pt>
                <c:pt idx="638">
                  <c:v>16.057164471328377</c:v>
                </c:pt>
                <c:pt idx="639">
                  <c:v>29.422347468648596</c:v>
                </c:pt>
                <c:pt idx="640">
                  <c:v>14.771210120987721</c:v>
                </c:pt>
                <c:pt idx="641">
                  <c:v>14.771210120987721</c:v>
                </c:pt>
                <c:pt idx="642">
                  <c:v>26.958958999406946</c:v>
                </c:pt>
                <c:pt idx="643">
                  <c:v>23.35749842794992</c:v>
                </c:pt>
                <c:pt idx="644">
                  <c:v>23.928767366716457</c:v>
                </c:pt>
                <c:pt idx="645">
                  <c:v>12.896795590243073</c:v>
                </c:pt>
                <c:pt idx="646">
                  <c:v>28.360579900524385</c:v>
                </c:pt>
                <c:pt idx="647">
                  <c:v>16.835055606825239</c:v>
                </c:pt>
                <c:pt idx="648">
                  <c:v>27.260109513741764</c:v>
                </c:pt>
                <c:pt idx="649">
                  <c:v>26.058072754246282</c:v>
                </c:pt>
                <c:pt idx="650">
                  <c:v>26.670172586709931</c:v>
                </c:pt>
                <c:pt idx="651">
                  <c:v>27.128966864461237</c:v>
                </c:pt>
                <c:pt idx="652">
                  <c:v>17.036590536948609</c:v>
                </c:pt>
                <c:pt idx="653">
                  <c:v>19.757868619145313</c:v>
                </c:pt>
                <c:pt idx="654">
                  <c:v>20.951884542503453</c:v>
                </c:pt>
                <c:pt idx="655">
                  <c:v>#N/A</c:v>
                </c:pt>
                <c:pt idx="656">
                  <c:v>23.323201571395909</c:v>
                </c:pt>
                <c:pt idx="657">
                  <c:v>15.419909525268467</c:v>
                </c:pt>
                <c:pt idx="658">
                  <c:v>15.841070699852775</c:v>
                </c:pt>
                <c:pt idx="659">
                  <c:v>19.871438517159024</c:v>
                </c:pt>
                <c:pt idx="660">
                  <c:v>21.094347541864078</c:v>
                </c:pt>
                <c:pt idx="661">
                  <c:v>21.094347541864078</c:v>
                </c:pt>
                <c:pt idx="662">
                  <c:v>27.173468378561765</c:v>
                </c:pt>
                <c:pt idx="663">
                  <c:v>15.759642407833201</c:v>
                </c:pt>
                <c:pt idx="664">
                  <c:v>26.531322519961186</c:v>
                </c:pt>
                <c:pt idx="665">
                  <c:v>17.04272428855856</c:v>
                </c:pt>
                <c:pt idx="666">
                  <c:v>17.956556081318197</c:v>
                </c:pt>
                <c:pt idx="667">
                  <c:v>25.004641723620843</c:v>
                </c:pt>
                <c:pt idx="668">
                  <c:v>10.622383380070829</c:v>
                </c:pt>
                <c:pt idx="669">
                  <c:v>18.743248090162993</c:v>
                </c:pt>
                <c:pt idx="670">
                  <c:v>11.267797737947983</c:v>
                </c:pt>
                <c:pt idx="671">
                  <c:v>23.809283818071208</c:v>
                </c:pt>
                <c:pt idx="672">
                  <c:v>16.082975666880724</c:v>
                </c:pt>
                <c:pt idx="673">
                  <c:v>13.590084389566703</c:v>
                </c:pt>
                <c:pt idx="674">
                  <c:v>16.082975666880724</c:v>
                </c:pt>
                <c:pt idx="675">
                  <c:v>13.590084389566703</c:v>
                </c:pt>
                <c:pt idx="676">
                  <c:v>#N/A</c:v>
                </c:pt>
                <c:pt idx="677">
                  <c:v>23.154724681080864</c:v>
                </c:pt>
                <c:pt idx="678">
                  <c:v>24.782981291972316</c:v>
                </c:pt>
                <c:pt idx="679">
                  <c:v>12.56473611951715</c:v>
                </c:pt>
                <c:pt idx="680">
                  <c:v>23.154724681080864</c:v>
                </c:pt>
                <c:pt idx="681">
                  <c:v>9.3521785634126484</c:v>
                </c:pt>
                <c:pt idx="682">
                  <c:v>23.884009455464739</c:v>
                </c:pt>
                <c:pt idx="683">
                  <c:v>9.3521785634126484</c:v>
                </c:pt>
                <c:pt idx="684">
                  <c:v>11.732974885598013</c:v>
                </c:pt>
                <c:pt idx="685">
                  <c:v>15.182166360699652</c:v>
                </c:pt>
                <c:pt idx="686">
                  <c:v>20.348845830519902</c:v>
                </c:pt>
                <c:pt idx="687">
                  <c:v>9.0919918694679485</c:v>
                </c:pt>
                <c:pt idx="688">
                  <c:v>8.8837487402296738</c:v>
                </c:pt>
                <c:pt idx="689">
                  <c:v>23.115788168810738</c:v>
                </c:pt>
                <c:pt idx="690">
                  <c:v>22.478897221243564</c:v>
                </c:pt>
                <c:pt idx="691">
                  <c:v>13.61323570375823</c:v>
                </c:pt>
                <c:pt idx="692">
                  <c:v>22.320213227296041</c:v>
                </c:pt>
                <c:pt idx="693">
                  <c:v>9.9588212162314811</c:v>
                </c:pt>
                <c:pt idx="694">
                  <c:v>8.8569246347909196</c:v>
                </c:pt>
                <c:pt idx="695">
                  <c:v>17.148356513805979</c:v>
                </c:pt>
                <c:pt idx="696">
                  <c:v>19.025199639911968</c:v>
                </c:pt>
                <c:pt idx="697">
                  <c:v>24.499215749150416</c:v>
                </c:pt>
                <c:pt idx="698">
                  <c:v>9.0675749590394155</c:v>
                </c:pt>
                <c:pt idx="699">
                  <c:v>18.710484697423833</c:v>
                </c:pt>
                <c:pt idx="700">
                  <c:v>11.055930621308159</c:v>
                </c:pt>
                <c:pt idx="701">
                  <c:v>11.055930621308159</c:v>
                </c:pt>
                <c:pt idx="702">
                  <c:v>23.410280207837509</c:v>
                </c:pt>
                <c:pt idx="703">
                  <c:v>8.8952457807657694</c:v>
                </c:pt>
                <c:pt idx="704">
                  <c:v>11.609152124060431</c:v>
                </c:pt>
                <c:pt idx="705">
                  <c:v>10.212954692482352</c:v>
                </c:pt>
                <c:pt idx="706">
                  <c:v>10.212954692482352</c:v>
                </c:pt>
                <c:pt idx="707">
                  <c:v>12.179169406142542</c:v>
                </c:pt>
                <c:pt idx="708">
                  <c:v>18.567632526638139</c:v>
                </c:pt>
                <c:pt idx="709">
                  <c:v>22.416726183461609</c:v>
                </c:pt>
                <c:pt idx="710">
                  <c:v>12.179169406142542</c:v>
                </c:pt>
                <c:pt idx="711">
                  <c:v>12.179169406142542</c:v>
                </c:pt>
                <c:pt idx="712">
                  <c:v>19.859401427222281</c:v>
                </c:pt>
                <c:pt idx="713">
                  <c:v>19.859401427222281</c:v>
                </c:pt>
                <c:pt idx="714">
                  <c:v>22.416726183461609</c:v>
                </c:pt>
                <c:pt idx="715">
                  <c:v>10.459567876943654</c:v>
                </c:pt>
                <c:pt idx="716">
                  <c:v>11.645190336135252</c:v>
                </c:pt>
                <c:pt idx="717">
                  <c:v>15.865761597022168</c:v>
                </c:pt>
                <c:pt idx="718">
                  <c:v>17.38507095918736</c:v>
                </c:pt>
                <c:pt idx="719">
                  <c:v>16.517759004342082</c:v>
                </c:pt>
                <c:pt idx="720">
                  <c:v>16.296532339160521</c:v>
                </c:pt>
                <c:pt idx="721">
                  <c:v>6.9750734703260342</c:v>
                </c:pt>
                <c:pt idx="722">
                  <c:v>14.706585507904755</c:v>
                </c:pt>
                <c:pt idx="723">
                  <c:v>7.0652994625205725</c:v>
                </c:pt>
                <c:pt idx="724">
                  <c:v>18.319754746887501</c:v>
                </c:pt>
                <c:pt idx="725">
                  <c:v>9.4133106768389645</c:v>
                </c:pt>
                <c:pt idx="726">
                  <c:v>8.2052946519359615</c:v>
                </c:pt>
                <c:pt idx="727">
                  <c:v>8.0372637359984083</c:v>
                </c:pt>
                <c:pt idx="728">
                  <c:v>11.058110442887736</c:v>
                </c:pt>
                <c:pt idx="729">
                  <c:v>5.5538581566002172</c:v>
                </c:pt>
                <c:pt idx="730">
                  <c:v>5.5538581566002172</c:v>
                </c:pt>
                <c:pt idx="731">
                  <c:v>6.2251950202937092</c:v>
                </c:pt>
                <c:pt idx="732">
                  <c:v>8.7683620699342413</c:v>
                </c:pt>
                <c:pt idx="733">
                  <c:v>8.7683620699342413</c:v>
                </c:pt>
                <c:pt idx="734">
                  <c:v>20.359091490231865</c:v>
                </c:pt>
                <c:pt idx="735">
                  <c:v>7.100675753354726</c:v>
                </c:pt>
                <c:pt idx="736">
                  <c:v>6.7069043655058627</c:v>
                </c:pt>
                <c:pt idx="737">
                  <c:v>20.967631025127385</c:v>
                </c:pt>
                <c:pt idx="738">
                  <c:v>20.967631025127385</c:v>
                </c:pt>
                <c:pt idx="739">
                  <c:v>11.16731827016215</c:v>
                </c:pt>
                <c:pt idx="740">
                  <c:v>11.16731827016215</c:v>
                </c:pt>
                <c:pt idx="741">
                  <c:v>#N/A</c:v>
                </c:pt>
                <c:pt idx="742">
                  <c:v>#N/A</c:v>
                </c:pt>
                <c:pt idx="743">
                  <c:v>7.8718691207339999</c:v>
                </c:pt>
                <c:pt idx="744">
                  <c:v>7.2931838109896043</c:v>
                </c:pt>
                <c:pt idx="745">
                  <c:v>9.8711999785038884</c:v>
                </c:pt>
                <c:pt idx="746">
                  <c:v>9.8711999785038884</c:v>
                </c:pt>
                <c:pt idx="747">
                  <c:v>4.2694448100863829</c:v>
                </c:pt>
                <c:pt idx="748">
                  <c:v>4.4421723023552886</c:v>
                </c:pt>
                <c:pt idx="749">
                  <c:v>12.16019650205857</c:v>
                </c:pt>
                <c:pt idx="750">
                  <c:v>14.997587684735304</c:v>
                </c:pt>
                <c:pt idx="751">
                  <c:v>8.358050833064981</c:v>
                </c:pt>
                <c:pt idx="752">
                  <c:v>6.6639660288805604</c:v>
                </c:pt>
                <c:pt idx="753">
                  <c:v>#N/A</c:v>
                </c:pt>
                <c:pt idx="754">
                  <c:v>2.6462281548038131</c:v>
                </c:pt>
                <c:pt idx="755">
                  <c:v>12.54915592014704</c:v>
                </c:pt>
                <c:pt idx="756">
                  <c:v>7.5429051344726235</c:v>
                </c:pt>
              </c:numCache>
            </c:numRef>
          </c:xVal>
          <c:yVal>
            <c:numRef>
              <c:f>'B0 - Distribution'!$BT$6:$BT$762</c:f>
              <c:numCache>
                <c:formatCode>#,##0</c:formatCode>
                <c:ptCount val="75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30.596947240902853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58.21242996356068</c:v>
                </c:pt>
                <c:pt idx="10">
                  <c:v>#N/A</c:v>
                </c:pt>
                <c:pt idx="11">
                  <c:v>66.122588810978172</c:v>
                </c:pt>
                <c:pt idx="12">
                  <c:v>#N/A</c:v>
                </c:pt>
                <c:pt idx="13">
                  <c:v>73.359834760015133</c:v>
                </c:pt>
                <c:pt idx="14">
                  <c:v>32.569974136998482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55.53367270606001</c:v>
                </c:pt>
                <c:pt idx="19">
                  <c:v>#N/A</c:v>
                </c:pt>
                <c:pt idx="20">
                  <c:v>#N/A</c:v>
                </c:pt>
                <c:pt idx="21">
                  <c:v>48.558107428390258</c:v>
                </c:pt>
                <c:pt idx="22">
                  <c:v>48.558107428390258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54.672789192359524</c:v>
                </c:pt>
                <c:pt idx="41">
                  <c:v>54.672789192359524</c:v>
                </c:pt>
                <c:pt idx="42">
                  <c:v>#N/A</c:v>
                </c:pt>
                <c:pt idx="43">
                  <c:v>71.844463726961607</c:v>
                </c:pt>
                <c:pt idx="44">
                  <c:v>75.157717529730959</c:v>
                </c:pt>
                <c:pt idx="45">
                  <c:v>71.844463726961607</c:v>
                </c:pt>
                <c:pt idx="46">
                  <c:v>71.844463726961607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66.935764441999154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61.800003843980427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71.881679838074547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71.480014123232493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71.072189054040422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75.041359864749225</c:v>
                </c:pt>
                <c:pt idx="133">
                  <c:v>76.719557518025198</c:v>
                </c:pt>
                <c:pt idx="134">
                  <c:v>56.652089295047915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69.428919811523357</c:v>
                </c:pt>
                <c:pt idx="141">
                  <c:v>71.112576243553008</c:v>
                </c:pt>
                <c:pt idx="142">
                  <c:v>#N/A</c:v>
                </c:pt>
                <c:pt idx="143">
                  <c:v>71.112576243553008</c:v>
                </c:pt>
                <c:pt idx="144">
                  <c:v>66.621983414302022</c:v>
                </c:pt>
                <c:pt idx="145">
                  <c:v>71.112576243553008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79.673881083222312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79.988800960608273</c:v>
                </c:pt>
                <c:pt idx="158">
                  <c:v>79.988800960608273</c:v>
                </c:pt>
                <c:pt idx="159">
                  <c:v>78.583091553620591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64.635013613238172</c:v>
                </c:pt>
                <c:pt idx="166">
                  <c:v>#N/A</c:v>
                </c:pt>
                <c:pt idx="167">
                  <c:v>67.227020125049222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70.408277610030382</c:v>
                </c:pt>
                <c:pt idx="175">
                  <c:v>70.408277610030382</c:v>
                </c:pt>
                <c:pt idx="176">
                  <c:v>70.408277610030382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78.111849823922824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77.795579883577176</c:v>
                </c:pt>
                <c:pt idx="191">
                  <c:v>77.795579883577176</c:v>
                </c:pt>
                <c:pt idx="192">
                  <c:v>#N/A</c:v>
                </c:pt>
                <c:pt idx="193">
                  <c:v>#N/A</c:v>
                </c:pt>
                <c:pt idx="194">
                  <c:v>73.029729550336441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93.986578247107019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86.400758265014105</c:v>
                </c:pt>
                <c:pt idx="206">
                  <c:v>#N/A</c:v>
                </c:pt>
                <c:pt idx="207">
                  <c:v>86.400758265014105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93.668211318556615</c:v>
                </c:pt>
                <c:pt idx="228">
                  <c:v>#N/A</c:v>
                </c:pt>
                <c:pt idx="229">
                  <c:v>93.668211318556615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93.668211318556615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89.94634367988688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86.074718608920904</c:v>
                </c:pt>
                <c:pt idx="254">
                  <c:v>#N/A</c:v>
                </c:pt>
                <c:pt idx="255">
                  <c:v>#N/A</c:v>
                </c:pt>
                <c:pt idx="256">
                  <c:v>86.074718608920904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84.215167260002147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05-43F7-BEFE-23256AAF9DA2}"/>
            </c:ext>
          </c:extLst>
        </c:ser>
        <c:ser>
          <c:idx val="2"/>
          <c:order val="1"/>
          <c:tx>
            <c:strRef>
              <c:f>'B0 - Distribution'!$BU$5</c:f>
              <c:strCache>
                <c:ptCount val="1"/>
                <c:pt idx="0">
                  <c:v>Stratégique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'B0 - Distribution'!$BR$6:$BR$762</c:f>
              <c:numCache>
                <c:formatCode>#,##0</c:formatCode>
                <c:ptCount val="757"/>
                <c:pt idx="0">
                  <c:v>95.545622412568363</c:v>
                </c:pt>
                <c:pt idx="1">
                  <c:v>93.380279749148372</c:v>
                </c:pt>
                <c:pt idx="2">
                  <c:v>94.396513912565496</c:v>
                </c:pt>
                <c:pt idx="3">
                  <c:v>94.396513912565496</c:v>
                </c:pt>
                <c:pt idx="4">
                  <c:v>91.853732093415744</c:v>
                </c:pt>
                <c:pt idx="5">
                  <c:v>99.053687031395114</c:v>
                </c:pt>
                <c:pt idx="6">
                  <c:v>94.350466277903664</c:v>
                </c:pt>
                <c:pt idx="7">
                  <c:v>90.641192943629164</c:v>
                </c:pt>
                <c:pt idx="8">
                  <c:v>87.403095783166094</c:v>
                </c:pt>
                <c:pt idx="9">
                  <c:v>91.659598138743945</c:v>
                </c:pt>
                <c:pt idx="10">
                  <c:v>95.325905964217597</c:v>
                </c:pt>
                <c:pt idx="11">
                  <c:v>96.462835353483015</c:v>
                </c:pt>
                <c:pt idx="12">
                  <c:v>99.138523323165131</c:v>
                </c:pt>
                <c:pt idx="13">
                  <c:v>86.699140202774714</c:v>
                </c:pt>
                <c:pt idx="14">
                  <c:v>99.154642851286908</c:v>
                </c:pt>
                <c:pt idx="15">
                  <c:v>96.542438036452509</c:v>
                </c:pt>
                <c:pt idx="16">
                  <c:v>96.542438036452509</c:v>
                </c:pt>
                <c:pt idx="17">
                  <c:v>#N/A</c:v>
                </c:pt>
                <c:pt idx="18">
                  <c:v>87.455224256866288</c:v>
                </c:pt>
                <c:pt idx="19">
                  <c:v>95.184876557355139</c:v>
                </c:pt>
                <c:pt idx="20">
                  <c:v>82.805641154413294</c:v>
                </c:pt>
                <c:pt idx="21">
                  <c:v>94.444694260385091</c:v>
                </c:pt>
                <c:pt idx="22">
                  <c:v>94.444694260385091</c:v>
                </c:pt>
                <c:pt idx="23">
                  <c:v>94.997309303129214</c:v>
                </c:pt>
                <c:pt idx="24">
                  <c:v>93.478654057139266</c:v>
                </c:pt>
                <c:pt idx="25">
                  <c:v>93.164954255716722</c:v>
                </c:pt>
                <c:pt idx="26">
                  <c:v>85.496824368125203</c:v>
                </c:pt>
                <c:pt idx="27">
                  <c:v>87.144202185163152</c:v>
                </c:pt>
                <c:pt idx="28">
                  <c:v>94.848783342244133</c:v>
                </c:pt>
                <c:pt idx="29">
                  <c:v>94.848783342244133</c:v>
                </c:pt>
                <c:pt idx="30">
                  <c:v>92.848797732839714</c:v>
                </c:pt>
                <c:pt idx="31">
                  <c:v>84.747402879892391</c:v>
                </c:pt>
                <c:pt idx="32">
                  <c:v>83.924150607162304</c:v>
                </c:pt>
                <c:pt idx="33">
                  <c:v>95.150622367314568</c:v>
                </c:pt>
                <c:pt idx="34">
                  <c:v>95.150622367314568</c:v>
                </c:pt>
                <c:pt idx="35">
                  <c:v>87.975414853844768</c:v>
                </c:pt>
                <c:pt idx="36">
                  <c:v>90.673906127469479</c:v>
                </c:pt>
                <c:pt idx="37">
                  <c:v>90.673906127469479</c:v>
                </c:pt>
                <c:pt idx="38">
                  <c:v>84.683713521611907</c:v>
                </c:pt>
                <c:pt idx="39">
                  <c:v>84.683713521611907</c:v>
                </c:pt>
                <c:pt idx="40">
                  <c:v>84.645888834447874</c:v>
                </c:pt>
                <c:pt idx="41">
                  <c:v>84.645888834447874</c:v>
                </c:pt>
                <c:pt idx="42">
                  <c:v>93.409446241854596</c:v>
                </c:pt>
                <c:pt idx="43">
                  <c:v>88.018663001518775</c:v>
                </c:pt>
                <c:pt idx="44">
                  <c:v>83.849407059308405</c:v>
                </c:pt>
                <c:pt idx="45">
                  <c:v>88.018663001518775</c:v>
                </c:pt>
                <c:pt idx="46">
                  <c:v>88.018663001518775</c:v>
                </c:pt>
                <c:pt idx="47">
                  <c:v>88.263355324937038</c:v>
                </c:pt>
                <c:pt idx="48">
                  <c:v>88.263355324937038</c:v>
                </c:pt>
                <c:pt idx="49">
                  <c:v>#N/A</c:v>
                </c:pt>
                <c:pt idx="50">
                  <c:v>88.504722794092515</c:v>
                </c:pt>
                <c:pt idx="51">
                  <c:v>86.262467100914776</c:v>
                </c:pt>
                <c:pt idx="52">
                  <c:v>90.804820541531939</c:v>
                </c:pt>
                <c:pt idx="53">
                  <c:v>81.213348311585307</c:v>
                </c:pt>
                <c:pt idx="54">
                  <c:v>85.352614591150029</c:v>
                </c:pt>
                <c:pt idx="55">
                  <c:v>90.60714248379746</c:v>
                </c:pt>
                <c:pt idx="56">
                  <c:v>90.60714248379746</c:v>
                </c:pt>
                <c:pt idx="57">
                  <c:v>79.358398760411106</c:v>
                </c:pt>
                <c:pt idx="58">
                  <c:v>86.003694580272423</c:v>
                </c:pt>
                <c:pt idx="59">
                  <c:v>86.003694580272423</c:v>
                </c:pt>
                <c:pt idx="60">
                  <c:v>84.906819295870463</c:v>
                </c:pt>
                <c:pt idx="61">
                  <c:v>84.906819295870463</c:v>
                </c:pt>
                <c:pt idx="62">
                  <c:v>82.232104146496695</c:v>
                </c:pt>
                <c:pt idx="63">
                  <c:v>83.741845924377785</c:v>
                </c:pt>
                <c:pt idx="64">
                  <c:v>85.474081806287288</c:v>
                </c:pt>
                <c:pt idx="65">
                  <c:v>86.215808345109053</c:v>
                </c:pt>
                <c:pt idx="66">
                  <c:v>86.215808345109053</c:v>
                </c:pt>
                <c:pt idx="67">
                  <c:v>78.693525243929599</c:v>
                </c:pt>
                <c:pt idx="68">
                  <c:v>87.379870218583235</c:v>
                </c:pt>
                <c:pt idx="69">
                  <c:v>87.379870218583235</c:v>
                </c:pt>
                <c:pt idx="70">
                  <c:v>87.379870218583235</c:v>
                </c:pt>
                <c:pt idx="71">
                  <c:v>90.794094940007156</c:v>
                </c:pt>
                <c:pt idx="72">
                  <c:v>86.304369128558349</c:v>
                </c:pt>
                <c:pt idx="73">
                  <c:v>88.012793040952275</c:v>
                </c:pt>
                <c:pt idx="74">
                  <c:v>87.294770318399983</c:v>
                </c:pt>
                <c:pt idx="75">
                  <c:v>87.294770318399983</c:v>
                </c:pt>
                <c:pt idx="76">
                  <c:v>90.794094940007156</c:v>
                </c:pt>
                <c:pt idx="77">
                  <c:v>82.082343023526604</c:v>
                </c:pt>
                <c:pt idx="78">
                  <c:v>84.963358552038727</c:v>
                </c:pt>
                <c:pt idx="79">
                  <c:v>75.300357518771506</c:v>
                </c:pt>
                <c:pt idx="80">
                  <c:v>75.999761243089637</c:v>
                </c:pt>
                <c:pt idx="81">
                  <c:v>81.303973923937704</c:v>
                </c:pt>
                <c:pt idx="82">
                  <c:v>81.303973923937704</c:v>
                </c:pt>
                <c:pt idx="83">
                  <c:v>84.886165159538095</c:v>
                </c:pt>
                <c:pt idx="84">
                  <c:v>81.091494969349014</c:v>
                </c:pt>
                <c:pt idx="85">
                  <c:v>79.144306025368735</c:v>
                </c:pt>
                <c:pt idx="86">
                  <c:v>87.735452937216266</c:v>
                </c:pt>
                <c:pt idx="87">
                  <c:v>74.079409180986659</c:v>
                </c:pt>
                <c:pt idx="88">
                  <c:v>77.429036972511753</c:v>
                </c:pt>
                <c:pt idx="89">
                  <c:v>87.934838779474518</c:v>
                </c:pt>
                <c:pt idx="90">
                  <c:v>74.22806419322923</c:v>
                </c:pt>
                <c:pt idx="91">
                  <c:v>82.823149570085192</c:v>
                </c:pt>
                <c:pt idx="92">
                  <c:v>87.934838779474518</c:v>
                </c:pt>
                <c:pt idx="93">
                  <c:v>87.934838779474518</c:v>
                </c:pt>
                <c:pt idx="94">
                  <c:v>87.934838779474518</c:v>
                </c:pt>
                <c:pt idx="95">
                  <c:v>74.164262972064165</c:v>
                </c:pt>
                <c:pt idx="96">
                  <c:v>82.823149570085192</c:v>
                </c:pt>
                <c:pt idx="97">
                  <c:v>82.823149570085192</c:v>
                </c:pt>
                <c:pt idx="98">
                  <c:v>83.387782279842099</c:v>
                </c:pt>
                <c:pt idx="99">
                  <c:v>83.387782279842099</c:v>
                </c:pt>
                <c:pt idx="100">
                  <c:v>80.513649645835045</c:v>
                </c:pt>
                <c:pt idx="101">
                  <c:v>78.099382625443667</c:v>
                </c:pt>
                <c:pt idx="102">
                  <c:v>85.61990204757393</c:v>
                </c:pt>
                <c:pt idx="103">
                  <c:v>78.099382625443667</c:v>
                </c:pt>
                <c:pt idx="104">
                  <c:v>80.795850529545476</c:v>
                </c:pt>
                <c:pt idx="105">
                  <c:v>77.849177789642766</c:v>
                </c:pt>
                <c:pt idx="106">
                  <c:v>77.849177789642766</c:v>
                </c:pt>
                <c:pt idx="107">
                  <c:v>80.287963655321363</c:v>
                </c:pt>
                <c:pt idx="108">
                  <c:v>77.530206419483591</c:v>
                </c:pt>
                <c:pt idx="109">
                  <c:v>72.360601844644052</c:v>
                </c:pt>
                <c:pt idx="110">
                  <c:v>73.228016682174172</c:v>
                </c:pt>
                <c:pt idx="111">
                  <c:v>84.221626988149282</c:v>
                </c:pt>
                <c:pt idx="112">
                  <c:v>79.265778032303629</c:v>
                </c:pt>
                <c:pt idx="113">
                  <c:v>86.798984056995621</c:v>
                </c:pt>
                <c:pt idx="114">
                  <c:v>79.270546201781059</c:v>
                </c:pt>
                <c:pt idx="115">
                  <c:v>#N/A</c:v>
                </c:pt>
                <c:pt idx="116">
                  <c:v>74.258555294127191</c:v>
                </c:pt>
                <c:pt idx="117">
                  <c:v>75.828052091159506</c:v>
                </c:pt>
                <c:pt idx="118">
                  <c:v>75.828052091159506</c:v>
                </c:pt>
                <c:pt idx="119">
                  <c:v>73.396336485052402</c:v>
                </c:pt>
                <c:pt idx="120">
                  <c:v>82.248668214909912</c:v>
                </c:pt>
                <c:pt idx="121">
                  <c:v>77.684162270513667</c:v>
                </c:pt>
                <c:pt idx="122">
                  <c:v>76.408233467705102</c:v>
                </c:pt>
                <c:pt idx="123">
                  <c:v>76.408233467705102</c:v>
                </c:pt>
                <c:pt idx="124">
                  <c:v>77.129022501292582</c:v>
                </c:pt>
                <c:pt idx="125">
                  <c:v>83.946985701669163</c:v>
                </c:pt>
                <c:pt idx="126">
                  <c:v>72.244745428678158</c:v>
                </c:pt>
                <c:pt idx="127">
                  <c:v>72.224586596038023</c:v>
                </c:pt>
                <c:pt idx="128">
                  <c:v>79.29035818025541</c:v>
                </c:pt>
                <c:pt idx="129">
                  <c:v>83.289938851821447</c:v>
                </c:pt>
                <c:pt idx="130">
                  <c:v>72.224586596038023</c:v>
                </c:pt>
                <c:pt idx="131">
                  <c:v>79.29035818025541</c:v>
                </c:pt>
                <c:pt idx="132">
                  <c:v>70.863741156876131</c:v>
                </c:pt>
                <c:pt idx="133">
                  <c:v>69.981928194376579</c:v>
                </c:pt>
                <c:pt idx="134">
                  <c:v>78.451094171732748</c:v>
                </c:pt>
                <c:pt idx="135">
                  <c:v>75.972101827131652</c:v>
                </c:pt>
                <c:pt idx="136">
                  <c:v>83.667888995193479</c:v>
                </c:pt>
                <c:pt idx="137">
                  <c:v>80.827914222424909</c:v>
                </c:pt>
                <c:pt idx="138">
                  <c:v>81.248924299276084</c:v>
                </c:pt>
                <c:pt idx="139">
                  <c:v>76.959233749532302</c:v>
                </c:pt>
                <c:pt idx="140">
                  <c:v>74.666424623124442</c:v>
                </c:pt>
                <c:pt idx="141">
                  <c:v>69.507673358222235</c:v>
                </c:pt>
                <c:pt idx="142">
                  <c:v>68.587340709465479</c:v>
                </c:pt>
                <c:pt idx="143">
                  <c:v>69.507673358222235</c:v>
                </c:pt>
                <c:pt idx="144">
                  <c:v>81.751878693527885</c:v>
                </c:pt>
                <c:pt idx="145">
                  <c:v>69.507673358222235</c:v>
                </c:pt>
                <c:pt idx="146">
                  <c:v>68.587340709465479</c:v>
                </c:pt>
                <c:pt idx="147">
                  <c:v>70.010747500948142</c:v>
                </c:pt>
                <c:pt idx="148">
                  <c:v>74.585688986575448</c:v>
                </c:pt>
                <c:pt idx="149">
                  <c:v>74.585688986575448</c:v>
                </c:pt>
                <c:pt idx="150">
                  <c:v>79.215012731131011</c:v>
                </c:pt>
                <c:pt idx="151">
                  <c:v>73.143637551362275</c:v>
                </c:pt>
                <c:pt idx="152">
                  <c:v>78.976681037150868</c:v>
                </c:pt>
                <c:pt idx="153">
                  <c:v>73.364626381610236</c:v>
                </c:pt>
                <c:pt idx="154">
                  <c:v>75.380266565270759</c:v>
                </c:pt>
                <c:pt idx="155">
                  <c:v>74.219024025690018</c:v>
                </c:pt>
                <c:pt idx="156">
                  <c:v>80.956059874345101</c:v>
                </c:pt>
                <c:pt idx="157">
                  <c:v>74.469244168941785</c:v>
                </c:pt>
                <c:pt idx="158">
                  <c:v>74.469244168941785</c:v>
                </c:pt>
                <c:pt idx="159">
                  <c:v>70.913915076398339</c:v>
                </c:pt>
                <c:pt idx="160">
                  <c:v>67.350866633997185</c:v>
                </c:pt>
                <c:pt idx="161">
                  <c:v>69.861751972215458</c:v>
                </c:pt>
                <c:pt idx="162">
                  <c:v>67.219661643506058</c:v>
                </c:pt>
                <c:pt idx="163">
                  <c:v>77.777533443028489</c:v>
                </c:pt>
                <c:pt idx="164">
                  <c:v>72.13281593033355</c:v>
                </c:pt>
                <c:pt idx="165">
                  <c:v>77.452494853439262</c:v>
                </c:pt>
                <c:pt idx="166">
                  <c:v>77.938820154047463</c:v>
                </c:pt>
                <c:pt idx="167">
                  <c:v>70.21739141918718</c:v>
                </c:pt>
                <c:pt idx="168">
                  <c:v>65.848271764939355</c:v>
                </c:pt>
                <c:pt idx="169">
                  <c:v>70.367774211286772</c:v>
                </c:pt>
                <c:pt idx="170">
                  <c:v>74.640057269213642</c:v>
                </c:pt>
                <c:pt idx="171">
                  <c:v>73.165504683405601</c:v>
                </c:pt>
                <c:pt idx="172">
                  <c:v>73.165504683405601</c:v>
                </c:pt>
                <c:pt idx="173">
                  <c:v>77.039463747457845</c:v>
                </c:pt>
                <c:pt idx="174">
                  <c:v>71.301444884942441</c:v>
                </c:pt>
                <c:pt idx="175">
                  <c:v>71.301444884942441</c:v>
                </c:pt>
                <c:pt idx="176">
                  <c:v>71.301444884942441</c:v>
                </c:pt>
                <c:pt idx="177">
                  <c:v>73.907820207382144</c:v>
                </c:pt>
                <c:pt idx="178">
                  <c:v>63.398098318315299</c:v>
                </c:pt>
                <c:pt idx="179">
                  <c:v>63.398098318315299</c:v>
                </c:pt>
                <c:pt idx="180">
                  <c:v>79.247435470939976</c:v>
                </c:pt>
                <c:pt idx="181">
                  <c:v>78.011080898078077</c:v>
                </c:pt>
                <c:pt idx="182">
                  <c:v>76.791901505062796</c:v>
                </c:pt>
                <c:pt idx="183">
                  <c:v>69.366315184493942</c:v>
                </c:pt>
                <c:pt idx="184">
                  <c:v>78.709949802685259</c:v>
                </c:pt>
                <c:pt idx="185">
                  <c:v>#N/A</c:v>
                </c:pt>
                <c:pt idx="186">
                  <c:v>#N/A</c:v>
                </c:pt>
                <c:pt idx="187">
                  <c:v>64.909085696529289</c:v>
                </c:pt>
                <c:pt idx="188">
                  <c:v>69.111422629669079</c:v>
                </c:pt>
                <c:pt idx="189">
                  <c:v>61.72078587477759</c:v>
                </c:pt>
                <c:pt idx="190">
                  <c:v>69.565327992079474</c:v>
                </c:pt>
                <c:pt idx="191">
                  <c:v>69.565327992079474</c:v>
                </c:pt>
                <c:pt idx="192">
                  <c:v>73.536504583499422</c:v>
                </c:pt>
                <c:pt idx="193">
                  <c:v>73.536504583499422</c:v>
                </c:pt>
                <c:pt idx="194">
                  <c:v>66.534355873940996</c:v>
                </c:pt>
                <c:pt idx="195">
                  <c:v>73.536504583499422</c:v>
                </c:pt>
                <c:pt idx="196">
                  <c:v>76.418588569268451</c:v>
                </c:pt>
                <c:pt idx="197">
                  <c:v>60.457825776754028</c:v>
                </c:pt>
                <c:pt idx="198">
                  <c:v>72.917651162004816</c:v>
                </c:pt>
                <c:pt idx="199">
                  <c:v>72.917651162004816</c:v>
                </c:pt>
                <c:pt idx="200">
                  <c:v>74.078602779178112</c:v>
                </c:pt>
                <c:pt idx="201">
                  <c:v>68.111872132180224</c:v>
                </c:pt>
                <c:pt idx="202">
                  <c:v>74.759231614311403</c:v>
                </c:pt>
                <c:pt idx="203">
                  <c:v>67.106953271688667</c:v>
                </c:pt>
                <c:pt idx="204">
                  <c:v>68.659254753701617</c:v>
                </c:pt>
                <c:pt idx="205">
                  <c:v>64.543018899926238</c:v>
                </c:pt>
                <c:pt idx="206">
                  <c:v>68.659254753701617</c:v>
                </c:pt>
                <c:pt idx="207">
                  <c:v>64.543018899926238</c:v>
                </c:pt>
                <c:pt idx="208">
                  <c:v>62.747541924182514</c:v>
                </c:pt>
                <c:pt idx="209">
                  <c:v>#N/A</c:v>
                </c:pt>
                <c:pt idx="210">
                  <c:v>74.097480974691138</c:v>
                </c:pt>
                <c:pt idx="211">
                  <c:v>69.130364837700768</c:v>
                </c:pt>
                <c:pt idx="212">
                  <c:v>65.915572409769965</c:v>
                </c:pt>
                <c:pt idx="213">
                  <c:v>61.97872977069234</c:v>
                </c:pt>
                <c:pt idx="214">
                  <c:v>59.563960759033279</c:v>
                </c:pt>
                <c:pt idx="215">
                  <c:v>57.531278777143342</c:v>
                </c:pt>
                <c:pt idx="216">
                  <c:v>63.775032885205391</c:v>
                </c:pt>
                <c:pt idx="217">
                  <c:v>66.84640649467994</c:v>
                </c:pt>
                <c:pt idx="218">
                  <c:v>65.480878362097954</c:v>
                </c:pt>
                <c:pt idx="219">
                  <c:v>56.440955200388885</c:v>
                </c:pt>
                <c:pt idx="220">
                  <c:v>61.224995177630795</c:v>
                </c:pt>
                <c:pt idx="221">
                  <c:v>63.874459416603663</c:v>
                </c:pt>
                <c:pt idx="222">
                  <c:v>65.480878362097954</c:v>
                </c:pt>
                <c:pt idx="223">
                  <c:v>65.480878362097954</c:v>
                </c:pt>
                <c:pt idx="224">
                  <c:v>65.480878362097954</c:v>
                </c:pt>
                <c:pt idx="225">
                  <c:v>59.599088371052211</c:v>
                </c:pt>
                <c:pt idx="226">
                  <c:v>66.876039090115015</c:v>
                </c:pt>
                <c:pt idx="227">
                  <c:v>64.985889114067476</c:v>
                </c:pt>
                <c:pt idx="228">
                  <c:v>63.683846798718832</c:v>
                </c:pt>
                <c:pt idx="229">
                  <c:v>64.985889114067476</c:v>
                </c:pt>
                <c:pt idx="230">
                  <c:v>57.112252687547681</c:v>
                </c:pt>
                <c:pt idx="231">
                  <c:v>57.112252687547681</c:v>
                </c:pt>
                <c:pt idx="232">
                  <c:v>57.112252687547681</c:v>
                </c:pt>
                <c:pt idx="233">
                  <c:v>64.985889114067476</c:v>
                </c:pt>
                <c:pt idx="234">
                  <c:v>63.040051362931841</c:v>
                </c:pt>
                <c:pt idx="235">
                  <c:v>66.76806397623541</c:v>
                </c:pt>
                <c:pt idx="236">
                  <c:v>57.294317807434744</c:v>
                </c:pt>
                <c:pt idx="237">
                  <c:v>67.058232243597686</c:v>
                </c:pt>
                <c:pt idx="238">
                  <c:v>66.76806397623541</c:v>
                </c:pt>
                <c:pt idx="239">
                  <c:v>61.369505125322497</c:v>
                </c:pt>
                <c:pt idx="240">
                  <c:v>63.502221982457627</c:v>
                </c:pt>
                <c:pt idx="241">
                  <c:v>60.94086812358595</c:v>
                </c:pt>
                <c:pt idx="242">
                  <c:v>60.94086812358595</c:v>
                </c:pt>
                <c:pt idx="243">
                  <c:v>64.717070148904469</c:v>
                </c:pt>
                <c:pt idx="244">
                  <c:v>57.159666922896442</c:v>
                </c:pt>
                <c:pt idx="245">
                  <c:v>59.911552502687037</c:v>
                </c:pt>
                <c:pt idx="246">
                  <c:v>59.911552502687037</c:v>
                </c:pt>
                <c:pt idx="247">
                  <c:v>#N/A</c:v>
                </c:pt>
                <c:pt idx="248">
                  <c:v>#N/A</c:v>
                </c:pt>
                <c:pt idx="249">
                  <c:v>54.838202168617102</c:v>
                </c:pt>
                <c:pt idx="250">
                  <c:v>62.902856827400996</c:v>
                </c:pt>
                <c:pt idx="251">
                  <c:v>53.100898381171277</c:v>
                </c:pt>
                <c:pt idx="252">
                  <c:v>58.898014050400299</c:v>
                </c:pt>
                <c:pt idx="253">
                  <c:v>63.78697367627516</c:v>
                </c:pt>
                <c:pt idx="254">
                  <c:v>59.20429130556083</c:v>
                </c:pt>
                <c:pt idx="255">
                  <c:v>65.565421326393775</c:v>
                </c:pt>
                <c:pt idx="256">
                  <c:v>63.78697367627516</c:v>
                </c:pt>
                <c:pt idx="257">
                  <c:v>58.156242835099043</c:v>
                </c:pt>
                <c:pt idx="258">
                  <c:v>57.416980304709313</c:v>
                </c:pt>
                <c:pt idx="259">
                  <c:v>57.416980304709313</c:v>
                </c:pt>
                <c:pt idx="260">
                  <c:v>57.416980304709313</c:v>
                </c:pt>
                <c:pt idx="261">
                  <c:v>67.681338296099298</c:v>
                </c:pt>
                <c:pt idx="262">
                  <c:v>57.416980304709313</c:v>
                </c:pt>
                <c:pt idx="263">
                  <c:v>57.880800015643864</c:v>
                </c:pt>
                <c:pt idx="264">
                  <c:v>63.751782552868207</c:v>
                </c:pt>
                <c:pt idx="265">
                  <c:v>65.678814164337055</c:v>
                </c:pt>
                <c:pt idx="266">
                  <c:v>65.103222390332931</c:v>
                </c:pt>
                <c:pt idx="267">
                  <c:v>61.108840158538946</c:v>
                </c:pt>
                <c:pt idx="268">
                  <c:v>65.103222390332931</c:v>
                </c:pt>
                <c:pt idx="269">
                  <c:v>58.405321201468645</c:v>
                </c:pt>
                <c:pt idx="270">
                  <c:v>65.627713014435557</c:v>
                </c:pt>
                <c:pt idx="271">
                  <c:v>62.770782442712353</c:v>
                </c:pt>
                <c:pt idx="272">
                  <c:v>53.749675876901023</c:v>
                </c:pt>
                <c:pt idx="273">
                  <c:v>53.530414644604853</c:v>
                </c:pt>
                <c:pt idx="274">
                  <c:v>51.229537311140049</c:v>
                </c:pt>
                <c:pt idx="275">
                  <c:v>51.229537311140049</c:v>
                </c:pt>
                <c:pt idx="276">
                  <c:v>57.99973919984285</c:v>
                </c:pt>
                <c:pt idx="277">
                  <c:v>48.755536935133051</c:v>
                </c:pt>
                <c:pt idx="278">
                  <c:v>55.513941659836092</c:v>
                </c:pt>
                <c:pt idx="279">
                  <c:v>48.805751457451471</c:v>
                </c:pt>
                <c:pt idx="280">
                  <c:v>64.672972765050332</c:v>
                </c:pt>
                <c:pt idx="281">
                  <c:v>64.672972765050332</c:v>
                </c:pt>
                <c:pt idx="282">
                  <c:v>50.763736553958843</c:v>
                </c:pt>
                <c:pt idx="283">
                  <c:v>48.805751457451471</c:v>
                </c:pt>
                <c:pt idx="284">
                  <c:v>63.268137616332872</c:v>
                </c:pt>
                <c:pt idx="285">
                  <c:v>58.072809047496108</c:v>
                </c:pt>
                <c:pt idx="286">
                  <c:v>54.280458750696461</c:v>
                </c:pt>
                <c:pt idx="287">
                  <c:v>60.04310609929081</c:v>
                </c:pt>
                <c:pt idx="288">
                  <c:v>60.04310609929081</c:v>
                </c:pt>
                <c:pt idx="289">
                  <c:v>63.782103536682264</c:v>
                </c:pt>
                <c:pt idx="290">
                  <c:v>49.668649992466236</c:v>
                </c:pt>
                <c:pt idx="291">
                  <c:v>52.003089280397411</c:v>
                </c:pt>
                <c:pt idx="292">
                  <c:v>56.22844770345597</c:v>
                </c:pt>
                <c:pt idx="293">
                  <c:v>52.725676984158532</c:v>
                </c:pt>
                <c:pt idx="294">
                  <c:v>59.178785321567453</c:v>
                </c:pt>
                <c:pt idx="295">
                  <c:v>53.04310822429666</c:v>
                </c:pt>
                <c:pt idx="296">
                  <c:v>58.54728426961104</c:v>
                </c:pt>
                <c:pt idx="297">
                  <c:v>56.845477890174145</c:v>
                </c:pt>
                <c:pt idx="298">
                  <c:v>51.264198362665567</c:v>
                </c:pt>
                <c:pt idx="299">
                  <c:v>52.725676984158532</c:v>
                </c:pt>
                <c:pt idx="300">
                  <c:v>51.357541252343012</c:v>
                </c:pt>
                <c:pt idx="301">
                  <c:v>52.26497664238866</c:v>
                </c:pt>
                <c:pt idx="302">
                  <c:v>59.047237457461357</c:v>
                </c:pt>
                <c:pt idx="303">
                  <c:v>56.664591208095608</c:v>
                </c:pt>
                <c:pt idx="304">
                  <c:v>56.664591208095608</c:v>
                </c:pt>
                <c:pt idx="305">
                  <c:v>45.640898680665671</c:v>
                </c:pt>
                <c:pt idx="306">
                  <c:v>55.60630140242997</c:v>
                </c:pt>
                <c:pt idx="307">
                  <c:v>47.639339011471257</c:v>
                </c:pt>
                <c:pt idx="308">
                  <c:v>51.341085577223993</c:v>
                </c:pt>
                <c:pt idx="309">
                  <c:v>58.471255337021759</c:v>
                </c:pt>
                <c:pt idx="310">
                  <c:v>47.639339011471257</c:v>
                </c:pt>
                <c:pt idx="311">
                  <c:v>47.639339011471257</c:v>
                </c:pt>
                <c:pt idx="312">
                  <c:v>47.639339011471257</c:v>
                </c:pt>
                <c:pt idx="313">
                  <c:v>58.037055013083894</c:v>
                </c:pt>
                <c:pt idx="314">
                  <c:v>55.432907328904221</c:v>
                </c:pt>
                <c:pt idx="315">
                  <c:v>53.183314285750193</c:v>
                </c:pt>
                <c:pt idx="316">
                  <c:v>54.633313202642164</c:v>
                </c:pt>
                <c:pt idx="317">
                  <c:v>49.491428591859517</c:v>
                </c:pt>
                <c:pt idx="318">
                  <c:v>59.269342345679178</c:v>
                </c:pt>
                <c:pt idx="319">
                  <c:v>51.410876433436755</c:v>
                </c:pt>
                <c:pt idx="320">
                  <c:v>51.756398391460067</c:v>
                </c:pt>
                <c:pt idx="321">
                  <c:v>59.269342345679178</c:v>
                </c:pt>
                <c:pt idx="322">
                  <c:v>45.107534140473533</c:v>
                </c:pt>
                <c:pt idx="323">
                  <c:v>49.632371344389874</c:v>
                </c:pt>
                <c:pt idx="324">
                  <c:v>46.960282038616299</c:v>
                </c:pt>
                <c:pt idx="325">
                  <c:v>52.64848570977756</c:v>
                </c:pt>
                <c:pt idx="326">
                  <c:v>50.149093363316908</c:v>
                </c:pt>
                <c:pt idx="327">
                  <c:v>52.199221558076765</c:v>
                </c:pt>
                <c:pt idx="328">
                  <c:v>58.985561003341225</c:v>
                </c:pt>
                <c:pt idx="329">
                  <c:v>57.762858019085797</c:v>
                </c:pt>
                <c:pt idx="330">
                  <c:v>52.199221558076765</c:v>
                </c:pt>
                <c:pt idx="331">
                  <c:v>53.66371083539233</c:v>
                </c:pt>
                <c:pt idx="332">
                  <c:v>53.66371083539233</c:v>
                </c:pt>
                <c:pt idx="333">
                  <c:v>58.985561003341225</c:v>
                </c:pt>
                <c:pt idx="334">
                  <c:v>55.698402418691529</c:v>
                </c:pt>
                <c:pt idx="335">
                  <c:v>53.933336811424397</c:v>
                </c:pt>
                <c:pt idx="336">
                  <c:v>54.616795564486999</c:v>
                </c:pt>
                <c:pt idx="337">
                  <c:v>51.74986536556969</c:v>
                </c:pt>
                <c:pt idx="338">
                  <c:v>56.14164040961554</c:v>
                </c:pt>
                <c:pt idx="339">
                  <c:v>49.923843041527746</c:v>
                </c:pt>
                <c:pt idx="340">
                  <c:v>47.920292612945211</c:v>
                </c:pt>
                <c:pt idx="341">
                  <c:v>49.923843041527746</c:v>
                </c:pt>
                <c:pt idx="342">
                  <c:v>56.896717665748255</c:v>
                </c:pt>
                <c:pt idx="343">
                  <c:v>51.672814742660677</c:v>
                </c:pt>
                <c:pt idx="344">
                  <c:v>47.14724878055442</c:v>
                </c:pt>
                <c:pt idx="345">
                  <c:v>51.672814742660677</c:v>
                </c:pt>
                <c:pt idx="346">
                  <c:v>48.090515204616025</c:v>
                </c:pt>
                <c:pt idx="347">
                  <c:v>47.766749396060888</c:v>
                </c:pt>
                <c:pt idx="348">
                  <c:v>48.090515204616025</c:v>
                </c:pt>
                <c:pt idx="349">
                  <c:v>48.090515204616025</c:v>
                </c:pt>
                <c:pt idx="350">
                  <c:v>54.826092579448812</c:v>
                </c:pt>
                <c:pt idx="351">
                  <c:v>51.598402516278512</c:v>
                </c:pt>
                <c:pt idx="352">
                  <c:v>45.557121104153566</c:v>
                </c:pt>
                <c:pt idx="353">
                  <c:v>57.52047903919825</c:v>
                </c:pt>
                <c:pt idx="354">
                  <c:v>57.52047903919825</c:v>
                </c:pt>
                <c:pt idx="355">
                  <c:v>48.911682060078689</c:v>
                </c:pt>
                <c:pt idx="356">
                  <c:v>51.816972586652234</c:v>
                </c:pt>
                <c:pt idx="357">
                  <c:v>42.881321789004723</c:v>
                </c:pt>
                <c:pt idx="358">
                  <c:v>53.82649864020658</c:v>
                </c:pt>
                <c:pt idx="359">
                  <c:v>45.152629409057198</c:v>
                </c:pt>
                <c:pt idx="360">
                  <c:v>45.152629409057198</c:v>
                </c:pt>
                <c:pt idx="361">
                  <c:v>45.738814814359145</c:v>
                </c:pt>
                <c:pt idx="362">
                  <c:v>51.736781397662988</c:v>
                </c:pt>
                <c:pt idx="363">
                  <c:v>47.270312696970144</c:v>
                </c:pt>
                <c:pt idx="364">
                  <c:v>46.454220495969132</c:v>
                </c:pt>
                <c:pt idx="365">
                  <c:v>48.225928734638742</c:v>
                </c:pt>
                <c:pt idx="366">
                  <c:v>48.225928734638742</c:v>
                </c:pt>
                <c:pt idx="367">
                  <c:v>47.087974750763465</c:v>
                </c:pt>
                <c:pt idx="368">
                  <c:v>52.0912217629878</c:v>
                </c:pt>
                <c:pt idx="369">
                  <c:v>44.836698267057109</c:v>
                </c:pt>
                <c:pt idx="370">
                  <c:v>52.386256472336079</c:v>
                </c:pt>
                <c:pt idx="371">
                  <c:v>39.887168563810462</c:v>
                </c:pt>
                <c:pt idx="372">
                  <c:v>39.887168563810462</c:v>
                </c:pt>
                <c:pt idx="373">
                  <c:v>45.180452774221585</c:v>
                </c:pt>
                <c:pt idx="374">
                  <c:v>51.45972431481156</c:v>
                </c:pt>
                <c:pt idx="375">
                  <c:v>51.45972431481156</c:v>
                </c:pt>
                <c:pt idx="376">
                  <c:v>40.87111779114489</c:v>
                </c:pt>
                <c:pt idx="377">
                  <c:v>40.87111779114489</c:v>
                </c:pt>
                <c:pt idx="378">
                  <c:v>54.493201111595276</c:v>
                </c:pt>
                <c:pt idx="379">
                  <c:v>53.391051153799275</c:v>
                </c:pt>
                <c:pt idx="380">
                  <c:v>54.248076271978746</c:v>
                </c:pt>
                <c:pt idx="381">
                  <c:v>53.391051153799275</c:v>
                </c:pt>
                <c:pt idx="382">
                  <c:v>53.391051153799275</c:v>
                </c:pt>
                <c:pt idx="383">
                  <c:v>48.048149665906472</c:v>
                </c:pt>
                <c:pt idx="384">
                  <c:v>51.802905219846998</c:v>
                </c:pt>
                <c:pt idx="385">
                  <c:v>44.613768208658385</c:v>
                </c:pt>
                <c:pt idx="386">
                  <c:v>51.802905219846998</c:v>
                </c:pt>
                <c:pt idx="387">
                  <c:v>40.124418096619593</c:v>
                </c:pt>
                <c:pt idx="388">
                  <c:v>41.996605243005753</c:v>
                </c:pt>
                <c:pt idx="389">
                  <c:v>41.996605243005753</c:v>
                </c:pt>
                <c:pt idx="390">
                  <c:v>41.996605243005753</c:v>
                </c:pt>
                <c:pt idx="391">
                  <c:v>43.697765200417798</c:v>
                </c:pt>
                <c:pt idx="392">
                  <c:v>38.788908518505878</c:v>
                </c:pt>
                <c:pt idx="393">
                  <c:v>38.788908518505878</c:v>
                </c:pt>
                <c:pt idx="394">
                  <c:v>38.788908518505878</c:v>
                </c:pt>
                <c:pt idx="395">
                  <c:v>50.594522604474875</c:v>
                </c:pt>
                <c:pt idx="396">
                  <c:v>47.451267158528687</c:v>
                </c:pt>
                <c:pt idx="397">
                  <c:v>45.102433482322716</c:v>
                </c:pt>
                <c:pt idx="398">
                  <c:v>47.451267158528687</c:v>
                </c:pt>
                <c:pt idx="399">
                  <c:v>36.964453918747282</c:v>
                </c:pt>
                <c:pt idx="400">
                  <c:v>40.757071440267381</c:v>
                </c:pt>
                <c:pt idx="401">
                  <c:v>36.045712635075269</c:v>
                </c:pt>
                <c:pt idx="402">
                  <c:v>36.964453918747282</c:v>
                </c:pt>
                <c:pt idx="403">
                  <c:v>44.705809369564953</c:v>
                </c:pt>
                <c:pt idx="404">
                  <c:v>49.382134633168505</c:v>
                </c:pt>
                <c:pt idx="405">
                  <c:v>40.292937722123341</c:v>
                </c:pt>
                <c:pt idx="406">
                  <c:v>47.393844803871104</c:v>
                </c:pt>
                <c:pt idx="407">
                  <c:v>35.032000785715582</c:v>
                </c:pt>
                <c:pt idx="408">
                  <c:v>51.312176683486051</c:v>
                </c:pt>
                <c:pt idx="409">
                  <c:v>50.69231310455389</c:v>
                </c:pt>
                <c:pt idx="410">
                  <c:v>50.174581523220844</c:v>
                </c:pt>
                <c:pt idx="411">
                  <c:v>50.831409725567966</c:v>
                </c:pt>
                <c:pt idx="412">
                  <c:v>46.163304328396634</c:v>
                </c:pt>
                <c:pt idx="413">
                  <c:v>46.163304328396634</c:v>
                </c:pt>
                <c:pt idx="414">
                  <c:v>37.743913202713983</c:v>
                </c:pt>
                <c:pt idx="415">
                  <c:v>45.386660196006751</c:v>
                </c:pt>
                <c:pt idx="416">
                  <c:v>41.056613066243656</c:v>
                </c:pt>
                <c:pt idx="417">
                  <c:v>50.364125805868937</c:v>
                </c:pt>
                <c:pt idx="418">
                  <c:v>50.364125805868937</c:v>
                </c:pt>
                <c:pt idx="419">
                  <c:v>34.726943930082626</c:v>
                </c:pt>
                <c:pt idx="420">
                  <c:v>46.757972306243289</c:v>
                </c:pt>
                <c:pt idx="421">
                  <c:v>38.98349877712819</c:v>
                </c:pt>
                <c:pt idx="422">
                  <c:v>37.684469140374972</c:v>
                </c:pt>
                <c:pt idx="423">
                  <c:v>37.684469140374972</c:v>
                </c:pt>
                <c:pt idx="424">
                  <c:v>39.337963494190348</c:v>
                </c:pt>
                <c:pt idx="425">
                  <c:v>38.531706861209322</c:v>
                </c:pt>
                <c:pt idx="426">
                  <c:v>36.384833597673868</c:v>
                </c:pt>
                <c:pt idx="427">
                  <c:v>36.130780774907514</c:v>
                </c:pt>
                <c:pt idx="428">
                  <c:v>36.384833597673868</c:v>
                </c:pt>
                <c:pt idx="429">
                  <c:v>37.735135783620755</c:v>
                </c:pt>
                <c:pt idx="430">
                  <c:v>41.608681630293454</c:v>
                </c:pt>
                <c:pt idx="431">
                  <c:v>33.956191990650893</c:v>
                </c:pt>
                <c:pt idx="432">
                  <c:v>48.304402064619843</c:v>
                </c:pt>
                <c:pt idx="433">
                  <c:v>33.956191990650893</c:v>
                </c:pt>
                <c:pt idx="434">
                  <c:v>33.956191990650893</c:v>
                </c:pt>
                <c:pt idx="435">
                  <c:v>37.285004616325232</c:v>
                </c:pt>
                <c:pt idx="436">
                  <c:v>48.304402064619843</c:v>
                </c:pt>
                <c:pt idx="437">
                  <c:v>35.283594432878161</c:v>
                </c:pt>
                <c:pt idx="438">
                  <c:v>34.83089437262872</c:v>
                </c:pt>
                <c:pt idx="439">
                  <c:v>31.995877653056038</c:v>
                </c:pt>
                <c:pt idx="440">
                  <c:v>44.60393713371765</c:v>
                </c:pt>
                <c:pt idx="441">
                  <c:v>31.995877653056038</c:v>
                </c:pt>
                <c:pt idx="442">
                  <c:v>43.867383118860062</c:v>
                </c:pt>
                <c:pt idx="443">
                  <c:v>38.642201938998454</c:v>
                </c:pt>
                <c:pt idx="444">
                  <c:v>42.782370064507127</c:v>
                </c:pt>
                <c:pt idx="445">
                  <c:v>38.642201938998454</c:v>
                </c:pt>
                <c:pt idx="446">
                  <c:v>43.158455404812813</c:v>
                </c:pt>
                <c:pt idx="447">
                  <c:v>44.509786907715139</c:v>
                </c:pt>
                <c:pt idx="448">
                  <c:v>35.16096497346512</c:v>
                </c:pt>
                <c:pt idx="449">
                  <c:v>32.508236323003395</c:v>
                </c:pt>
                <c:pt idx="450">
                  <c:v>32.508236323003395</c:v>
                </c:pt>
                <c:pt idx="451">
                  <c:v>46.651133159533096</c:v>
                </c:pt>
                <c:pt idx="452">
                  <c:v>31.195619952297356</c:v>
                </c:pt>
                <c:pt idx="453">
                  <c:v>31.195619952297356</c:v>
                </c:pt>
                <c:pt idx="454">
                  <c:v>46.651133159533096</c:v>
                </c:pt>
                <c:pt idx="455">
                  <c:v>31.973338053039964</c:v>
                </c:pt>
                <c:pt idx="456">
                  <c:v>43.996457841799149</c:v>
                </c:pt>
                <c:pt idx="457">
                  <c:v>37.371892272200952</c:v>
                </c:pt>
                <c:pt idx="458">
                  <c:v>37.3654821875975</c:v>
                </c:pt>
                <c:pt idx="459">
                  <c:v>40.359196115563343</c:v>
                </c:pt>
                <c:pt idx="460">
                  <c:v>32.507103128403358</c:v>
                </c:pt>
                <c:pt idx="461">
                  <c:v>39.511965673619727</c:v>
                </c:pt>
                <c:pt idx="462">
                  <c:v>30.409997940473701</c:v>
                </c:pt>
                <c:pt idx="463">
                  <c:v>39.082037650743288</c:v>
                </c:pt>
                <c:pt idx="464">
                  <c:v>44.3514096277951</c:v>
                </c:pt>
                <c:pt idx="465">
                  <c:v>34.982390401927674</c:v>
                </c:pt>
                <c:pt idx="466">
                  <c:v>30.779845299520719</c:v>
                </c:pt>
                <c:pt idx="467">
                  <c:v>45.644616262992798</c:v>
                </c:pt>
                <c:pt idx="468">
                  <c:v>37.3654821875975</c:v>
                </c:pt>
                <c:pt idx="469">
                  <c:v>29.52092748293256</c:v>
                </c:pt>
                <c:pt idx="470">
                  <c:v>34.982390401927674</c:v>
                </c:pt>
                <c:pt idx="471">
                  <c:v>30.779845299520719</c:v>
                </c:pt>
                <c:pt idx="472">
                  <c:v>31.166760551267775</c:v>
                </c:pt>
                <c:pt idx="473">
                  <c:v>38.671110745547416</c:v>
                </c:pt>
                <c:pt idx="474">
                  <c:v>39.954868785026264</c:v>
                </c:pt>
                <c:pt idx="475">
                  <c:v>41.915188375935088</c:v>
                </c:pt>
                <c:pt idx="476">
                  <c:v>41.915188375935088</c:v>
                </c:pt>
                <c:pt idx="477">
                  <c:v>43.721080606004385</c:v>
                </c:pt>
                <c:pt idx="478">
                  <c:v>40.370036869727514</c:v>
                </c:pt>
                <c:pt idx="479">
                  <c:v>38.26273889378551</c:v>
                </c:pt>
                <c:pt idx="480">
                  <c:v>41.153984073915581</c:v>
                </c:pt>
                <c:pt idx="481">
                  <c:v>39.553149669888619</c:v>
                </c:pt>
                <c:pt idx="482">
                  <c:v>30.72403437432645</c:v>
                </c:pt>
                <c:pt idx="483">
                  <c:v>32.636473238870884</c:v>
                </c:pt>
                <c:pt idx="484">
                  <c:v>32.315501781629614</c:v>
                </c:pt>
                <c:pt idx="485">
                  <c:v>32.636473238870884</c:v>
                </c:pt>
                <c:pt idx="486">
                  <c:v>40.738030316506375</c:v>
                </c:pt>
                <c:pt idx="487">
                  <c:v>31.00633631246804</c:v>
                </c:pt>
                <c:pt idx="488">
                  <c:v>33.258725950515448</c:v>
                </c:pt>
                <c:pt idx="489">
                  <c:v>32.833871913476862</c:v>
                </c:pt>
                <c:pt idx="490">
                  <c:v>28.584293050216711</c:v>
                </c:pt>
                <c:pt idx="491">
                  <c:v>33.214895155482935</c:v>
                </c:pt>
                <c:pt idx="492">
                  <c:v>34.013734673460469</c:v>
                </c:pt>
                <c:pt idx="493">
                  <c:v>33.598039931068904</c:v>
                </c:pt>
                <c:pt idx="494">
                  <c:v>39.937126101367092</c:v>
                </c:pt>
                <c:pt idx="495">
                  <c:v>41.377255997464168</c:v>
                </c:pt>
                <c:pt idx="496">
                  <c:v>37.5861621471769</c:v>
                </c:pt>
                <c:pt idx="497">
                  <c:v>27.008808986222892</c:v>
                </c:pt>
                <c:pt idx="498">
                  <c:v>#N/A</c:v>
                </c:pt>
                <c:pt idx="499">
                  <c:v>28.322566062991104</c:v>
                </c:pt>
                <c:pt idx="500">
                  <c:v>#N/A</c:v>
                </c:pt>
                <c:pt idx="501">
                  <c:v>27.168258907744477</c:v>
                </c:pt>
                <c:pt idx="502">
                  <c:v>38.046656408480345</c:v>
                </c:pt>
                <c:pt idx="503">
                  <c:v>32.774782351880553</c:v>
                </c:pt>
                <c:pt idx="504">
                  <c:v>27.164750258522286</c:v>
                </c:pt>
                <c:pt idx="505">
                  <c:v>41.789923445428116</c:v>
                </c:pt>
                <c:pt idx="506">
                  <c:v>40.376208557583887</c:v>
                </c:pt>
                <c:pt idx="507">
                  <c:v>34.572474755478076</c:v>
                </c:pt>
                <c:pt idx="508">
                  <c:v>30.010016254339469</c:v>
                </c:pt>
                <c:pt idx="509">
                  <c:v>41.398449211776011</c:v>
                </c:pt>
                <c:pt idx="510">
                  <c:v>29.663692750077498</c:v>
                </c:pt>
                <c:pt idx="511">
                  <c:v>41.398449211776011</c:v>
                </c:pt>
                <c:pt idx="512">
                  <c:v>37.329324215294527</c:v>
                </c:pt>
                <c:pt idx="513">
                  <c:v>24.927575252920686</c:v>
                </c:pt>
                <c:pt idx="514">
                  <c:v>24.860145665147531</c:v>
                </c:pt>
                <c:pt idx="515">
                  <c:v>40.21753967186639</c:v>
                </c:pt>
                <c:pt idx="516">
                  <c:v>28.505708833985693</c:v>
                </c:pt>
                <c:pt idx="517">
                  <c:v>39.001602769573879</c:v>
                </c:pt>
                <c:pt idx="518">
                  <c:v>38.409301626562886</c:v>
                </c:pt>
                <c:pt idx="519">
                  <c:v>32.563505530209902</c:v>
                </c:pt>
                <c:pt idx="520">
                  <c:v>28.781568574064611</c:v>
                </c:pt>
                <c:pt idx="521">
                  <c:v>39.343594101614727</c:v>
                </c:pt>
                <c:pt idx="522">
                  <c:v>39.343594101614727</c:v>
                </c:pt>
                <c:pt idx="523">
                  <c:v>30.766857187728601</c:v>
                </c:pt>
                <c:pt idx="524">
                  <c:v>29.132252851792995</c:v>
                </c:pt>
                <c:pt idx="525">
                  <c:v>29.132252851792995</c:v>
                </c:pt>
                <c:pt idx="526">
                  <c:v>34.960939696056272</c:v>
                </c:pt>
                <c:pt idx="527">
                  <c:v>29.946940008791465</c:v>
                </c:pt>
                <c:pt idx="528">
                  <c:v>23.509408524772152</c:v>
                </c:pt>
                <c:pt idx="529">
                  <c:v>23.990269794195271</c:v>
                </c:pt>
                <c:pt idx="530">
                  <c:v>35.400718430024618</c:v>
                </c:pt>
                <c:pt idx="531">
                  <c:v>33.684866541528905</c:v>
                </c:pt>
                <c:pt idx="532">
                  <c:v>32.274724792883724</c:v>
                </c:pt>
                <c:pt idx="533">
                  <c:v>31.80458567226778</c:v>
                </c:pt>
                <c:pt idx="534">
                  <c:v>25.625725845999188</c:v>
                </c:pt>
                <c:pt idx="535">
                  <c:v>31.80458567226778</c:v>
                </c:pt>
                <c:pt idx="536">
                  <c:v>31.80458567226778</c:v>
                </c:pt>
                <c:pt idx="537">
                  <c:v>39.482139810529262</c:v>
                </c:pt>
                <c:pt idx="538">
                  <c:v>34.684625558827221</c:v>
                </c:pt>
                <c:pt idx="539">
                  <c:v>#N/A</c:v>
                </c:pt>
                <c:pt idx="540">
                  <c:v>26.435013254196736</c:v>
                </c:pt>
                <c:pt idx="541">
                  <c:v>26.435013254196736</c:v>
                </c:pt>
                <c:pt idx="542">
                  <c:v>31.651406228802031</c:v>
                </c:pt>
                <c:pt idx="543">
                  <c:v>24.656584523361804</c:v>
                </c:pt>
                <c:pt idx="544">
                  <c:v>33.535205702400511</c:v>
                </c:pt>
                <c:pt idx="545">
                  <c:v>26.40615507671291</c:v>
                </c:pt>
                <c:pt idx="546">
                  <c:v>28.912902514543184</c:v>
                </c:pt>
                <c:pt idx="547">
                  <c:v>26.40615507671291</c:v>
                </c:pt>
                <c:pt idx="548">
                  <c:v>26.401794779331539</c:v>
                </c:pt>
                <c:pt idx="549">
                  <c:v>25.314614215957654</c:v>
                </c:pt>
                <c:pt idx="550">
                  <c:v>35.603357733240166</c:v>
                </c:pt>
                <c:pt idx="551">
                  <c:v>35.275973420033324</c:v>
                </c:pt>
                <c:pt idx="552">
                  <c:v>28.086836408844718</c:v>
                </c:pt>
                <c:pt idx="553">
                  <c:v>35.275973420033324</c:v>
                </c:pt>
                <c:pt idx="554">
                  <c:v>26.401794779331539</c:v>
                </c:pt>
                <c:pt idx="555">
                  <c:v>30.588360567832972</c:v>
                </c:pt>
                <c:pt idx="556">
                  <c:v>28.176310662683335</c:v>
                </c:pt>
                <c:pt idx="557">
                  <c:v>#N/A</c:v>
                </c:pt>
                <c:pt idx="558">
                  <c:v>32.504000184016057</c:v>
                </c:pt>
                <c:pt idx="559">
                  <c:v>29.748134135647835</c:v>
                </c:pt>
                <c:pt idx="560">
                  <c:v>28.286183596033244</c:v>
                </c:pt>
                <c:pt idx="561">
                  <c:v>34.258542501225335</c:v>
                </c:pt>
                <c:pt idx="562">
                  <c:v>23.096575319997111</c:v>
                </c:pt>
                <c:pt idx="563">
                  <c:v>25.922085196569668</c:v>
                </c:pt>
                <c:pt idx="564">
                  <c:v>32.19446860169851</c:v>
                </c:pt>
                <c:pt idx="565">
                  <c:v>32.19446860169851</c:v>
                </c:pt>
                <c:pt idx="566">
                  <c:v>25.461046218018488</c:v>
                </c:pt>
                <c:pt idx="567">
                  <c:v>24.661082795407872</c:v>
                </c:pt>
                <c:pt idx="568">
                  <c:v>35.227203536212414</c:v>
                </c:pt>
                <c:pt idx="569">
                  <c:v>29.57189301369295</c:v>
                </c:pt>
                <c:pt idx="570">
                  <c:v>24.310496243334779</c:v>
                </c:pt>
                <c:pt idx="571">
                  <c:v>23.87621187986235</c:v>
                </c:pt>
                <c:pt idx="572">
                  <c:v>23.87621187986235</c:v>
                </c:pt>
                <c:pt idx="573">
                  <c:v>28.749599177522931</c:v>
                </c:pt>
                <c:pt idx="574">
                  <c:v>29.749404554485373</c:v>
                </c:pt>
                <c:pt idx="575">
                  <c:v>19.553894679819759</c:v>
                </c:pt>
                <c:pt idx="576">
                  <c:v>32.353516683436233</c:v>
                </c:pt>
                <c:pt idx="577">
                  <c:v>23.963514466541792</c:v>
                </c:pt>
                <c:pt idx="578">
                  <c:v>21.974131688724437</c:v>
                </c:pt>
                <c:pt idx="579">
                  <c:v>31.672714935056057</c:v>
                </c:pt>
                <c:pt idx="580">
                  <c:v>34.094367300536895</c:v>
                </c:pt>
                <c:pt idx="581">
                  <c:v>27.811402232243623</c:v>
                </c:pt>
                <c:pt idx="582">
                  <c:v>24.708540814410352</c:v>
                </c:pt>
                <c:pt idx="583">
                  <c:v>24.21744148243647</c:v>
                </c:pt>
                <c:pt idx="584">
                  <c:v>24.21744148243647</c:v>
                </c:pt>
                <c:pt idx="585">
                  <c:v>21.630462394716716</c:v>
                </c:pt>
                <c:pt idx="586">
                  <c:v>19.435466370670792</c:v>
                </c:pt>
                <c:pt idx="587">
                  <c:v>19.435466370670792</c:v>
                </c:pt>
                <c:pt idx="588">
                  <c:v>21.329175920054229</c:v>
                </c:pt>
                <c:pt idx="589">
                  <c:v>28.729843262425</c:v>
                </c:pt>
                <c:pt idx="590">
                  <c:v>22.164250934004258</c:v>
                </c:pt>
                <c:pt idx="591">
                  <c:v>31.816513228953649</c:v>
                </c:pt>
                <c:pt idx="592">
                  <c:v>20.238630375438159</c:v>
                </c:pt>
                <c:pt idx="593">
                  <c:v>28.235352160861531</c:v>
                </c:pt>
                <c:pt idx="594">
                  <c:v>18.254237821631616</c:v>
                </c:pt>
                <c:pt idx="595">
                  <c:v>20.605647806610897</c:v>
                </c:pt>
                <c:pt idx="596">
                  <c:v>32.186755590826124</c:v>
                </c:pt>
                <c:pt idx="597">
                  <c:v>20.605647806610897</c:v>
                </c:pt>
                <c:pt idx="598">
                  <c:v>25.007179449144751</c:v>
                </c:pt>
                <c:pt idx="599">
                  <c:v>17.755659180769332</c:v>
                </c:pt>
                <c:pt idx="600">
                  <c:v>22.431167617027793</c:v>
                </c:pt>
                <c:pt idx="601">
                  <c:v>30.308376888912985</c:v>
                </c:pt>
                <c:pt idx="602">
                  <c:v>25.545467449441126</c:v>
                </c:pt>
                <c:pt idx="603">
                  <c:v>18.9403646247663</c:v>
                </c:pt>
                <c:pt idx="604">
                  <c:v>27.144115175413162</c:v>
                </c:pt>
                <c:pt idx="605">
                  <c:v>19.239407905398341</c:v>
                </c:pt>
                <c:pt idx="606">
                  <c:v>26.329743503240859</c:v>
                </c:pt>
                <c:pt idx="607">
                  <c:v>24.707979009491417</c:v>
                </c:pt>
                <c:pt idx="608">
                  <c:v>24.169195784856718</c:v>
                </c:pt>
                <c:pt idx="609">
                  <c:v>16.375736823951041</c:v>
                </c:pt>
                <c:pt idx="610">
                  <c:v>32.028812950325346</c:v>
                </c:pt>
                <c:pt idx="611">
                  <c:v>20.422515009090084</c:v>
                </c:pt>
                <c:pt idx="612">
                  <c:v>28.0870159155814</c:v>
                </c:pt>
                <c:pt idx="613">
                  <c:v>22.295878029608126</c:v>
                </c:pt>
                <c:pt idx="614">
                  <c:v>18.571107511721056</c:v>
                </c:pt>
                <c:pt idx="615">
                  <c:v>21.006326818124162</c:v>
                </c:pt>
                <c:pt idx="616">
                  <c:v>26.302462316372878</c:v>
                </c:pt>
                <c:pt idx="617">
                  <c:v>25.766345395098377</c:v>
                </c:pt>
                <c:pt idx="618">
                  <c:v>22.505379507746458</c:v>
                </c:pt>
                <c:pt idx="619">
                  <c:v>22.505379507746458</c:v>
                </c:pt>
                <c:pt idx="620">
                  <c:v>18.571107511721056</c:v>
                </c:pt>
                <c:pt idx="621">
                  <c:v>31.269030024083882</c:v>
                </c:pt>
                <c:pt idx="622">
                  <c:v>19.367227222103395</c:v>
                </c:pt>
                <c:pt idx="623">
                  <c:v>19.787764294297929</c:v>
                </c:pt>
                <c:pt idx="624">
                  <c:v>31.269030024083882</c:v>
                </c:pt>
                <c:pt idx="625">
                  <c:v>27.755989167062701</c:v>
                </c:pt>
                <c:pt idx="626">
                  <c:v>23.551995196791154</c:v>
                </c:pt>
                <c:pt idx="627">
                  <c:v>25.499204100140016</c:v>
                </c:pt>
                <c:pt idx="628">
                  <c:v>19.167848942867401</c:v>
                </c:pt>
                <c:pt idx="629">
                  <c:v>22.713885766510501</c:v>
                </c:pt>
                <c:pt idx="630">
                  <c:v>15.011692431167594</c:v>
                </c:pt>
                <c:pt idx="631">
                  <c:v>19.017128418466211</c:v>
                </c:pt>
                <c:pt idx="632">
                  <c:v>21.599163531470431</c:v>
                </c:pt>
                <c:pt idx="633">
                  <c:v>16.362750839615938</c:v>
                </c:pt>
                <c:pt idx="634">
                  <c:v>16.057164471328377</c:v>
                </c:pt>
                <c:pt idx="635">
                  <c:v>16.057164471328377</c:v>
                </c:pt>
                <c:pt idx="636">
                  <c:v>16.057164471328377</c:v>
                </c:pt>
                <c:pt idx="637">
                  <c:v>23.611001615760824</c:v>
                </c:pt>
                <c:pt idx="638">
                  <c:v>16.057164471328377</c:v>
                </c:pt>
                <c:pt idx="639">
                  <c:v>29.422347468648596</c:v>
                </c:pt>
                <c:pt idx="640">
                  <c:v>14.771210120987721</c:v>
                </c:pt>
                <c:pt idx="641">
                  <c:v>14.771210120987721</c:v>
                </c:pt>
                <c:pt idx="642">
                  <c:v>26.958958999406946</c:v>
                </c:pt>
                <c:pt idx="643">
                  <c:v>23.35749842794992</c:v>
                </c:pt>
                <c:pt idx="644">
                  <c:v>23.928767366716457</c:v>
                </c:pt>
                <c:pt idx="645">
                  <c:v>12.896795590243073</c:v>
                </c:pt>
                <c:pt idx="646">
                  <c:v>28.360579900524385</c:v>
                </c:pt>
                <c:pt idx="647">
                  <c:v>16.835055606825239</c:v>
                </c:pt>
                <c:pt idx="648">
                  <c:v>27.260109513741764</c:v>
                </c:pt>
                <c:pt idx="649">
                  <c:v>26.058072754246282</c:v>
                </c:pt>
                <c:pt idx="650">
                  <c:v>26.670172586709931</c:v>
                </c:pt>
                <c:pt idx="651">
                  <c:v>27.128966864461237</c:v>
                </c:pt>
                <c:pt idx="652">
                  <c:v>17.036590536948609</c:v>
                </c:pt>
                <c:pt idx="653">
                  <c:v>19.757868619145313</c:v>
                </c:pt>
                <c:pt idx="654">
                  <c:v>20.951884542503453</c:v>
                </c:pt>
                <c:pt idx="655">
                  <c:v>#N/A</c:v>
                </c:pt>
                <c:pt idx="656">
                  <c:v>23.323201571395909</c:v>
                </c:pt>
                <c:pt idx="657">
                  <c:v>15.419909525268467</c:v>
                </c:pt>
                <c:pt idx="658">
                  <c:v>15.841070699852775</c:v>
                </c:pt>
                <c:pt idx="659">
                  <c:v>19.871438517159024</c:v>
                </c:pt>
                <c:pt idx="660">
                  <c:v>21.094347541864078</c:v>
                </c:pt>
                <c:pt idx="661">
                  <c:v>21.094347541864078</c:v>
                </c:pt>
                <c:pt idx="662">
                  <c:v>27.173468378561765</c:v>
                </c:pt>
                <c:pt idx="663">
                  <c:v>15.759642407833201</c:v>
                </c:pt>
                <c:pt idx="664">
                  <c:v>26.531322519961186</c:v>
                </c:pt>
                <c:pt idx="665">
                  <c:v>17.04272428855856</c:v>
                </c:pt>
                <c:pt idx="666">
                  <c:v>17.956556081318197</c:v>
                </c:pt>
                <c:pt idx="667">
                  <c:v>25.004641723620843</c:v>
                </c:pt>
                <c:pt idx="668">
                  <c:v>10.622383380070829</c:v>
                </c:pt>
                <c:pt idx="669">
                  <c:v>18.743248090162993</c:v>
                </c:pt>
                <c:pt idx="670">
                  <c:v>11.267797737947983</c:v>
                </c:pt>
                <c:pt idx="671">
                  <c:v>23.809283818071208</c:v>
                </c:pt>
                <c:pt idx="672">
                  <c:v>16.082975666880724</c:v>
                </c:pt>
                <c:pt idx="673">
                  <c:v>13.590084389566703</c:v>
                </c:pt>
                <c:pt idx="674">
                  <c:v>16.082975666880724</c:v>
                </c:pt>
                <c:pt idx="675">
                  <c:v>13.590084389566703</c:v>
                </c:pt>
                <c:pt idx="676">
                  <c:v>#N/A</c:v>
                </c:pt>
                <c:pt idx="677">
                  <c:v>23.154724681080864</c:v>
                </c:pt>
                <c:pt idx="678">
                  <c:v>24.782981291972316</c:v>
                </c:pt>
                <c:pt idx="679">
                  <c:v>12.56473611951715</c:v>
                </c:pt>
                <c:pt idx="680">
                  <c:v>23.154724681080864</c:v>
                </c:pt>
                <c:pt idx="681">
                  <c:v>9.3521785634126484</c:v>
                </c:pt>
                <c:pt idx="682">
                  <c:v>23.884009455464739</c:v>
                </c:pt>
                <c:pt idx="683">
                  <c:v>9.3521785634126484</c:v>
                </c:pt>
                <c:pt idx="684">
                  <c:v>11.732974885598013</c:v>
                </c:pt>
                <c:pt idx="685">
                  <c:v>15.182166360699652</c:v>
                </c:pt>
                <c:pt idx="686">
                  <c:v>20.348845830519902</c:v>
                </c:pt>
                <c:pt idx="687">
                  <c:v>9.0919918694679485</c:v>
                </c:pt>
                <c:pt idx="688">
                  <c:v>8.8837487402296738</c:v>
                </c:pt>
                <c:pt idx="689">
                  <c:v>23.115788168810738</c:v>
                </c:pt>
                <c:pt idx="690">
                  <c:v>22.478897221243564</c:v>
                </c:pt>
                <c:pt idx="691">
                  <c:v>13.61323570375823</c:v>
                </c:pt>
                <c:pt idx="692">
                  <c:v>22.320213227296041</c:v>
                </c:pt>
                <c:pt idx="693">
                  <c:v>9.9588212162314811</c:v>
                </c:pt>
                <c:pt idx="694">
                  <c:v>8.8569246347909196</c:v>
                </c:pt>
                <c:pt idx="695">
                  <c:v>17.148356513805979</c:v>
                </c:pt>
                <c:pt idx="696">
                  <c:v>19.025199639911968</c:v>
                </c:pt>
                <c:pt idx="697">
                  <c:v>24.499215749150416</c:v>
                </c:pt>
                <c:pt idx="698">
                  <c:v>9.0675749590394155</c:v>
                </c:pt>
                <c:pt idx="699">
                  <c:v>18.710484697423833</c:v>
                </c:pt>
                <c:pt idx="700">
                  <c:v>11.055930621308159</c:v>
                </c:pt>
                <c:pt idx="701">
                  <c:v>11.055930621308159</c:v>
                </c:pt>
                <c:pt idx="702">
                  <c:v>23.410280207837509</c:v>
                </c:pt>
                <c:pt idx="703">
                  <c:v>8.8952457807657694</c:v>
                </c:pt>
                <c:pt idx="704">
                  <c:v>11.609152124060431</c:v>
                </c:pt>
                <c:pt idx="705">
                  <c:v>10.212954692482352</c:v>
                </c:pt>
                <c:pt idx="706">
                  <c:v>10.212954692482352</c:v>
                </c:pt>
                <c:pt idx="707">
                  <c:v>12.179169406142542</c:v>
                </c:pt>
                <c:pt idx="708">
                  <c:v>18.567632526638139</c:v>
                </c:pt>
                <c:pt idx="709">
                  <c:v>22.416726183461609</c:v>
                </c:pt>
                <c:pt idx="710">
                  <c:v>12.179169406142542</c:v>
                </c:pt>
                <c:pt idx="711">
                  <c:v>12.179169406142542</c:v>
                </c:pt>
                <c:pt idx="712">
                  <c:v>19.859401427222281</c:v>
                </c:pt>
                <c:pt idx="713">
                  <c:v>19.859401427222281</c:v>
                </c:pt>
                <c:pt idx="714">
                  <c:v>22.416726183461609</c:v>
                </c:pt>
                <c:pt idx="715">
                  <c:v>10.459567876943654</c:v>
                </c:pt>
                <c:pt idx="716">
                  <c:v>11.645190336135252</c:v>
                </c:pt>
                <c:pt idx="717">
                  <c:v>15.865761597022168</c:v>
                </c:pt>
                <c:pt idx="718">
                  <c:v>17.38507095918736</c:v>
                </c:pt>
                <c:pt idx="719">
                  <c:v>16.517759004342082</c:v>
                </c:pt>
                <c:pt idx="720">
                  <c:v>16.296532339160521</c:v>
                </c:pt>
                <c:pt idx="721">
                  <c:v>6.9750734703260342</c:v>
                </c:pt>
                <c:pt idx="722">
                  <c:v>14.706585507904755</c:v>
                </c:pt>
                <c:pt idx="723">
                  <c:v>7.0652994625205725</c:v>
                </c:pt>
                <c:pt idx="724">
                  <c:v>18.319754746887501</c:v>
                </c:pt>
                <c:pt idx="725">
                  <c:v>9.4133106768389645</c:v>
                </c:pt>
                <c:pt idx="726">
                  <c:v>8.2052946519359615</c:v>
                </c:pt>
                <c:pt idx="727">
                  <c:v>8.0372637359984083</c:v>
                </c:pt>
                <c:pt idx="728">
                  <c:v>11.058110442887736</c:v>
                </c:pt>
                <c:pt idx="729">
                  <c:v>5.5538581566002172</c:v>
                </c:pt>
                <c:pt idx="730">
                  <c:v>5.5538581566002172</c:v>
                </c:pt>
                <c:pt idx="731">
                  <c:v>6.2251950202937092</c:v>
                </c:pt>
                <c:pt idx="732">
                  <c:v>8.7683620699342413</c:v>
                </c:pt>
                <c:pt idx="733">
                  <c:v>8.7683620699342413</c:v>
                </c:pt>
                <c:pt idx="734">
                  <c:v>20.359091490231865</c:v>
                </c:pt>
                <c:pt idx="735">
                  <c:v>7.100675753354726</c:v>
                </c:pt>
                <c:pt idx="736">
                  <c:v>6.7069043655058627</c:v>
                </c:pt>
                <c:pt idx="737">
                  <c:v>20.967631025127385</c:v>
                </c:pt>
                <c:pt idx="738">
                  <c:v>20.967631025127385</c:v>
                </c:pt>
                <c:pt idx="739">
                  <c:v>11.16731827016215</c:v>
                </c:pt>
                <c:pt idx="740">
                  <c:v>11.16731827016215</c:v>
                </c:pt>
                <c:pt idx="741">
                  <c:v>#N/A</c:v>
                </c:pt>
                <c:pt idx="742">
                  <c:v>#N/A</c:v>
                </c:pt>
                <c:pt idx="743">
                  <c:v>7.8718691207339999</c:v>
                </c:pt>
                <c:pt idx="744">
                  <c:v>7.2931838109896043</c:v>
                </c:pt>
                <c:pt idx="745">
                  <c:v>9.8711999785038884</c:v>
                </c:pt>
                <c:pt idx="746">
                  <c:v>9.8711999785038884</c:v>
                </c:pt>
                <c:pt idx="747">
                  <c:v>4.2694448100863829</c:v>
                </c:pt>
                <c:pt idx="748">
                  <c:v>4.4421723023552886</c:v>
                </c:pt>
                <c:pt idx="749">
                  <c:v>12.16019650205857</c:v>
                </c:pt>
                <c:pt idx="750">
                  <c:v>14.997587684735304</c:v>
                </c:pt>
                <c:pt idx="751">
                  <c:v>8.358050833064981</c:v>
                </c:pt>
                <c:pt idx="752">
                  <c:v>6.6639660288805604</c:v>
                </c:pt>
                <c:pt idx="753">
                  <c:v>#N/A</c:v>
                </c:pt>
                <c:pt idx="754">
                  <c:v>2.6462281548038131</c:v>
                </c:pt>
                <c:pt idx="755">
                  <c:v>12.54915592014704</c:v>
                </c:pt>
                <c:pt idx="756">
                  <c:v>7.5429051344726235</c:v>
                </c:pt>
              </c:numCache>
            </c:numRef>
          </c:xVal>
          <c:yVal>
            <c:numRef>
              <c:f>'B0 - Distribution'!$BU$6:$BU$762</c:f>
              <c:numCache>
                <c:formatCode>#,##0</c:formatCode>
                <c:ptCount val="757"/>
                <c:pt idx="0">
                  <c:v>#N/A</c:v>
                </c:pt>
                <c:pt idx="1">
                  <c:v>#N/A</c:v>
                </c:pt>
                <c:pt idx="2">
                  <c:v>26.148281645719869</c:v>
                </c:pt>
                <c:pt idx="3">
                  <c:v>26.148281645719869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28.299129271697485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30.815432290484605</c:v>
                </c:pt>
                <c:pt idx="59">
                  <c:v>30.815432290484605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28.050379038312141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39.43918740219074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42.191577580590049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24.511087629480979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47.238264675447184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44.557661900326615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48.742439564167995</c:v>
                </c:pt>
                <c:pt idx="118">
                  <c:v>48.742439564167995</c:v>
                </c:pt>
                <c:pt idx="119">
                  <c:v>45.964723188784909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36.104368305821019</c:v>
                </c:pt>
                <c:pt idx="149">
                  <c:v>36.104368305821019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20.857236291140509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27.654915956353896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57.884201201572445</c:v>
                </c:pt>
                <c:pt idx="172">
                  <c:v>57.884201201572445</c:v>
                </c:pt>
                <c:pt idx="173">
                  <c:v>22.240393390224977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41.000797027616642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55.508305923706573</c:v>
                </c:pt>
                <c:pt idx="188">
                  <c:v>#N/A</c:v>
                </c:pt>
                <c:pt idx="189">
                  <c:v>71.607286139912262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39.500281016218707</c:v>
                </c:pt>
                <c:pt idx="199">
                  <c:v>39.500281016218707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51.261924365253734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47.287246376052138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49.849734929200615</c:v>
                </c:pt>
                <c:pt idx="214">
                  <c:v>24.745081000615023</c:v>
                </c:pt>
                <c:pt idx="215">
                  <c:v>65.991332657753645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38.731739907620408</c:v>
                </c:pt>
                <c:pt idx="221">
                  <c:v>67.952538076181071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38.448384997014657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64.301694816172756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74.657517340447185</c:v>
                </c:pt>
                <c:pt idx="252">
                  <c:v>49.855117887574245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42.875123234732868</c:v>
                </c:pt>
                <c:pt idx="259">
                  <c:v>42.875123234732868</c:v>
                </c:pt>
                <c:pt idx="260">
                  <c:v>42.875123234732868</c:v>
                </c:pt>
                <c:pt idx="261">
                  <c:v>#N/A</c:v>
                </c:pt>
                <c:pt idx="262">
                  <c:v>42.875123234732868</c:v>
                </c:pt>
                <c:pt idx="263">
                  <c:v>#N/A</c:v>
                </c:pt>
                <c:pt idx="264">
                  <c:v>#N/A</c:v>
                </c:pt>
                <c:pt idx="265">
                  <c:v>42.000132494588158</c:v>
                </c:pt>
                <c:pt idx="266">
                  <c:v>#N/A</c:v>
                </c:pt>
                <c:pt idx="267">
                  <c:v>55.618703233693253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56.597493728277506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44.216708889963449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76.387401593627061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38.681004704376491</c:v>
                </c:pt>
                <c:pt idx="291">
                  <c:v>62.128585779949731</c:v>
                </c:pt>
                <c:pt idx="292">
                  <c:v>#N/A</c:v>
                </c:pt>
                <c:pt idx="293">
                  <c:v>#N/A</c:v>
                </c:pt>
                <c:pt idx="294">
                  <c:v>51.541838315769894</c:v>
                </c:pt>
                <c:pt idx="295">
                  <c:v>59.402685609273689</c:v>
                </c:pt>
                <c:pt idx="296">
                  <c:v>#N/A</c:v>
                </c:pt>
                <c:pt idx="297">
                  <c:v>61.163024128478092</c:v>
                </c:pt>
                <c:pt idx="298">
                  <c:v>61.319477823233903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51.420392098212716</c:v>
                </c:pt>
                <c:pt idx="309">
                  <c:v>59.69575973533987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47.102802432732034</c:v>
                </c:pt>
                <c:pt idx="318">
                  <c:v>#N/A</c:v>
                </c:pt>
                <c:pt idx="319">
                  <c:v>#N/A</c:v>
                </c:pt>
                <c:pt idx="320">
                  <c:v>56.212138816871771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54.443901542745358</c:v>
                </c:pt>
                <c:pt idx="325">
                  <c:v>#N/A</c:v>
                </c:pt>
                <c:pt idx="326">
                  <c:v>#N/A</c:v>
                </c:pt>
                <c:pt idx="327">
                  <c:v>84.397587994182445</c:v>
                </c:pt>
                <c:pt idx="328">
                  <c:v>#N/A</c:v>
                </c:pt>
                <c:pt idx="329">
                  <c:v>#N/A</c:v>
                </c:pt>
                <c:pt idx="330">
                  <c:v>84.397587994182445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83.184786713865066</c:v>
                </c:pt>
                <c:pt idx="335">
                  <c:v>#N/A</c:v>
                </c:pt>
                <c:pt idx="336">
                  <c:v>#N/A</c:v>
                </c:pt>
                <c:pt idx="337">
                  <c:v>79.56570502141291</c:v>
                </c:pt>
                <c:pt idx="338">
                  <c:v>#N/A</c:v>
                </c:pt>
                <c:pt idx="339">
                  <c:v>86.028344330216328</c:v>
                </c:pt>
                <c:pt idx="340">
                  <c:v>#N/A</c:v>
                </c:pt>
                <c:pt idx="341">
                  <c:v>86.028344330216328</c:v>
                </c:pt>
                <c:pt idx="342">
                  <c:v>48.862420105775321</c:v>
                </c:pt>
                <c:pt idx="343">
                  <c:v>#N/A</c:v>
                </c:pt>
                <c:pt idx="344">
                  <c:v>65.727601561976726</c:v>
                </c:pt>
                <c:pt idx="345">
                  <c:v>#N/A</c:v>
                </c:pt>
                <c:pt idx="346">
                  <c:v>56.117007962695247</c:v>
                </c:pt>
                <c:pt idx="347">
                  <c:v>51.382599704434831</c:v>
                </c:pt>
                <c:pt idx="348">
                  <c:v>56.117007962695247</c:v>
                </c:pt>
                <c:pt idx="349">
                  <c:v>56.117007962695247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62.125528671292031</c:v>
                </c:pt>
                <c:pt idx="354">
                  <c:v>62.125528671292031</c:v>
                </c:pt>
                <c:pt idx="355">
                  <c:v>80.040641734973974</c:v>
                </c:pt>
                <c:pt idx="356">
                  <c:v>31.279762587599038</c:v>
                </c:pt>
                <c:pt idx="357">
                  <c:v>81.828106364042668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44.243907628754492</c:v>
                </c:pt>
                <c:pt idx="363">
                  <c:v>#N/A</c:v>
                </c:pt>
                <c:pt idx="364">
                  <c:v>#N/A</c:v>
                </c:pt>
                <c:pt idx="365">
                  <c:v>38.880281075208373</c:v>
                </c:pt>
                <c:pt idx="366">
                  <c:v>38.880281075208373</c:v>
                </c:pt>
                <c:pt idx="367">
                  <c:v>78.345857547478204</c:v>
                </c:pt>
                <c:pt idx="368">
                  <c:v>87.140909107590375</c:v>
                </c:pt>
                <c:pt idx="369">
                  <c:v>#N/A</c:v>
                </c:pt>
                <c:pt idx="370">
                  <c:v>87.140909107590375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67.979067585575024</c:v>
                </c:pt>
                <c:pt idx="378">
                  <c:v>53.835347736783696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69.631059620352332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47.080565744487117</c:v>
                </c:pt>
                <c:pt idx="405">
                  <c:v>#N/A</c:v>
                </c:pt>
                <c:pt idx="406">
                  <c:v>#N/A</c:v>
                </c:pt>
                <c:pt idx="407">
                  <c:v>74.665390221303099</c:v>
                </c:pt>
                <c:pt idx="408">
                  <c:v>#N/A</c:v>
                </c:pt>
                <c:pt idx="409">
                  <c:v>55.198387124745508</c:v>
                </c:pt>
                <c:pt idx="410">
                  <c:v>#N/A</c:v>
                </c:pt>
                <c:pt idx="411">
                  <c:v>55.198387124745508</c:v>
                </c:pt>
                <c:pt idx="412">
                  <c:v>51.015006779848036</c:v>
                </c:pt>
                <c:pt idx="413">
                  <c:v>51.015006779848036</c:v>
                </c:pt>
                <c:pt idx="414">
                  <c:v>#N/A</c:v>
                </c:pt>
                <c:pt idx="415">
                  <c:v>81.51678228319993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84.269827442418034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76.01420846946472</c:v>
                </c:pt>
                <c:pt idx="432">
                  <c:v>#N/A</c:v>
                </c:pt>
                <c:pt idx="433">
                  <c:v>76.01420846946472</c:v>
                </c:pt>
                <c:pt idx="434">
                  <c:v>76.01420846946472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74.877800035063217</c:v>
                </c:pt>
                <c:pt idx="440">
                  <c:v>#N/A</c:v>
                </c:pt>
                <c:pt idx="441">
                  <c:v>74.877800035063217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32.159397455011678</c:v>
                </c:pt>
                <c:pt idx="452">
                  <c:v>#N/A</c:v>
                </c:pt>
                <c:pt idx="453">
                  <c:v>#N/A</c:v>
                </c:pt>
                <c:pt idx="454">
                  <c:v>32.159397455011678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80.287468601155595</c:v>
                </c:pt>
                <c:pt idx="461">
                  <c:v>#N/A</c:v>
                </c:pt>
                <c:pt idx="462">
                  <c:v>#N/A</c:v>
                </c:pt>
                <c:pt idx="463">
                  <c:v>62.08981454896405</c:v>
                </c:pt>
                <c:pt idx="464">
                  <c:v>#N/A</c:v>
                </c:pt>
                <c:pt idx="465">
                  <c:v>#N/A</c:v>
                </c:pt>
                <c:pt idx="466">
                  <c:v>81.25400973039541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81.25400973039541</c:v>
                </c:pt>
                <c:pt idx="472">
                  <c:v>73.574088092750358</c:v>
                </c:pt>
                <c:pt idx="473">
                  <c:v>62.432128934945816</c:v>
                </c:pt>
                <c:pt idx="474">
                  <c:v>#N/A</c:v>
                </c:pt>
                <c:pt idx="475">
                  <c:v>73.574088092750358</c:v>
                </c:pt>
                <c:pt idx="476">
                  <c:v>73.574088092750358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68.799838901930315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51.79941356829498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78.951494737896795</c:v>
                </c:pt>
                <c:pt idx="508">
                  <c:v>76.771336566325346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49.356302991602313</c:v>
                </c:pt>
                <c:pt idx="516">
                  <c:v>#N/A</c:v>
                </c:pt>
                <c:pt idx="517">
                  <c:v>71.849776610139415</c:v>
                </c:pt>
                <c:pt idx="518">
                  <c:v>53.276012310149461</c:v>
                </c:pt>
                <c:pt idx="519">
                  <c:v>#N/A</c:v>
                </c:pt>
                <c:pt idx="520">
                  <c:v>76.786513583628803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71.560181514863501</c:v>
                </c:pt>
                <c:pt idx="534">
                  <c:v>#N/A</c:v>
                </c:pt>
                <c:pt idx="535">
                  <c:v>78.303131283604884</c:v>
                </c:pt>
                <c:pt idx="536">
                  <c:v>78.303131283604884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83.232318692386315</c:v>
                </c:pt>
                <c:pt idx="541">
                  <c:v>83.232318692386315</c:v>
                </c:pt>
                <c:pt idx="542">
                  <c:v>#N/A</c:v>
                </c:pt>
                <c:pt idx="543">
                  <c:v>65.728933840238895</c:v>
                </c:pt>
                <c:pt idx="544">
                  <c:v>#N/A</c:v>
                </c:pt>
                <c:pt idx="545">
                  <c:v>#N/A</c:v>
                </c:pt>
                <c:pt idx="546">
                  <c:v>61.027281700468755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49.96336616262824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72.136342869949104</c:v>
                </c:pt>
                <c:pt idx="557">
                  <c:v>#N/A</c:v>
                </c:pt>
                <c:pt idx="558">
                  <c:v>#N/A</c:v>
                </c:pt>
                <c:pt idx="559">
                  <c:v>57.33162467959631</c:v>
                </c:pt>
                <c:pt idx="560">
                  <c:v>69.952512071813118</c:v>
                </c:pt>
                <c:pt idx="561">
                  <c:v>66.041350575368725</c:v>
                </c:pt>
                <c:pt idx="562">
                  <c:v>#N/A</c:v>
                </c:pt>
                <c:pt idx="563">
                  <c:v>66.34185322367675</c:v>
                </c:pt>
                <c:pt idx="564">
                  <c:v>72.793299708452196</c:v>
                </c:pt>
                <c:pt idx="565">
                  <c:v>72.793299708452196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78.732482538867927</c:v>
                </c:pt>
                <c:pt idx="577">
                  <c:v>82.715170488100597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54.278070369816703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81.300220138253408</c:v>
                </c:pt>
                <c:pt idx="597">
                  <c:v>#N/A</c:v>
                </c:pt>
                <c:pt idx="598">
                  <c:v>70.32270223371593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75.539220095385645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63.447437131789464</c:v>
                </c:pt>
                <c:pt idx="607">
                  <c:v>#N/A</c:v>
                </c:pt>
                <c:pt idx="608">
                  <c:v>65.78613597637451</c:v>
                </c:pt>
                <c:pt idx="609">
                  <c:v>82.101202032015848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68.465740951422561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77.991413355567673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65.640205806502621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88.071527347410992</c:v>
                </c:pt>
                <c:pt idx="663">
                  <c:v>#N/A</c:v>
                </c:pt>
                <c:pt idx="664">
                  <c:v>61.524258595833977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88.874931743384778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82.981824298706186</c:v>
                </c:pt>
                <c:pt idx="678">
                  <c:v>79.880023943141879</c:v>
                </c:pt>
                <c:pt idx="679">
                  <c:v>#N/A</c:v>
                </c:pt>
                <c:pt idx="680">
                  <c:v>82.981824298706186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71.62652239450243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73.648540340033421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76.848491207001018</c:v>
                </c:pt>
                <c:pt idx="709">
                  <c:v>78.019345043317387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78.019345043317387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69.712149719161161</c:v>
                </c:pt>
                <c:pt idx="738">
                  <c:v>69.712149719161161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91.908236929198566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205-43F7-BEFE-23256AAF9DA2}"/>
            </c:ext>
          </c:extLst>
        </c:ser>
        <c:ser>
          <c:idx val="3"/>
          <c:order val="2"/>
          <c:tx>
            <c:strRef>
              <c:f>'B0 - Distribution'!$BV$5</c:f>
              <c:strCache>
                <c:ptCount val="1"/>
                <c:pt idx="0">
                  <c:v>Faible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1">
                  <a:lumMod val="20000"/>
                  <a:lumOff val="80000"/>
                  <a:alpha val="20000"/>
                </a:schemeClr>
              </a:solidFill>
              <a:ln w="9525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</c:marker>
          <c:xVal>
            <c:numRef>
              <c:f>'B0 - Distribution'!$BR$6:$BR$762</c:f>
              <c:numCache>
                <c:formatCode>#,##0</c:formatCode>
                <c:ptCount val="757"/>
                <c:pt idx="0">
                  <c:v>95.545622412568363</c:v>
                </c:pt>
                <c:pt idx="1">
                  <c:v>93.380279749148372</c:v>
                </c:pt>
                <c:pt idx="2">
                  <c:v>94.396513912565496</c:v>
                </c:pt>
                <c:pt idx="3">
                  <c:v>94.396513912565496</c:v>
                </c:pt>
                <c:pt idx="4">
                  <c:v>91.853732093415744</c:v>
                </c:pt>
                <c:pt idx="5">
                  <c:v>99.053687031395114</c:v>
                </c:pt>
                <c:pt idx="6">
                  <c:v>94.350466277903664</c:v>
                </c:pt>
                <c:pt idx="7">
                  <c:v>90.641192943629164</c:v>
                </c:pt>
                <c:pt idx="8">
                  <c:v>87.403095783166094</c:v>
                </c:pt>
                <c:pt idx="9">
                  <c:v>91.659598138743945</c:v>
                </c:pt>
                <c:pt idx="10">
                  <c:v>95.325905964217597</c:v>
                </c:pt>
                <c:pt idx="11">
                  <c:v>96.462835353483015</c:v>
                </c:pt>
                <c:pt idx="12">
                  <c:v>99.138523323165131</c:v>
                </c:pt>
                <c:pt idx="13">
                  <c:v>86.699140202774714</c:v>
                </c:pt>
                <c:pt idx="14">
                  <c:v>99.154642851286908</c:v>
                </c:pt>
                <c:pt idx="15">
                  <c:v>96.542438036452509</c:v>
                </c:pt>
                <c:pt idx="16">
                  <c:v>96.542438036452509</c:v>
                </c:pt>
                <c:pt idx="17">
                  <c:v>#N/A</c:v>
                </c:pt>
                <c:pt idx="18">
                  <c:v>87.455224256866288</c:v>
                </c:pt>
                <c:pt idx="19">
                  <c:v>95.184876557355139</c:v>
                </c:pt>
                <c:pt idx="20">
                  <c:v>82.805641154413294</c:v>
                </c:pt>
                <c:pt idx="21">
                  <c:v>94.444694260385091</c:v>
                </c:pt>
                <c:pt idx="22">
                  <c:v>94.444694260385091</c:v>
                </c:pt>
                <c:pt idx="23">
                  <c:v>94.997309303129214</c:v>
                </c:pt>
                <c:pt idx="24">
                  <c:v>93.478654057139266</c:v>
                </c:pt>
                <c:pt idx="25">
                  <c:v>93.164954255716722</c:v>
                </c:pt>
                <c:pt idx="26">
                  <c:v>85.496824368125203</c:v>
                </c:pt>
                <c:pt idx="27">
                  <c:v>87.144202185163152</c:v>
                </c:pt>
                <c:pt idx="28">
                  <c:v>94.848783342244133</c:v>
                </c:pt>
                <c:pt idx="29">
                  <c:v>94.848783342244133</c:v>
                </c:pt>
                <c:pt idx="30">
                  <c:v>92.848797732839714</c:v>
                </c:pt>
                <c:pt idx="31">
                  <c:v>84.747402879892391</c:v>
                </c:pt>
                <c:pt idx="32">
                  <c:v>83.924150607162304</c:v>
                </c:pt>
                <c:pt idx="33">
                  <c:v>95.150622367314568</c:v>
                </c:pt>
                <c:pt idx="34">
                  <c:v>95.150622367314568</c:v>
                </c:pt>
                <c:pt idx="35">
                  <c:v>87.975414853844768</c:v>
                </c:pt>
                <c:pt idx="36">
                  <c:v>90.673906127469479</c:v>
                </c:pt>
                <c:pt idx="37">
                  <c:v>90.673906127469479</c:v>
                </c:pt>
                <c:pt idx="38">
                  <c:v>84.683713521611907</c:v>
                </c:pt>
                <c:pt idx="39">
                  <c:v>84.683713521611907</c:v>
                </c:pt>
                <c:pt idx="40">
                  <c:v>84.645888834447874</c:v>
                </c:pt>
                <c:pt idx="41">
                  <c:v>84.645888834447874</c:v>
                </c:pt>
                <c:pt idx="42">
                  <c:v>93.409446241854596</c:v>
                </c:pt>
                <c:pt idx="43">
                  <c:v>88.018663001518775</c:v>
                </c:pt>
                <c:pt idx="44">
                  <c:v>83.849407059308405</c:v>
                </c:pt>
                <c:pt idx="45">
                  <c:v>88.018663001518775</c:v>
                </c:pt>
                <c:pt idx="46">
                  <c:v>88.018663001518775</c:v>
                </c:pt>
                <c:pt idx="47">
                  <c:v>88.263355324937038</c:v>
                </c:pt>
                <c:pt idx="48">
                  <c:v>88.263355324937038</c:v>
                </c:pt>
                <c:pt idx="49">
                  <c:v>#N/A</c:v>
                </c:pt>
                <c:pt idx="50">
                  <c:v>88.504722794092515</c:v>
                </c:pt>
                <c:pt idx="51">
                  <c:v>86.262467100914776</c:v>
                </c:pt>
                <c:pt idx="52">
                  <c:v>90.804820541531939</c:v>
                </c:pt>
                <c:pt idx="53">
                  <c:v>81.213348311585307</c:v>
                </c:pt>
                <c:pt idx="54">
                  <c:v>85.352614591150029</c:v>
                </c:pt>
                <c:pt idx="55">
                  <c:v>90.60714248379746</c:v>
                </c:pt>
                <c:pt idx="56">
                  <c:v>90.60714248379746</c:v>
                </c:pt>
                <c:pt idx="57">
                  <c:v>79.358398760411106</c:v>
                </c:pt>
                <c:pt idx="58">
                  <c:v>86.003694580272423</c:v>
                </c:pt>
                <c:pt idx="59">
                  <c:v>86.003694580272423</c:v>
                </c:pt>
                <c:pt idx="60">
                  <c:v>84.906819295870463</c:v>
                </c:pt>
                <c:pt idx="61">
                  <c:v>84.906819295870463</c:v>
                </c:pt>
                <c:pt idx="62">
                  <c:v>82.232104146496695</c:v>
                </c:pt>
                <c:pt idx="63">
                  <c:v>83.741845924377785</c:v>
                </c:pt>
                <c:pt idx="64">
                  <c:v>85.474081806287288</c:v>
                </c:pt>
                <c:pt idx="65">
                  <c:v>86.215808345109053</c:v>
                </c:pt>
                <c:pt idx="66">
                  <c:v>86.215808345109053</c:v>
                </c:pt>
                <c:pt idx="67">
                  <c:v>78.693525243929599</c:v>
                </c:pt>
                <c:pt idx="68">
                  <c:v>87.379870218583235</c:v>
                </c:pt>
                <c:pt idx="69">
                  <c:v>87.379870218583235</c:v>
                </c:pt>
                <c:pt idx="70">
                  <c:v>87.379870218583235</c:v>
                </c:pt>
                <c:pt idx="71">
                  <c:v>90.794094940007156</c:v>
                </c:pt>
                <c:pt idx="72">
                  <c:v>86.304369128558349</c:v>
                </c:pt>
                <c:pt idx="73">
                  <c:v>88.012793040952275</c:v>
                </c:pt>
                <c:pt idx="74">
                  <c:v>87.294770318399983</c:v>
                </c:pt>
                <c:pt idx="75">
                  <c:v>87.294770318399983</c:v>
                </c:pt>
                <c:pt idx="76">
                  <c:v>90.794094940007156</c:v>
                </c:pt>
                <c:pt idx="77">
                  <c:v>82.082343023526604</c:v>
                </c:pt>
                <c:pt idx="78">
                  <c:v>84.963358552038727</c:v>
                </c:pt>
                <c:pt idx="79">
                  <c:v>75.300357518771506</c:v>
                </c:pt>
                <c:pt idx="80">
                  <c:v>75.999761243089637</c:v>
                </c:pt>
                <c:pt idx="81">
                  <c:v>81.303973923937704</c:v>
                </c:pt>
                <c:pt idx="82">
                  <c:v>81.303973923937704</c:v>
                </c:pt>
                <c:pt idx="83">
                  <c:v>84.886165159538095</c:v>
                </c:pt>
                <c:pt idx="84">
                  <c:v>81.091494969349014</c:v>
                </c:pt>
                <c:pt idx="85">
                  <c:v>79.144306025368735</c:v>
                </c:pt>
                <c:pt idx="86">
                  <c:v>87.735452937216266</c:v>
                </c:pt>
                <c:pt idx="87">
                  <c:v>74.079409180986659</c:v>
                </c:pt>
                <c:pt idx="88">
                  <c:v>77.429036972511753</c:v>
                </c:pt>
                <c:pt idx="89">
                  <c:v>87.934838779474518</c:v>
                </c:pt>
                <c:pt idx="90">
                  <c:v>74.22806419322923</c:v>
                </c:pt>
                <c:pt idx="91">
                  <c:v>82.823149570085192</c:v>
                </c:pt>
                <c:pt idx="92">
                  <c:v>87.934838779474518</c:v>
                </c:pt>
                <c:pt idx="93">
                  <c:v>87.934838779474518</c:v>
                </c:pt>
                <c:pt idx="94">
                  <c:v>87.934838779474518</c:v>
                </c:pt>
                <c:pt idx="95">
                  <c:v>74.164262972064165</c:v>
                </c:pt>
                <c:pt idx="96">
                  <c:v>82.823149570085192</c:v>
                </c:pt>
                <c:pt idx="97">
                  <c:v>82.823149570085192</c:v>
                </c:pt>
                <c:pt idx="98">
                  <c:v>83.387782279842099</c:v>
                </c:pt>
                <c:pt idx="99">
                  <c:v>83.387782279842099</c:v>
                </c:pt>
                <c:pt idx="100">
                  <c:v>80.513649645835045</c:v>
                </c:pt>
                <c:pt idx="101">
                  <c:v>78.099382625443667</c:v>
                </c:pt>
                <c:pt idx="102">
                  <c:v>85.61990204757393</c:v>
                </c:pt>
                <c:pt idx="103">
                  <c:v>78.099382625443667</c:v>
                </c:pt>
                <c:pt idx="104">
                  <c:v>80.795850529545476</c:v>
                </c:pt>
                <c:pt idx="105">
                  <c:v>77.849177789642766</c:v>
                </c:pt>
                <c:pt idx="106">
                  <c:v>77.849177789642766</c:v>
                </c:pt>
                <c:pt idx="107">
                  <c:v>80.287963655321363</c:v>
                </c:pt>
                <c:pt idx="108">
                  <c:v>77.530206419483591</c:v>
                </c:pt>
                <c:pt idx="109">
                  <c:v>72.360601844644052</c:v>
                </c:pt>
                <c:pt idx="110">
                  <c:v>73.228016682174172</c:v>
                </c:pt>
                <c:pt idx="111">
                  <c:v>84.221626988149282</c:v>
                </c:pt>
                <c:pt idx="112">
                  <c:v>79.265778032303629</c:v>
                </c:pt>
                <c:pt idx="113">
                  <c:v>86.798984056995621</c:v>
                </c:pt>
                <c:pt idx="114">
                  <c:v>79.270546201781059</c:v>
                </c:pt>
                <c:pt idx="115">
                  <c:v>#N/A</c:v>
                </c:pt>
                <c:pt idx="116">
                  <c:v>74.258555294127191</c:v>
                </c:pt>
                <c:pt idx="117">
                  <c:v>75.828052091159506</c:v>
                </c:pt>
                <c:pt idx="118">
                  <c:v>75.828052091159506</c:v>
                </c:pt>
                <c:pt idx="119">
                  <c:v>73.396336485052402</c:v>
                </c:pt>
                <c:pt idx="120">
                  <c:v>82.248668214909912</c:v>
                </c:pt>
                <c:pt idx="121">
                  <c:v>77.684162270513667</c:v>
                </c:pt>
                <c:pt idx="122">
                  <c:v>76.408233467705102</c:v>
                </c:pt>
                <c:pt idx="123">
                  <c:v>76.408233467705102</c:v>
                </c:pt>
                <c:pt idx="124">
                  <c:v>77.129022501292582</c:v>
                </c:pt>
                <c:pt idx="125">
                  <c:v>83.946985701669163</c:v>
                </c:pt>
                <c:pt idx="126">
                  <c:v>72.244745428678158</c:v>
                </c:pt>
                <c:pt idx="127">
                  <c:v>72.224586596038023</c:v>
                </c:pt>
                <c:pt idx="128">
                  <c:v>79.29035818025541</c:v>
                </c:pt>
                <c:pt idx="129">
                  <c:v>83.289938851821447</c:v>
                </c:pt>
                <c:pt idx="130">
                  <c:v>72.224586596038023</c:v>
                </c:pt>
                <c:pt idx="131">
                  <c:v>79.29035818025541</c:v>
                </c:pt>
                <c:pt idx="132">
                  <c:v>70.863741156876131</c:v>
                </c:pt>
                <c:pt idx="133">
                  <c:v>69.981928194376579</c:v>
                </c:pt>
                <c:pt idx="134">
                  <c:v>78.451094171732748</c:v>
                </c:pt>
                <c:pt idx="135">
                  <c:v>75.972101827131652</c:v>
                </c:pt>
                <c:pt idx="136">
                  <c:v>83.667888995193479</c:v>
                </c:pt>
                <c:pt idx="137">
                  <c:v>80.827914222424909</c:v>
                </c:pt>
                <c:pt idx="138">
                  <c:v>81.248924299276084</c:v>
                </c:pt>
                <c:pt idx="139">
                  <c:v>76.959233749532302</c:v>
                </c:pt>
                <c:pt idx="140">
                  <c:v>74.666424623124442</c:v>
                </c:pt>
                <c:pt idx="141">
                  <c:v>69.507673358222235</c:v>
                </c:pt>
                <c:pt idx="142">
                  <c:v>68.587340709465479</c:v>
                </c:pt>
                <c:pt idx="143">
                  <c:v>69.507673358222235</c:v>
                </c:pt>
                <c:pt idx="144">
                  <c:v>81.751878693527885</c:v>
                </c:pt>
                <c:pt idx="145">
                  <c:v>69.507673358222235</c:v>
                </c:pt>
                <c:pt idx="146">
                  <c:v>68.587340709465479</c:v>
                </c:pt>
                <c:pt idx="147">
                  <c:v>70.010747500948142</c:v>
                </c:pt>
                <c:pt idx="148">
                  <c:v>74.585688986575448</c:v>
                </c:pt>
                <c:pt idx="149">
                  <c:v>74.585688986575448</c:v>
                </c:pt>
                <c:pt idx="150">
                  <c:v>79.215012731131011</c:v>
                </c:pt>
                <c:pt idx="151">
                  <c:v>73.143637551362275</c:v>
                </c:pt>
                <c:pt idx="152">
                  <c:v>78.976681037150868</c:v>
                </c:pt>
                <c:pt idx="153">
                  <c:v>73.364626381610236</c:v>
                </c:pt>
                <c:pt idx="154">
                  <c:v>75.380266565270759</c:v>
                </c:pt>
                <c:pt idx="155">
                  <c:v>74.219024025690018</c:v>
                </c:pt>
                <c:pt idx="156">
                  <c:v>80.956059874345101</c:v>
                </c:pt>
                <c:pt idx="157">
                  <c:v>74.469244168941785</c:v>
                </c:pt>
                <c:pt idx="158">
                  <c:v>74.469244168941785</c:v>
                </c:pt>
                <c:pt idx="159">
                  <c:v>70.913915076398339</c:v>
                </c:pt>
                <c:pt idx="160">
                  <c:v>67.350866633997185</c:v>
                </c:pt>
                <c:pt idx="161">
                  <c:v>69.861751972215458</c:v>
                </c:pt>
                <c:pt idx="162">
                  <c:v>67.219661643506058</c:v>
                </c:pt>
                <c:pt idx="163">
                  <c:v>77.777533443028489</c:v>
                </c:pt>
                <c:pt idx="164">
                  <c:v>72.13281593033355</c:v>
                </c:pt>
                <c:pt idx="165">
                  <c:v>77.452494853439262</c:v>
                </c:pt>
                <c:pt idx="166">
                  <c:v>77.938820154047463</c:v>
                </c:pt>
                <c:pt idx="167">
                  <c:v>70.21739141918718</c:v>
                </c:pt>
                <c:pt idx="168">
                  <c:v>65.848271764939355</c:v>
                </c:pt>
                <c:pt idx="169">
                  <c:v>70.367774211286772</c:v>
                </c:pt>
                <c:pt idx="170">
                  <c:v>74.640057269213642</c:v>
                </c:pt>
                <c:pt idx="171">
                  <c:v>73.165504683405601</c:v>
                </c:pt>
                <c:pt idx="172">
                  <c:v>73.165504683405601</c:v>
                </c:pt>
                <c:pt idx="173">
                  <c:v>77.039463747457845</c:v>
                </c:pt>
                <c:pt idx="174">
                  <c:v>71.301444884942441</c:v>
                </c:pt>
                <c:pt idx="175">
                  <c:v>71.301444884942441</c:v>
                </c:pt>
                <c:pt idx="176">
                  <c:v>71.301444884942441</c:v>
                </c:pt>
                <c:pt idx="177">
                  <c:v>73.907820207382144</c:v>
                </c:pt>
                <c:pt idx="178">
                  <c:v>63.398098318315299</c:v>
                </c:pt>
                <c:pt idx="179">
                  <c:v>63.398098318315299</c:v>
                </c:pt>
                <c:pt idx="180">
                  <c:v>79.247435470939976</c:v>
                </c:pt>
                <c:pt idx="181">
                  <c:v>78.011080898078077</c:v>
                </c:pt>
                <c:pt idx="182">
                  <c:v>76.791901505062796</c:v>
                </c:pt>
                <c:pt idx="183">
                  <c:v>69.366315184493942</c:v>
                </c:pt>
                <c:pt idx="184">
                  <c:v>78.709949802685259</c:v>
                </c:pt>
                <c:pt idx="185">
                  <c:v>#N/A</c:v>
                </c:pt>
                <c:pt idx="186">
                  <c:v>#N/A</c:v>
                </c:pt>
                <c:pt idx="187">
                  <c:v>64.909085696529289</c:v>
                </c:pt>
                <c:pt idx="188">
                  <c:v>69.111422629669079</c:v>
                </c:pt>
                <c:pt idx="189">
                  <c:v>61.72078587477759</c:v>
                </c:pt>
                <c:pt idx="190">
                  <c:v>69.565327992079474</c:v>
                </c:pt>
                <c:pt idx="191">
                  <c:v>69.565327992079474</c:v>
                </c:pt>
                <c:pt idx="192">
                  <c:v>73.536504583499422</c:v>
                </c:pt>
                <c:pt idx="193">
                  <c:v>73.536504583499422</c:v>
                </c:pt>
                <c:pt idx="194">
                  <c:v>66.534355873940996</c:v>
                </c:pt>
                <c:pt idx="195">
                  <c:v>73.536504583499422</c:v>
                </c:pt>
                <c:pt idx="196">
                  <c:v>76.418588569268451</c:v>
                </c:pt>
                <c:pt idx="197">
                  <c:v>60.457825776754028</c:v>
                </c:pt>
                <c:pt idx="198">
                  <c:v>72.917651162004816</c:v>
                </c:pt>
                <c:pt idx="199">
                  <c:v>72.917651162004816</c:v>
                </c:pt>
                <c:pt idx="200">
                  <c:v>74.078602779178112</c:v>
                </c:pt>
                <c:pt idx="201">
                  <c:v>68.111872132180224</c:v>
                </c:pt>
                <c:pt idx="202">
                  <c:v>74.759231614311403</c:v>
                </c:pt>
                <c:pt idx="203">
                  <c:v>67.106953271688667</c:v>
                </c:pt>
                <c:pt idx="204">
                  <c:v>68.659254753701617</c:v>
                </c:pt>
                <c:pt idx="205">
                  <c:v>64.543018899926238</c:v>
                </c:pt>
                <c:pt idx="206">
                  <c:v>68.659254753701617</c:v>
                </c:pt>
                <c:pt idx="207">
                  <c:v>64.543018899926238</c:v>
                </c:pt>
                <c:pt idx="208">
                  <c:v>62.747541924182514</c:v>
                </c:pt>
                <c:pt idx="209">
                  <c:v>#N/A</c:v>
                </c:pt>
                <c:pt idx="210">
                  <c:v>74.097480974691138</c:v>
                </c:pt>
                <c:pt idx="211">
                  <c:v>69.130364837700768</c:v>
                </c:pt>
                <c:pt idx="212">
                  <c:v>65.915572409769965</c:v>
                </c:pt>
                <c:pt idx="213">
                  <c:v>61.97872977069234</c:v>
                </c:pt>
                <c:pt idx="214">
                  <c:v>59.563960759033279</c:v>
                </c:pt>
                <c:pt idx="215">
                  <c:v>57.531278777143342</c:v>
                </c:pt>
                <c:pt idx="216">
                  <c:v>63.775032885205391</c:v>
                </c:pt>
                <c:pt idx="217">
                  <c:v>66.84640649467994</c:v>
                </c:pt>
                <c:pt idx="218">
                  <c:v>65.480878362097954</c:v>
                </c:pt>
                <c:pt idx="219">
                  <c:v>56.440955200388885</c:v>
                </c:pt>
                <c:pt idx="220">
                  <c:v>61.224995177630795</c:v>
                </c:pt>
                <c:pt idx="221">
                  <c:v>63.874459416603663</c:v>
                </c:pt>
                <c:pt idx="222">
                  <c:v>65.480878362097954</c:v>
                </c:pt>
                <c:pt idx="223">
                  <c:v>65.480878362097954</c:v>
                </c:pt>
                <c:pt idx="224">
                  <c:v>65.480878362097954</c:v>
                </c:pt>
                <c:pt idx="225">
                  <c:v>59.599088371052211</c:v>
                </c:pt>
                <c:pt idx="226">
                  <c:v>66.876039090115015</c:v>
                </c:pt>
                <c:pt idx="227">
                  <c:v>64.985889114067476</c:v>
                </c:pt>
                <c:pt idx="228">
                  <c:v>63.683846798718832</c:v>
                </c:pt>
                <c:pt idx="229">
                  <c:v>64.985889114067476</c:v>
                </c:pt>
                <c:pt idx="230">
                  <c:v>57.112252687547681</c:v>
                </c:pt>
                <c:pt idx="231">
                  <c:v>57.112252687547681</c:v>
                </c:pt>
                <c:pt idx="232">
                  <c:v>57.112252687547681</c:v>
                </c:pt>
                <c:pt idx="233">
                  <c:v>64.985889114067476</c:v>
                </c:pt>
                <c:pt idx="234">
                  <c:v>63.040051362931841</c:v>
                </c:pt>
                <c:pt idx="235">
                  <c:v>66.76806397623541</c:v>
                </c:pt>
                <c:pt idx="236">
                  <c:v>57.294317807434744</c:v>
                </c:pt>
                <c:pt idx="237">
                  <c:v>67.058232243597686</c:v>
                </c:pt>
                <c:pt idx="238">
                  <c:v>66.76806397623541</c:v>
                </c:pt>
                <c:pt idx="239">
                  <c:v>61.369505125322497</c:v>
                </c:pt>
                <c:pt idx="240">
                  <c:v>63.502221982457627</c:v>
                </c:pt>
                <c:pt idx="241">
                  <c:v>60.94086812358595</c:v>
                </c:pt>
                <c:pt idx="242">
                  <c:v>60.94086812358595</c:v>
                </c:pt>
                <c:pt idx="243">
                  <c:v>64.717070148904469</c:v>
                </c:pt>
                <c:pt idx="244">
                  <c:v>57.159666922896442</c:v>
                </c:pt>
                <c:pt idx="245">
                  <c:v>59.911552502687037</c:v>
                </c:pt>
                <c:pt idx="246">
                  <c:v>59.911552502687037</c:v>
                </c:pt>
                <c:pt idx="247">
                  <c:v>#N/A</c:v>
                </c:pt>
                <c:pt idx="248">
                  <c:v>#N/A</c:v>
                </c:pt>
                <c:pt idx="249">
                  <c:v>54.838202168617102</c:v>
                </c:pt>
                <c:pt idx="250">
                  <c:v>62.902856827400996</c:v>
                </c:pt>
                <c:pt idx="251">
                  <c:v>53.100898381171277</c:v>
                </c:pt>
                <c:pt idx="252">
                  <c:v>58.898014050400299</c:v>
                </c:pt>
                <c:pt idx="253">
                  <c:v>63.78697367627516</c:v>
                </c:pt>
                <c:pt idx="254">
                  <c:v>59.20429130556083</c:v>
                </c:pt>
                <c:pt idx="255">
                  <c:v>65.565421326393775</c:v>
                </c:pt>
                <c:pt idx="256">
                  <c:v>63.78697367627516</c:v>
                </c:pt>
                <c:pt idx="257">
                  <c:v>58.156242835099043</c:v>
                </c:pt>
                <c:pt idx="258">
                  <c:v>57.416980304709313</c:v>
                </c:pt>
                <c:pt idx="259">
                  <c:v>57.416980304709313</c:v>
                </c:pt>
                <c:pt idx="260">
                  <c:v>57.416980304709313</c:v>
                </c:pt>
                <c:pt idx="261">
                  <c:v>67.681338296099298</c:v>
                </c:pt>
                <c:pt idx="262">
                  <c:v>57.416980304709313</c:v>
                </c:pt>
                <c:pt idx="263">
                  <c:v>57.880800015643864</c:v>
                </c:pt>
                <c:pt idx="264">
                  <c:v>63.751782552868207</c:v>
                </c:pt>
                <c:pt idx="265">
                  <c:v>65.678814164337055</c:v>
                </c:pt>
                <c:pt idx="266">
                  <c:v>65.103222390332931</c:v>
                </c:pt>
                <c:pt idx="267">
                  <c:v>61.108840158538946</c:v>
                </c:pt>
                <c:pt idx="268">
                  <c:v>65.103222390332931</c:v>
                </c:pt>
                <c:pt idx="269">
                  <c:v>58.405321201468645</c:v>
                </c:pt>
                <c:pt idx="270">
                  <c:v>65.627713014435557</c:v>
                </c:pt>
                <c:pt idx="271">
                  <c:v>62.770782442712353</c:v>
                </c:pt>
                <c:pt idx="272">
                  <c:v>53.749675876901023</c:v>
                </c:pt>
                <c:pt idx="273">
                  <c:v>53.530414644604853</c:v>
                </c:pt>
                <c:pt idx="274">
                  <c:v>51.229537311140049</c:v>
                </c:pt>
                <c:pt idx="275">
                  <c:v>51.229537311140049</c:v>
                </c:pt>
                <c:pt idx="276">
                  <c:v>57.99973919984285</c:v>
                </c:pt>
                <c:pt idx="277">
                  <c:v>48.755536935133051</c:v>
                </c:pt>
                <c:pt idx="278">
                  <c:v>55.513941659836092</c:v>
                </c:pt>
                <c:pt idx="279">
                  <c:v>48.805751457451471</c:v>
                </c:pt>
                <c:pt idx="280">
                  <c:v>64.672972765050332</c:v>
                </c:pt>
                <c:pt idx="281">
                  <c:v>64.672972765050332</c:v>
                </c:pt>
                <c:pt idx="282">
                  <c:v>50.763736553958843</c:v>
                </c:pt>
                <c:pt idx="283">
                  <c:v>48.805751457451471</c:v>
                </c:pt>
                <c:pt idx="284">
                  <c:v>63.268137616332872</c:v>
                </c:pt>
                <c:pt idx="285">
                  <c:v>58.072809047496108</c:v>
                </c:pt>
                <c:pt idx="286">
                  <c:v>54.280458750696461</c:v>
                </c:pt>
                <c:pt idx="287">
                  <c:v>60.04310609929081</c:v>
                </c:pt>
                <c:pt idx="288">
                  <c:v>60.04310609929081</c:v>
                </c:pt>
                <c:pt idx="289">
                  <c:v>63.782103536682264</c:v>
                </c:pt>
                <c:pt idx="290">
                  <c:v>49.668649992466236</c:v>
                </c:pt>
                <c:pt idx="291">
                  <c:v>52.003089280397411</c:v>
                </c:pt>
                <c:pt idx="292">
                  <c:v>56.22844770345597</c:v>
                </c:pt>
                <c:pt idx="293">
                  <c:v>52.725676984158532</c:v>
                </c:pt>
                <c:pt idx="294">
                  <c:v>59.178785321567453</c:v>
                </c:pt>
                <c:pt idx="295">
                  <c:v>53.04310822429666</c:v>
                </c:pt>
                <c:pt idx="296">
                  <c:v>58.54728426961104</c:v>
                </c:pt>
                <c:pt idx="297">
                  <c:v>56.845477890174145</c:v>
                </c:pt>
                <c:pt idx="298">
                  <c:v>51.264198362665567</c:v>
                </c:pt>
                <c:pt idx="299">
                  <c:v>52.725676984158532</c:v>
                </c:pt>
                <c:pt idx="300">
                  <c:v>51.357541252343012</c:v>
                </c:pt>
                <c:pt idx="301">
                  <c:v>52.26497664238866</c:v>
                </c:pt>
                <c:pt idx="302">
                  <c:v>59.047237457461357</c:v>
                </c:pt>
                <c:pt idx="303">
                  <c:v>56.664591208095608</c:v>
                </c:pt>
                <c:pt idx="304">
                  <c:v>56.664591208095608</c:v>
                </c:pt>
                <c:pt idx="305">
                  <c:v>45.640898680665671</c:v>
                </c:pt>
                <c:pt idx="306">
                  <c:v>55.60630140242997</c:v>
                </c:pt>
                <c:pt idx="307">
                  <c:v>47.639339011471257</c:v>
                </c:pt>
                <c:pt idx="308">
                  <c:v>51.341085577223993</c:v>
                </c:pt>
                <c:pt idx="309">
                  <c:v>58.471255337021759</c:v>
                </c:pt>
                <c:pt idx="310">
                  <c:v>47.639339011471257</c:v>
                </c:pt>
                <c:pt idx="311">
                  <c:v>47.639339011471257</c:v>
                </c:pt>
                <c:pt idx="312">
                  <c:v>47.639339011471257</c:v>
                </c:pt>
                <c:pt idx="313">
                  <c:v>58.037055013083894</c:v>
                </c:pt>
                <c:pt idx="314">
                  <c:v>55.432907328904221</c:v>
                </c:pt>
                <c:pt idx="315">
                  <c:v>53.183314285750193</c:v>
                </c:pt>
                <c:pt idx="316">
                  <c:v>54.633313202642164</c:v>
                </c:pt>
                <c:pt idx="317">
                  <c:v>49.491428591859517</c:v>
                </c:pt>
                <c:pt idx="318">
                  <c:v>59.269342345679178</c:v>
                </c:pt>
                <c:pt idx="319">
                  <c:v>51.410876433436755</c:v>
                </c:pt>
                <c:pt idx="320">
                  <c:v>51.756398391460067</c:v>
                </c:pt>
                <c:pt idx="321">
                  <c:v>59.269342345679178</c:v>
                </c:pt>
                <c:pt idx="322">
                  <c:v>45.107534140473533</c:v>
                </c:pt>
                <c:pt idx="323">
                  <c:v>49.632371344389874</c:v>
                </c:pt>
                <c:pt idx="324">
                  <c:v>46.960282038616299</c:v>
                </c:pt>
                <c:pt idx="325">
                  <c:v>52.64848570977756</c:v>
                </c:pt>
                <c:pt idx="326">
                  <c:v>50.149093363316908</c:v>
                </c:pt>
                <c:pt idx="327">
                  <c:v>52.199221558076765</c:v>
                </c:pt>
                <c:pt idx="328">
                  <c:v>58.985561003341225</c:v>
                </c:pt>
                <c:pt idx="329">
                  <c:v>57.762858019085797</c:v>
                </c:pt>
                <c:pt idx="330">
                  <c:v>52.199221558076765</c:v>
                </c:pt>
                <c:pt idx="331">
                  <c:v>53.66371083539233</c:v>
                </c:pt>
                <c:pt idx="332">
                  <c:v>53.66371083539233</c:v>
                </c:pt>
                <c:pt idx="333">
                  <c:v>58.985561003341225</c:v>
                </c:pt>
                <c:pt idx="334">
                  <c:v>55.698402418691529</c:v>
                </c:pt>
                <c:pt idx="335">
                  <c:v>53.933336811424397</c:v>
                </c:pt>
                <c:pt idx="336">
                  <c:v>54.616795564486999</c:v>
                </c:pt>
                <c:pt idx="337">
                  <c:v>51.74986536556969</c:v>
                </c:pt>
                <c:pt idx="338">
                  <c:v>56.14164040961554</c:v>
                </c:pt>
                <c:pt idx="339">
                  <c:v>49.923843041527746</c:v>
                </c:pt>
                <c:pt idx="340">
                  <c:v>47.920292612945211</c:v>
                </c:pt>
                <c:pt idx="341">
                  <c:v>49.923843041527746</c:v>
                </c:pt>
                <c:pt idx="342">
                  <c:v>56.896717665748255</c:v>
                </c:pt>
                <c:pt idx="343">
                  <c:v>51.672814742660677</c:v>
                </c:pt>
                <c:pt idx="344">
                  <c:v>47.14724878055442</c:v>
                </c:pt>
                <c:pt idx="345">
                  <c:v>51.672814742660677</c:v>
                </c:pt>
                <c:pt idx="346">
                  <c:v>48.090515204616025</c:v>
                </c:pt>
                <c:pt idx="347">
                  <c:v>47.766749396060888</c:v>
                </c:pt>
                <c:pt idx="348">
                  <c:v>48.090515204616025</c:v>
                </c:pt>
                <c:pt idx="349">
                  <c:v>48.090515204616025</c:v>
                </c:pt>
                <c:pt idx="350">
                  <c:v>54.826092579448812</c:v>
                </c:pt>
                <c:pt idx="351">
                  <c:v>51.598402516278512</c:v>
                </c:pt>
                <c:pt idx="352">
                  <c:v>45.557121104153566</c:v>
                </c:pt>
                <c:pt idx="353">
                  <c:v>57.52047903919825</c:v>
                </c:pt>
                <c:pt idx="354">
                  <c:v>57.52047903919825</c:v>
                </c:pt>
                <c:pt idx="355">
                  <c:v>48.911682060078689</c:v>
                </c:pt>
                <c:pt idx="356">
                  <c:v>51.816972586652234</c:v>
                </c:pt>
                <c:pt idx="357">
                  <c:v>42.881321789004723</c:v>
                </c:pt>
                <c:pt idx="358">
                  <c:v>53.82649864020658</c:v>
                </c:pt>
                <c:pt idx="359">
                  <c:v>45.152629409057198</c:v>
                </c:pt>
                <c:pt idx="360">
                  <c:v>45.152629409057198</c:v>
                </c:pt>
                <c:pt idx="361">
                  <c:v>45.738814814359145</c:v>
                </c:pt>
                <c:pt idx="362">
                  <c:v>51.736781397662988</c:v>
                </c:pt>
                <c:pt idx="363">
                  <c:v>47.270312696970144</c:v>
                </c:pt>
                <c:pt idx="364">
                  <c:v>46.454220495969132</c:v>
                </c:pt>
                <c:pt idx="365">
                  <c:v>48.225928734638742</c:v>
                </c:pt>
                <c:pt idx="366">
                  <c:v>48.225928734638742</c:v>
                </c:pt>
                <c:pt idx="367">
                  <c:v>47.087974750763465</c:v>
                </c:pt>
                <c:pt idx="368">
                  <c:v>52.0912217629878</c:v>
                </c:pt>
                <c:pt idx="369">
                  <c:v>44.836698267057109</c:v>
                </c:pt>
                <c:pt idx="370">
                  <c:v>52.386256472336079</c:v>
                </c:pt>
                <c:pt idx="371">
                  <c:v>39.887168563810462</c:v>
                </c:pt>
                <c:pt idx="372">
                  <c:v>39.887168563810462</c:v>
                </c:pt>
                <c:pt idx="373">
                  <c:v>45.180452774221585</c:v>
                </c:pt>
                <c:pt idx="374">
                  <c:v>51.45972431481156</c:v>
                </c:pt>
                <c:pt idx="375">
                  <c:v>51.45972431481156</c:v>
                </c:pt>
                <c:pt idx="376">
                  <c:v>40.87111779114489</c:v>
                </c:pt>
                <c:pt idx="377">
                  <c:v>40.87111779114489</c:v>
                </c:pt>
                <c:pt idx="378">
                  <c:v>54.493201111595276</c:v>
                </c:pt>
                <c:pt idx="379">
                  <c:v>53.391051153799275</c:v>
                </c:pt>
                <c:pt idx="380">
                  <c:v>54.248076271978746</c:v>
                </c:pt>
                <c:pt idx="381">
                  <c:v>53.391051153799275</c:v>
                </c:pt>
                <c:pt idx="382">
                  <c:v>53.391051153799275</c:v>
                </c:pt>
                <c:pt idx="383">
                  <c:v>48.048149665906472</c:v>
                </c:pt>
                <c:pt idx="384">
                  <c:v>51.802905219846998</c:v>
                </c:pt>
                <c:pt idx="385">
                  <c:v>44.613768208658385</c:v>
                </c:pt>
                <c:pt idx="386">
                  <c:v>51.802905219846998</c:v>
                </c:pt>
                <c:pt idx="387">
                  <c:v>40.124418096619593</c:v>
                </c:pt>
                <c:pt idx="388">
                  <c:v>41.996605243005753</c:v>
                </c:pt>
                <c:pt idx="389">
                  <c:v>41.996605243005753</c:v>
                </c:pt>
                <c:pt idx="390">
                  <c:v>41.996605243005753</c:v>
                </c:pt>
                <c:pt idx="391">
                  <c:v>43.697765200417798</c:v>
                </c:pt>
                <c:pt idx="392">
                  <c:v>38.788908518505878</c:v>
                </c:pt>
                <c:pt idx="393">
                  <c:v>38.788908518505878</c:v>
                </c:pt>
                <c:pt idx="394">
                  <c:v>38.788908518505878</c:v>
                </c:pt>
                <c:pt idx="395">
                  <c:v>50.594522604474875</c:v>
                </c:pt>
                <c:pt idx="396">
                  <c:v>47.451267158528687</c:v>
                </c:pt>
                <c:pt idx="397">
                  <c:v>45.102433482322716</c:v>
                </c:pt>
                <c:pt idx="398">
                  <c:v>47.451267158528687</c:v>
                </c:pt>
                <c:pt idx="399">
                  <c:v>36.964453918747282</c:v>
                </c:pt>
                <c:pt idx="400">
                  <c:v>40.757071440267381</c:v>
                </c:pt>
                <c:pt idx="401">
                  <c:v>36.045712635075269</c:v>
                </c:pt>
                <c:pt idx="402">
                  <c:v>36.964453918747282</c:v>
                </c:pt>
                <c:pt idx="403">
                  <c:v>44.705809369564953</c:v>
                </c:pt>
                <c:pt idx="404">
                  <c:v>49.382134633168505</c:v>
                </c:pt>
                <c:pt idx="405">
                  <c:v>40.292937722123341</c:v>
                </c:pt>
                <c:pt idx="406">
                  <c:v>47.393844803871104</c:v>
                </c:pt>
                <c:pt idx="407">
                  <c:v>35.032000785715582</c:v>
                </c:pt>
                <c:pt idx="408">
                  <c:v>51.312176683486051</c:v>
                </c:pt>
                <c:pt idx="409">
                  <c:v>50.69231310455389</c:v>
                </c:pt>
                <c:pt idx="410">
                  <c:v>50.174581523220844</c:v>
                </c:pt>
                <c:pt idx="411">
                  <c:v>50.831409725567966</c:v>
                </c:pt>
                <c:pt idx="412">
                  <c:v>46.163304328396634</c:v>
                </c:pt>
                <c:pt idx="413">
                  <c:v>46.163304328396634</c:v>
                </c:pt>
                <c:pt idx="414">
                  <c:v>37.743913202713983</c:v>
                </c:pt>
                <c:pt idx="415">
                  <c:v>45.386660196006751</c:v>
                </c:pt>
                <c:pt idx="416">
                  <c:v>41.056613066243656</c:v>
                </c:pt>
                <c:pt idx="417">
                  <c:v>50.364125805868937</c:v>
                </c:pt>
                <c:pt idx="418">
                  <c:v>50.364125805868937</c:v>
                </c:pt>
                <c:pt idx="419">
                  <c:v>34.726943930082626</c:v>
                </c:pt>
                <c:pt idx="420">
                  <c:v>46.757972306243289</c:v>
                </c:pt>
                <c:pt idx="421">
                  <c:v>38.98349877712819</c:v>
                </c:pt>
                <c:pt idx="422">
                  <c:v>37.684469140374972</c:v>
                </c:pt>
                <c:pt idx="423">
                  <c:v>37.684469140374972</c:v>
                </c:pt>
                <c:pt idx="424">
                  <c:v>39.337963494190348</c:v>
                </c:pt>
                <c:pt idx="425">
                  <c:v>38.531706861209322</c:v>
                </c:pt>
                <c:pt idx="426">
                  <c:v>36.384833597673868</c:v>
                </c:pt>
                <c:pt idx="427">
                  <c:v>36.130780774907514</c:v>
                </c:pt>
                <c:pt idx="428">
                  <c:v>36.384833597673868</c:v>
                </c:pt>
                <c:pt idx="429">
                  <c:v>37.735135783620755</c:v>
                </c:pt>
                <c:pt idx="430">
                  <c:v>41.608681630293454</c:v>
                </c:pt>
                <c:pt idx="431">
                  <c:v>33.956191990650893</c:v>
                </c:pt>
                <c:pt idx="432">
                  <c:v>48.304402064619843</c:v>
                </c:pt>
                <c:pt idx="433">
                  <c:v>33.956191990650893</c:v>
                </c:pt>
                <c:pt idx="434">
                  <c:v>33.956191990650893</c:v>
                </c:pt>
                <c:pt idx="435">
                  <c:v>37.285004616325232</c:v>
                </c:pt>
                <c:pt idx="436">
                  <c:v>48.304402064619843</c:v>
                </c:pt>
                <c:pt idx="437">
                  <c:v>35.283594432878161</c:v>
                </c:pt>
                <c:pt idx="438">
                  <c:v>34.83089437262872</c:v>
                </c:pt>
                <c:pt idx="439">
                  <c:v>31.995877653056038</c:v>
                </c:pt>
                <c:pt idx="440">
                  <c:v>44.60393713371765</c:v>
                </c:pt>
                <c:pt idx="441">
                  <c:v>31.995877653056038</c:v>
                </c:pt>
                <c:pt idx="442">
                  <c:v>43.867383118860062</c:v>
                </c:pt>
                <c:pt idx="443">
                  <c:v>38.642201938998454</c:v>
                </c:pt>
                <c:pt idx="444">
                  <c:v>42.782370064507127</c:v>
                </c:pt>
                <c:pt idx="445">
                  <c:v>38.642201938998454</c:v>
                </c:pt>
                <c:pt idx="446">
                  <c:v>43.158455404812813</c:v>
                </c:pt>
                <c:pt idx="447">
                  <c:v>44.509786907715139</c:v>
                </c:pt>
                <c:pt idx="448">
                  <c:v>35.16096497346512</c:v>
                </c:pt>
                <c:pt idx="449">
                  <c:v>32.508236323003395</c:v>
                </c:pt>
                <c:pt idx="450">
                  <c:v>32.508236323003395</c:v>
                </c:pt>
                <c:pt idx="451">
                  <c:v>46.651133159533096</c:v>
                </c:pt>
                <c:pt idx="452">
                  <c:v>31.195619952297356</c:v>
                </c:pt>
                <c:pt idx="453">
                  <c:v>31.195619952297356</c:v>
                </c:pt>
                <c:pt idx="454">
                  <c:v>46.651133159533096</c:v>
                </c:pt>
                <c:pt idx="455">
                  <c:v>31.973338053039964</c:v>
                </c:pt>
                <c:pt idx="456">
                  <c:v>43.996457841799149</c:v>
                </c:pt>
                <c:pt idx="457">
                  <c:v>37.371892272200952</c:v>
                </c:pt>
                <c:pt idx="458">
                  <c:v>37.3654821875975</c:v>
                </c:pt>
                <c:pt idx="459">
                  <c:v>40.359196115563343</c:v>
                </c:pt>
                <c:pt idx="460">
                  <c:v>32.507103128403358</c:v>
                </c:pt>
                <c:pt idx="461">
                  <c:v>39.511965673619727</c:v>
                </c:pt>
                <c:pt idx="462">
                  <c:v>30.409997940473701</c:v>
                </c:pt>
                <c:pt idx="463">
                  <c:v>39.082037650743288</c:v>
                </c:pt>
                <c:pt idx="464">
                  <c:v>44.3514096277951</c:v>
                </c:pt>
                <c:pt idx="465">
                  <c:v>34.982390401927674</c:v>
                </c:pt>
                <c:pt idx="466">
                  <c:v>30.779845299520719</c:v>
                </c:pt>
                <c:pt idx="467">
                  <c:v>45.644616262992798</c:v>
                </c:pt>
                <c:pt idx="468">
                  <c:v>37.3654821875975</c:v>
                </c:pt>
                <c:pt idx="469">
                  <c:v>29.52092748293256</c:v>
                </c:pt>
                <c:pt idx="470">
                  <c:v>34.982390401927674</c:v>
                </c:pt>
                <c:pt idx="471">
                  <c:v>30.779845299520719</c:v>
                </c:pt>
                <c:pt idx="472">
                  <c:v>31.166760551267775</c:v>
                </c:pt>
                <c:pt idx="473">
                  <c:v>38.671110745547416</c:v>
                </c:pt>
                <c:pt idx="474">
                  <c:v>39.954868785026264</c:v>
                </c:pt>
                <c:pt idx="475">
                  <c:v>41.915188375935088</c:v>
                </c:pt>
                <c:pt idx="476">
                  <c:v>41.915188375935088</c:v>
                </c:pt>
                <c:pt idx="477">
                  <c:v>43.721080606004385</c:v>
                </c:pt>
                <c:pt idx="478">
                  <c:v>40.370036869727514</c:v>
                </c:pt>
                <c:pt idx="479">
                  <c:v>38.26273889378551</c:v>
                </c:pt>
                <c:pt idx="480">
                  <c:v>41.153984073915581</c:v>
                </c:pt>
                <c:pt idx="481">
                  <c:v>39.553149669888619</c:v>
                </c:pt>
                <c:pt idx="482">
                  <c:v>30.72403437432645</c:v>
                </c:pt>
                <c:pt idx="483">
                  <c:v>32.636473238870884</c:v>
                </c:pt>
                <c:pt idx="484">
                  <c:v>32.315501781629614</c:v>
                </c:pt>
                <c:pt idx="485">
                  <c:v>32.636473238870884</c:v>
                </c:pt>
                <c:pt idx="486">
                  <c:v>40.738030316506375</c:v>
                </c:pt>
                <c:pt idx="487">
                  <c:v>31.00633631246804</c:v>
                </c:pt>
                <c:pt idx="488">
                  <c:v>33.258725950515448</c:v>
                </c:pt>
                <c:pt idx="489">
                  <c:v>32.833871913476862</c:v>
                </c:pt>
                <c:pt idx="490">
                  <c:v>28.584293050216711</c:v>
                </c:pt>
                <c:pt idx="491">
                  <c:v>33.214895155482935</c:v>
                </c:pt>
                <c:pt idx="492">
                  <c:v>34.013734673460469</c:v>
                </c:pt>
                <c:pt idx="493">
                  <c:v>33.598039931068904</c:v>
                </c:pt>
                <c:pt idx="494">
                  <c:v>39.937126101367092</c:v>
                </c:pt>
                <c:pt idx="495">
                  <c:v>41.377255997464168</c:v>
                </c:pt>
                <c:pt idx="496">
                  <c:v>37.5861621471769</c:v>
                </c:pt>
                <c:pt idx="497">
                  <c:v>27.008808986222892</c:v>
                </c:pt>
                <c:pt idx="498">
                  <c:v>#N/A</c:v>
                </c:pt>
                <c:pt idx="499">
                  <c:v>28.322566062991104</c:v>
                </c:pt>
                <c:pt idx="500">
                  <c:v>#N/A</c:v>
                </c:pt>
                <c:pt idx="501">
                  <c:v>27.168258907744477</c:v>
                </c:pt>
                <c:pt idx="502">
                  <c:v>38.046656408480345</c:v>
                </c:pt>
                <c:pt idx="503">
                  <c:v>32.774782351880553</c:v>
                </c:pt>
                <c:pt idx="504">
                  <c:v>27.164750258522286</c:v>
                </c:pt>
                <c:pt idx="505">
                  <c:v>41.789923445428116</c:v>
                </c:pt>
                <c:pt idx="506">
                  <c:v>40.376208557583887</c:v>
                </c:pt>
                <c:pt idx="507">
                  <c:v>34.572474755478076</c:v>
                </c:pt>
                <c:pt idx="508">
                  <c:v>30.010016254339469</c:v>
                </c:pt>
                <c:pt idx="509">
                  <c:v>41.398449211776011</c:v>
                </c:pt>
                <c:pt idx="510">
                  <c:v>29.663692750077498</c:v>
                </c:pt>
                <c:pt idx="511">
                  <c:v>41.398449211776011</c:v>
                </c:pt>
                <c:pt idx="512">
                  <c:v>37.329324215294527</c:v>
                </c:pt>
                <c:pt idx="513">
                  <c:v>24.927575252920686</c:v>
                </c:pt>
                <c:pt idx="514">
                  <c:v>24.860145665147531</c:v>
                </c:pt>
                <c:pt idx="515">
                  <c:v>40.21753967186639</c:v>
                </c:pt>
                <c:pt idx="516">
                  <c:v>28.505708833985693</c:v>
                </c:pt>
                <c:pt idx="517">
                  <c:v>39.001602769573879</c:v>
                </c:pt>
                <c:pt idx="518">
                  <c:v>38.409301626562886</c:v>
                </c:pt>
                <c:pt idx="519">
                  <c:v>32.563505530209902</c:v>
                </c:pt>
                <c:pt idx="520">
                  <c:v>28.781568574064611</c:v>
                </c:pt>
                <c:pt idx="521">
                  <c:v>39.343594101614727</c:v>
                </c:pt>
                <c:pt idx="522">
                  <c:v>39.343594101614727</c:v>
                </c:pt>
                <c:pt idx="523">
                  <c:v>30.766857187728601</c:v>
                </c:pt>
                <c:pt idx="524">
                  <c:v>29.132252851792995</c:v>
                </c:pt>
                <c:pt idx="525">
                  <c:v>29.132252851792995</c:v>
                </c:pt>
                <c:pt idx="526">
                  <c:v>34.960939696056272</c:v>
                </c:pt>
                <c:pt idx="527">
                  <c:v>29.946940008791465</c:v>
                </c:pt>
                <c:pt idx="528">
                  <c:v>23.509408524772152</c:v>
                </c:pt>
                <c:pt idx="529">
                  <c:v>23.990269794195271</c:v>
                </c:pt>
                <c:pt idx="530">
                  <c:v>35.400718430024618</c:v>
                </c:pt>
                <c:pt idx="531">
                  <c:v>33.684866541528905</c:v>
                </c:pt>
                <c:pt idx="532">
                  <c:v>32.274724792883724</c:v>
                </c:pt>
                <c:pt idx="533">
                  <c:v>31.80458567226778</c:v>
                </c:pt>
                <c:pt idx="534">
                  <c:v>25.625725845999188</c:v>
                </c:pt>
                <c:pt idx="535">
                  <c:v>31.80458567226778</c:v>
                </c:pt>
                <c:pt idx="536">
                  <c:v>31.80458567226778</c:v>
                </c:pt>
                <c:pt idx="537">
                  <c:v>39.482139810529262</c:v>
                </c:pt>
                <c:pt idx="538">
                  <c:v>34.684625558827221</c:v>
                </c:pt>
                <c:pt idx="539">
                  <c:v>#N/A</c:v>
                </c:pt>
                <c:pt idx="540">
                  <c:v>26.435013254196736</c:v>
                </c:pt>
                <c:pt idx="541">
                  <c:v>26.435013254196736</c:v>
                </c:pt>
                <c:pt idx="542">
                  <c:v>31.651406228802031</c:v>
                </c:pt>
                <c:pt idx="543">
                  <c:v>24.656584523361804</c:v>
                </c:pt>
                <c:pt idx="544">
                  <c:v>33.535205702400511</c:v>
                </c:pt>
                <c:pt idx="545">
                  <c:v>26.40615507671291</c:v>
                </c:pt>
                <c:pt idx="546">
                  <c:v>28.912902514543184</c:v>
                </c:pt>
                <c:pt idx="547">
                  <c:v>26.40615507671291</c:v>
                </c:pt>
                <c:pt idx="548">
                  <c:v>26.401794779331539</c:v>
                </c:pt>
                <c:pt idx="549">
                  <c:v>25.314614215957654</c:v>
                </c:pt>
                <c:pt idx="550">
                  <c:v>35.603357733240166</c:v>
                </c:pt>
                <c:pt idx="551">
                  <c:v>35.275973420033324</c:v>
                </c:pt>
                <c:pt idx="552">
                  <c:v>28.086836408844718</c:v>
                </c:pt>
                <c:pt idx="553">
                  <c:v>35.275973420033324</c:v>
                </c:pt>
                <c:pt idx="554">
                  <c:v>26.401794779331539</c:v>
                </c:pt>
                <c:pt idx="555">
                  <c:v>30.588360567832972</c:v>
                </c:pt>
                <c:pt idx="556">
                  <c:v>28.176310662683335</c:v>
                </c:pt>
                <c:pt idx="557">
                  <c:v>#N/A</c:v>
                </c:pt>
                <c:pt idx="558">
                  <c:v>32.504000184016057</c:v>
                </c:pt>
                <c:pt idx="559">
                  <c:v>29.748134135647835</c:v>
                </c:pt>
                <c:pt idx="560">
                  <c:v>28.286183596033244</c:v>
                </c:pt>
                <c:pt idx="561">
                  <c:v>34.258542501225335</c:v>
                </c:pt>
                <c:pt idx="562">
                  <c:v>23.096575319997111</c:v>
                </c:pt>
                <c:pt idx="563">
                  <c:v>25.922085196569668</c:v>
                </c:pt>
                <c:pt idx="564">
                  <c:v>32.19446860169851</c:v>
                </c:pt>
                <c:pt idx="565">
                  <c:v>32.19446860169851</c:v>
                </c:pt>
                <c:pt idx="566">
                  <c:v>25.461046218018488</c:v>
                </c:pt>
                <c:pt idx="567">
                  <c:v>24.661082795407872</c:v>
                </c:pt>
                <c:pt idx="568">
                  <c:v>35.227203536212414</c:v>
                </c:pt>
                <c:pt idx="569">
                  <c:v>29.57189301369295</c:v>
                </c:pt>
                <c:pt idx="570">
                  <c:v>24.310496243334779</c:v>
                </c:pt>
                <c:pt idx="571">
                  <c:v>23.87621187986235</c:v>
                </c:pt>
                <c:pt idx="572">
                  <c:v>23.87621187986235</c:v>
                </c:pt>
                <c:pt idx="573">
                  <c:v>28.749599177522931</c:v>
                </c:pt>
                <c:pt idx="574">
                  <c:v>29.749404554485373</c:v>
                </c:pt>
                <c:pt idx="575">
                  <c:v>19.553894679819759</c:v>
                </c:pt>
                <c:pt idx="576">
                  <c:v>32.353516683436233</c:v>
                </c:pt>
                <c:pt idx="577">
                  <c:v>23.963514466541792</c:v>
                </c:pt>
                <c:pt idx="578">
                  <c:v>21.974131688724437</c:v>
                </c:pt>
                <c:pt idx="579">
                  <c:v>31.672714935056057</c:v>
                </c:pt>
                <c:pt idx="580">
                  <c:v>34.094367300536895</c:v>
                </c:pt>
                <c:pt idx="581">
                  <c:v>27.811402232243623</c:v>
                </c:pt>
                <c:pt idx="582">
                  <c:v>24.708540814410352</c:v>
                </c:pt>
                <c:pt idx="583">
                  <c:v>24.21744148243647</c:v>
                </c:pt>
                <c:pt idx="584">
                  <c:v>24.21744148243647</c:v>
                </c:pt>
                <c:pt idx="585">
                  <c:v>21.630462394716716</c:v>
                </c:pt>
                <c:pt idx="586">
                  <c:v>19.435466370670792</c:v>
                </c:pt>
                <c:pt idx="587">
                  <c:v>19.435466370670792</c:v>
                </c:pt>
                <c:pt idx="588">
                  <c:v>21.329175920054229</c:v>
                </c:pt>
                <c:pt idx="589">
                  <c:v>28.729843262425</c:v>
                </c:pt>
                <c:pt idx="590">
                  <c:v>22.164250934004258</c:v>
                </c:pt>
                <c:pt idx="591">
                  <c:v>31.816513228953649</c:v>
                </c:pt>
                <c:pt idx="592">
                  <c:v>20.238630375438159</c:v>
                </c:pt>
                <c:pt idx="593">
                  <c:v>28.235352160861531</c:v>
                </c:pt>
                <c:pt idx="594">
                  <c:v>18.254237821631616</c:v>
                </c:pt>
                <c:pt idx="595">
                  <c:v>20.605647806610897</c:v>
                </c:pt>
                <c:pt idx="596">
                  <c:v>32.186755590826124</c:v>
                </c:pt>
                <c:pt idx="597">
                  <c:v>20.605647806610897</c:v>
                </c:pt>
                <c:pt idx="598">
                  <c:v>25.007179449144751</c:v>
                </c:pt>
                <c:pt idx="599">
                  <c:v>17.755659180769332</c:v>
                </c:pt>
                <c:pt idx="600">
                  <c:v>22.431167617027793</c:v>
                </c:pt>
                <c:pt idx="601">
                  <c:v>30.308376888912985</c:v>
                </c:pt>
                <c:pt idx="602">
                  <c:v>25.545467449441126</c:v>
                </c:pt>
                <c:pt idx="603">
                  <c:v>18.9403646247663</c:v>
                </c:pt>
                <c:pt idx="604">
                  <c:v>27.144115175413162</c:v>
                </c:pt>
                <c:pt idx="605">
                  <c:v>19.239407905398341</c:v>
                </c:pt>
                <c:pt idx="606">
                  <c:v>26.329743503240859</c:v>
                </c:pt>
                <c:pt idx="607">
                  <c:v>24.707979009491417</c:v>
                </c:pt>
                <c:pt idx="608">
                  <c:v>24.169195784856718</c:v>
                </c:pt>
                <c:pt idx="609">
                  <c:v>16.375736823951041</c:v>
                </c:pt>
                <c:pt idx="610">
                  <c:v>32.028812950325346</c:v>
                </c:pt>
                <c:pt idx="611">
                  <c:v>20.422515009090084</c:v>
                </c:pt>
                <c:pt idx="612">
                  <c:v>28.0870159155814</c:v>
                </c:pt>
                <c:pt idx="613">
                  <c:v>22.295878029608126</c:v>
                </c:pt>
                <c:pt idx="614">
                  <c:v>18.571107511721056</c:v>
                </c:pt>
                <c:pt idx="615">
                  <c:v>21.006326818124162</c:v>
                </c:pt>
                <c:pt idx="616">
                  <c:v>26.302462316372878</c:v>
                </c:pt>
                <c:pt idx="617">
                  <c:v>25.766345395098377</c:v>
                </c:pt>
                <c:pt idx="618">
                  <c:v>22.505379507746458</c:v>
                </c:pt>
                <c:pt idx="619">
                  <c:v>22.505379507746458</c:v>
                </c:pt>
                <c:pt idx="620">
                  <c:v>18.571107511721056</c:v>
                </c:pt>
                <c:pt idx="621">
                  <c:v>31.269030024083882</c:v>
                </c:pt>
                <c:pt idx="622">
                  <c:v>19.367227222103395</c:v>
                </c:pt>
                <c:pt idx="623">
                  <c:v>19.787764294297929</c:v>
                </c:pt>
                <c:pt idx="624">
                  <c:v>31.269030024083882</c:v>
                </c:pt>
                <c:pt idx="625">
                  <c:v>27.755989167062701</c:v>
                </c:pt>
                <c:pt idx="626">
                  <c:v>23.551995196791154</c:v>
                </c:pt>
                <c:pt idx="627">
                  <c:v>25.499204100140016</c:v>
                </c:pt>
                <c:pt idx="628">
                  <c:v>19.167848942867401</c:v>
                </c:pt>
                <c:pt idx="629">
                  <c:v>22.713885766510501</c:v>
                </c:pt>
                <c:pt idx="630">
                  <c:v>15.011692431167594</c:v>
                </c:pt>
                <c:pt idx="631">
                  <c:v>19.017128418466211</c:v>
                </c:pt>
                <c:pt idx="632">
                  <c:v>21.599163531470431</c:v>
                </c:pt>
                <c:pt idx="633">
                  <c:v>16.362750839615938</c:v>
                </c:pt>
                <c:pt idx="634">
                  <c:v>16.057164471328377</c:v>
                </c:pt>
                <c:pt idx="635">
                  <c:v>16.057164471328377</c:v>
                </c:pt>
                <c:pt idx="636">
                  <c:v>16.057164471328377</c:v>
                </c:pt>
                <c:pt idx="637">
                  <c:v>23.611001615760824</c:v>
                </c:pt>
                <c:pt idx="638">
                  <c:v>16.057164471328377</c:v>
                </c:pt>
                <c:pt idx="639">
                  <c:v>29.422347468648596</c:v>
                </c:pt>
                <c:pt idx="640">
                  <c:v>14.771210120987721</c:v>
                </c:pt>
                <c:pt idx="641">
                  <c:v>14.771210120987721</c:v>
                </c:pt>
                <c:pt idx="642">
                  <c:v>26.958958999406946</c:v>
                </c:pt>
                <c:pt idx="643">
                  <c:v>23.35749842794992</c:v>
                </c:pt>
                <c:pt idx="644">
                  <c:v>23.928767366716457</c:v>
                </c:pt>
                <c:pt idx="645">
                  <c:v>12.896795590243073</c:v>
                </c:pt>
                <c:pt idx="646">
                  <c:v>28.360579900524385</c:v>
                </c:pt>
                <c:pt idx="647">
                  <c:v>16.835055606825239</c:v>
                </c:pt>
                <c:pt idx="648">
                  <c:v>27.260109513741764</c:v>
                </c:pt>
                <c:pt idx="649">
                  <c:v>26.058072754246282</c:v>
                </c:pt>
                <c:pt idx="650">
                  <c:v>26.670172586709931</c:v>
                </c:pt>
                <c:pt idx="651">
                  <c:v>27.128966864461237</c:v>
                </c:pt>
                <c:pt idx="652">
                  <c:v>17.036590536948609</c:v>
                </c:pt>
                <c:pt idx="653">
                  <c:v>19.757868619145313</c:v>
                </c:pt>
                <c:pt idx="654">
                  <c:v>20.951884542503453</c:v>
                </c:pt>
                <c:pt idx="655">
                  <c:v>#N/A</c:v>
                </c:pt>
                <c:pt idx="656">
                  <c:v>23.323201571395909</c:v>
                </c:pt>
                <c:pt idx="657">
                  <c:v>15.419909525268467</c:v>
                </c:pt>
                <c:pt idx="658">
                  <c:v>15.841070699852775</c:v>
                </c:pt>
                <c:pt idx="659">
                  <c:v>19.871438517159024</c:v>
                </c:pt>
                <c:pt idx="660">
                  <c:v>21.094347541864078</c:v>
                </c:pt>
                <c:pt idx="661">
                  <c:v>21.094347541864078</c:v>
                </c:pt>
                <c:pt idx="662">
                  <c:v>27.173468378561765</c:v>
                </c:pt>
                <c:pt idx="663">
                  <c:v>15.759642407833201</c:v>
                </c:pt>
                <c:pt idx="664">
                  <c:v>26.531322519961186</c:v>
                </c:pt>
                <c:pt idx="665">
                  <c:v>17.04272428855856</c:v>
                </c:pt>
                <c:pt idx="666">
                  <c:v>17.956556081318197</c:v>
                </c:pt>
                <c:pt idx="667">
                  <c:v>25.004641723620843</c:v>
                </c:pt>
                <c:pt idx="668">
                  <c:v>10.622383380070829</c:v>
                </c:pt>
                <c:pt idx="669">
                  <c:v>18.743248090162993</c:v>
                </c:pt>
                <c:pt idx="670">
                  <c:v>11.267797737947983</c:v>
                </c:pt>
                <c:pt idx="671">
                  <c:v>23.809283818071208</c:v>
                </c:pt>
                <c:pt idx="672">
                  <c:v>16.082975666880724</c:v>
                </c:pt>
                <c:pt idx="673">
                  <c:v>13.590084389566703</c:v>
                </c:pt>
                <c:pt idx="674">
                  <c:v>16.082975666880724</c:v>
                </c:pt>
                <c:pt idx="675">
                  <c:v>13.590084389566703</c:v>
                </c:pt>
                <c:pt idx="676">
                  <c:v>#N/A</c:v>
                </c:pt>
                <c:pt idx="677">
                  <c:v>23.154724681080864</c:v>
                </c:pt>
                <c:pt idx="678">
                  <c:v>24.782981291972316</c:v>
                </c:pt>
                <c:pt idx="679">
                  <c:v>12.56473611951715</c:v>
                </c:pt>
                <c:pt idx="680">
                  <c:v>23.154724681080864</c:v>
                </c:pt>
                <c:pt idx="681">
                  <c:v>9.3521785634126484</c:v>
                </c:pt>
                <c:pt idx="682">
                  <c:v>23.884009455464739</c:v>
                </c:pt>
                <c:pt idx="683">
                  <c:v>9.3521785634126484</c:v>
                </c:pt>
                <c:pt idx="684">
                  <c:v>11.732974885598013</c:v>
                </c:pt>
                <c:pt idx="685">
                  <c:v>15.182166360699652</c:v>
                </c:pt>
                <c:pt idx="686">
                  <c:v>20.348845830519902</c:v>
                </c:pt>
                <c:pt idx="687">
                  <c:v>9.0919918694679485</c:v>
                </c:pt>
                <c:pt idx="688">
                  <c:v>8.8837487402296738</c:v>
                </c:pt>
                <c:pt idx="689">
                  <c:v>23.115788168810738</c:v>
                </c:pt>
                <c:pt idx="690">
                  <c:v>22.478897221243564</c:v>
                </c:pt>
                <c:pt idx="691">
                  <c:v>13.61323570375823</c:v>
                </c:pt>
                <c:pt idx="692">
                  <c:v>22.320213227296041</c:v>
                </c:pt>
                <c:pt idx="693">
                  <c:v>9.9588212162314811</c:v>
                </c:pt>
                <c:pt idx="694">
                  <c:v>8.8569246347909196</c:v>
                </c:pt>
                <c:pt idx="695">
                  <c:v>17.148356513805979</c:v>
                </c:pt>
                <c:pt idx="696">
                  <c:v>19.025199639911968</c:v>
                </c:pt>
                <c:pt idx="697">
                  <c:v>24.499215749150416</c:v>
                </c:pt>
                <c:pt idx="698">
                  <c:v>9.0675749590394155</c:v>
                </c:pt>
                <c:pt idx="699">
                  <c:v>18.710484697423833</c:v>
                </c:pt>
                <c:pt idx="700">
                  <c:v>11.055930621308159</c:v>
                </c:pt>
                <c:pt idx="701">
                  <c:v>11.055930621308159</c:v>
                </c:pt>
                <c:pt idx="702">
                  <c:v>23.410280207837509</c:v>
                </c:pt>
                <c:pt idx="703">
                  <c:v>8.8952457807657694</c:v>
                </c:pt>
                <c:pt idx="704">
                  <c:v>11.609152124060431</c:v>
                </c:pt>
                <c:pt idx="705">
                  <c:v>10.212954692482352</c:v>
                </c:pt>
                <c:pt idx="706">
                  <c:v>10.212954692482352</c:v>
                </c:pt>
                <c:pt idx="707">
                  <c:v>12.179169406142542</c:v>
                </c:pt>
                <c:pt idx="708">
                  <c:v>18.567632526638139</c:v>
                </c:pt>
                <c:pt idx="709">
                  <c:v>22.416726183461609</c:v>
                </c:pt>
                <c:pt idx="710">
                  <c:v>12.179169406142542</c:v>
                </c:pt>
                <c:pt idx="711">
                  <c:v>12.179169406142542</c:v>
                </c:pt>
                <c:pt idx="712">
                  <c:v>19.859401427222281</c:v>
                </c:pt>
                <c:pt idx="713">
                  <c:v>19.859401427222281</c:v>
                </c:pt>
                <c:pt idx="714">
                  <c:v>22.416726183461609</c:v>
                </c:pt>
                <c:pt idx="715">
                  <c:v>10.459567876943654</c:v>
                </c:pt>
                <c:pt idx="716">
                  <c:v>11.645190336135252</c:v>
                </c:pt>
                <c:pt idx="717">
                  <c:v>15.865761597022168</c:v>
                </c:pt>
                <c:pt idx="718">
                  <c:v>17.38507095918736</c:v>
                </c:pt>
                <c:pt idx="719">
                  <c:v>16.517759004342082</c:v>
                </c:pt>
                <c:pt idx="720">
                  <c:v>16.296532339160521</c:v>
                </c:pt>
                <c:pt idx="721">
                  <c:v>6.9750734703260342</c:v>
                </c:pt>
                <c:pt idx="722">
                  <c:v>14.706585507904755</c:v>
                </c:pt>
                <c:pt idx="723">
                  <c:v>7.0652994625205725</c:v>
                </c:pt>
                <c:pt idx="724">
                  <c:v>18.319754746887501</c:v>
                </c:pt>
                <c:pt idx="725">
                  <c:v>9.4133106768389645</c:v>
                </c:pt>
                <c:pt idx="726">
                  <c:v>8.2052946519359615</c:v>
                </c:pt>
                <c:pt idx="727">
                  <c:v>8.0372637359984083</c:v>
                </c:pt>
                <c:pt idx="728">
                  <c:v>11.058110442887736</c:v>
                </c:pt>
                <c:pt idx="729">
                  <c:v>5.5538581566002172</c:v>
                </c:pt>
                <c:pt idx="730">
                  <c:v>5.5538581566002172</c:v>
                </c:pt>
                <c:pt idx="731">
                  <c:v>6.2251950202937092</c:v>
                </c:pt>
                <c:pt idx="732">
                  <c:v>8.7683620699342413</c:v>
                </c:pt>
                <c:pt idx="733">
                  <c:v>8.7683620699342413</c:v>
                </c:pt>
                <c:pt idx="734">
                  <c:v>20.359091490231865</c:v>
                </c:pt>
                <c:pt idx="735">
                  <c:v>7.100675753354726</c:v>
                </c:pt>
                <c:pt idx="736">
                  <c:v>6.7069043655058627</c:v>
                </c:pt>
                <c:pt idx="737">
                  <c:v>20.967631025127385</c:v>
                </c:pt>
                <c:pt idx="738">
                  <c:v>20.967631025127385</c:v>
                </c:pt>
                <c:pt idx="739">
                  <c:v>11.16731827016215</c:v>
                </c:pt>
                <c:pt idx="740">
                  <c:v>11.16731827016215</c:v>
                </c:pt>
                <c:pt idx="741">
                  <c:v>#N/A</c:v>
                </c:pt>
                <c:pt idx="742">
                  <c:v>#N/A</c:v>
                </c:pt>
                <c:pt idx="743">
                  <c:v>7.8718691207339999</c:v>
                </c:pt>
                <c:pt idx="744">
                  <c:v>7.2931838109896043</c:v>
                </c:pt>
                <c:pt idx="745">
                  <c:v>9.8711999785038884</c:v>
                </c:pt>
                <c:pt idx="746">
                  <c:v>9.8711999785038884</c:v>
                </c:pt>
                <c:pt idx="747">
                  <c:v>4.2694448100863829</c:v>
                </c:pt>
                <c:pt idx="748">
                  <c:v>4.4421723023552886</c:v>
                </c:pt>
                <c:pt idx="749">
                  <c:v>12.16019650205857</c:v>
                </c:pt>
                <c:pt idx="750">
                  <c:v>14.997587684735304</c:v>
                </c:pt>
                <c:pt idx="751">
                  <c:v>8.358050833064981</c:v>
                </c:pt>
                <c:pt idx="752">
                  <c:v>6.6639660288805604</c:v>
                </c:pt>
                <c:pt idx="753">
                  <c:v>#N/A</c:v>
                </c:pt>
                <c:pt idx="754">
                  <c:v>2.6462281548038131</c:v>
                </c:pt>
                <c:pt idx="755">
                  <c:v>12.54915592014704</c:v>
                </c:pt>
                <c:pt idx="756">
                  <c:v>7.5429051344726235</c:v>
                </c:pt>
              </c:numCache>
            </c:numRef>
          </c:xVal>
          <c:yVal>
            <c:numRef>
              <c:f>'B0 - Distribution'!$BV$6:$BV$762</c:f>
              <c:numCache>
                <c:formatCode>#,##0</c:formatCode>
                <c:ptCount val="75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26.975508759540766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26.975508759540766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32.478377630091146</c:v>
                </c:pt>
                <c:pt idx="393">
                  <c:v>32.478377630091146</c:v>
                </c:pt>
                <c:pt idx="394">
                  <c:v>32.478377630091146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37.797924544700322</c:v>
                </c:pt>
                <c:pt idx="400">
                  <c:v>#N/A</c:v>
                </c:pt>
                <c:pt idx="401">
                  <c:v>#N/A</c:v>
                </c:pt>
                <c:pt idx="402">
                  <c:v>37.797924544700322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22.418004876946366</c:v>
                </c:pt>
                <c:pt idx="417">
                  <c:v>#N/A</c:v>
                </c:pt>
                <c:pt idx="418">
                  <c:v>#N/A</c:v>
                </c:pt>
                <c:pt idx="419">
                  <c:v>32.683285447738541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22.624849019046831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34.022993839067645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22.876939005670977</c:v>
                </c:pt>
                <c:pt idx="463">
                  <c:v>#N/A</c:v>
                </c:pt>
                <c:pt idx="464">
                  <c:v>#N/A</c:v>
                </c:pt>
                <c:pt idx="465">
                  <c:v>23.028126149864345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23.028126149864345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23.649609568017112</c:v>
                </c:pt>
                <c:pt idx="481">
                  <c:v>#N/A</c:v>
                </c:pt>
                <c:pt idx="482">
                  <c:v>34.344223110982597</c:v>
                </c:pt>
                <c:pt idx="483">
                  <c:v>31.80013572642488</c:v>
                </c:pt>
                <c:pt idx="484">
                  <c:v>#N/A</c:v>
                </c:pt>
                <c:pt idx="485">
                  <c:v>31.80013572642488</c:v>
                </c:pt>
                <c:pt idx="486">
                  <c:v>24.974885689006889</c:v>
                </c:pt>
                <c:pt idx="487">
                  <c:v>#N/A</c:v>
                </c:pt>
                <c:pt idx="488">
                  <c:v>#N/A</c:v>
                </c:pt>
                <c:pt idx="489">
                  <c:v>48.425665824404199</c:v>
                </c:pt>
                <c:pt idx="490">
                  <c:v>#N/A</c:v>
                </c:pt>
                <c:pt idx="491">
                  <c:v>48.425665824404199</c:v>
                </c:pt>
                <c:pt idx="492">
                  <c:v>#N/A</c:v>
                </c:pt>
                <c:pt idx="493">
                  <c:v>24.310117279951481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56.362428505325546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47.377520625334739</c:v>
                </c:pt>
                <c:pt idx="511">
                  <c:v>#N/A</c:v>
                </c:pt>
                <c:pt idx="512">
                  <c:v>#N/A</c:v>
                </c:pt>
                <c:pt idx="513">
                  <c:v>49.734701018814597</c:v>
                </c:pt>
                <c:pt idx="514">
                  <c:v>49.734701018814597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40.767650220015597</c:v>
                </c:pt>
                <c:pt idx="520">
                  <c:v>#N/A</c:v>
                </c:pt>
                <c:pt idx="521">
                  <c:v>38.476543474350258</c:v>
                </c:pt>
                <c:pt idx="522">
                  <c:v>#N/A</c:v>
                </c:pt>
                <c:pt idx="523">
                  <c:v>#N/A</c:v>
                </c:pt>
                <c:pt idx="524">
                  <c:v>55.521599827881694</c:v>
                </c:pt>
                <c:pt idx="525">
                  <c:v>55.521599827881694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42.73160946924466</c:v>
                </c:pt>
                <c:pt idx="532">
                  <c:v>30.845157179611206</c:v>
                </c:pt>
                <c:pt idx="533">
                  <c:v>#N/A</c:v>
                </c:pt>
                <c:pt idx="534">
                  <c:v>20.159644823927447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38.137929534652827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21.573266367571268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39.224630122290471</c:v>
                </c:pt>
                <c:pt idx="568">
                  <c:v>24.470952806638099</c:v>
                </c:pt>
                <c:pt idx="569">
                  <c:v>#N/A</c:v>
                </c:pt>
                <c:pt idx="570">
                  <c:v>#N/A</c:v>
                </c:pt>
                <c:pt idx="571">
                  <c:v>44.082114059493684</c:v>
                </c:pt>
                <c:pt idx="572">
                  <c:v>#N/A</c:v>
                </c:pt>
                <c:pt idx="573">
                  <c:v>57.797237805786857</c:v>
                </c:pt>
                <c:pt idx="574">
                  <c:v>19.475793861667281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54.125964594436319</c:v>
                </c:pt>
                <c:pt idx="586">
                  <c:v>#N/A</c:v>
                </c:pt>
                <c:pt idx="587">
                  <c:v>#N/A</c:v>
                </c:pt>
                <c:pt idx="588">
                  <c:v>57.917958868489556</c:v>
                </c:pt>
                <c:pt idx="589">
                  <c:v>#N/A</c:v>
                </c:pt>
                <c:pt idx="590">
                  <c:v>49.902869031334937</c:v>
                </c:pt>
                <c:pt idx="591">
                  <c:v>#N/A</c:v>
                </c:pt>
                <c:pt idx="592">
                  <c:v>51.568766805298559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35.136395406746061</c:v>
                </c:pt>
                <c:pt idx="600">
                  <c:v>38.549291423564064</c:v>
                </c:pt>
                <c:pt idx="601">
                  <c:v>#N/A</c:v>
                </c:pt>
                <c:pt idx="602">
                  <c:v>#N/A</c:v>
                </c:pt>
                <c:pt idx="603">
                  <c:v>20.716422528935198</c:v>
                </c:pt>
                <c:pt idx="604">
                  <c:v>58.286864394887743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18.300959821340225</c:v>
                </c:pt>
                <c:pt idx="613">
                  <c:v>#N/A</c:v>
                </c:pt>
                <c:pt idx="614">
                  <c:v>#N/A</c:v>
                </c:pt>
                <c:pt idx="615">
                  <c:v>46.496657361473169</c:v>
                </c:pt>
                <c:pt idx="616">
                  <c:v>46.496657361473169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38.345924167161982</c:v>
                </c:pt>
                <c:pt idx="624">
                  <c:v>#N/A</c:v>
                </c:pt>
                <c:pt idx="625">
                  <c:v>54.564770000248629</c:v>
                </c:pt>
                <c:pt idx="626">
                  <c:v>63.821070643133424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67.827930518189007</c:v>
                </c:pt>
                <c:pt idx="631">
                  <c:v>56.255856004904821</c:v>
                </c:pt>
                <c:pt idx="632">
                  <c:v>#N/A</c:v>
                </c:pt>
                <c:pt idx="633">
                  <c:v>69.77210560977295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35.476818358144193</c:v>
                </c:pt>
                <c:pt idx="643">
                  <c:v>#N/A</c:v>
                </c:pt>
                <c:pt idx="644">
                  <c:v>#N/A</c:v>
                </c:pt>
                <c:pt idx="645">
                  <c:v>76.267520351159078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20.201788600630138</c:v>
                </c:pt>
                <c:pt idx="653">
                  <c:v>43.485450441450801</c:v>
                </c:pt>
                <c:pt idx="654">
                  <c:v>66.894956686899462</c:v>
                </c:pt>
                <c:pt idx="655">
                  <c:v>#N/A</c:v>
                </c:pt>
                <c:pt idx="656">
                  <c:v>#N/A</c:v>
                </c:pt>
                <c:pt idx="657">
                  <c:v>16.847200198691297</c:v>
                </c:pt>
                <c:pt idx="658">
                  <c:v>44.78011467889214</c:v>
                </c:pt>
                <c:pt idx="659">
                  <c:v>50.976461540238482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25.164373744134313</c:v>
                </c:pt>
                <c:pt idx="667">
                  <c:v>43.216021915973741</c:v>
                </c:pt>
                <c:pt idx="668">
                  <c:v>75.638179547153101</c:v>
                </c:pt>
                <c:pt idx="669">
                  <c:v>#N/A</c:v>
                </c:pt>
                <c:pt idx="670">
                  <c:v>65.769742138115632</c:v>
                </c:pt>
                <c:pt idx="671">
                  <c:v>#N/A</c:v>
                </c:pt>
                <c:pt idx="672">
                  <c:v>#N/A</c:v>
                </c:pt>
                <c:pt idx="673">
                  <c:v>51.206928416485269</c:v>
                </c:pt>
                <c:pt idx="674">
                  <c:v>#N/A</c:v>
                </c:pt>
                <c:pt idx="675">
                  <c:v>51.206928416485269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21.04807224720625</c:v>
                </c:pt>
                <c:pt idx="683">
                  <c:v>#N/A</c:v>
                </c:pt>
                <c:pt idx="684">
                  <c:v>#N/A</c:v>
                </c:pt>
                <c:pt idx="685">
                  <c:v>36.929192645689497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47.732129023511618</c:v>
                </c:pt>
                <c:pt idx="692">
                  <c:v>#N/A</c:v>
                </c:pt>
                <c:pt idx="693">
                  <c:v>#N/A</c:v>
                </c:pt>
                <c:pt idx="694">
                  <c:v>51.3409819677019</c:v>
                </c:pt>
                <c:pt idx="695">
                  <c:v>59.875464060015723</c:v>
                </c:pt>
                <c:pt idx="696">
                  <c:v>#N/A</c:v>
                </c:pt>
                <c:pt idx="697">
                  <c:v>#N/A</c:v>
                </c:pt>
                <c:pt idx="698">
                  <c:v>58.435668673489509</c:v>
                </c:pt>
                <c:pt idx="699">
                  <c:v>#N/A</c:v>
                </c:pt>
                <c:pt idx="700">
                  <c:v>36.305225665665169</c:v>
                </c:pt>
                <c:pt idx="701">
                  <c:v>36.305225665665169</c:v>
                </c:pt>
                <c:pt idx="702">
                  <c:v>53.545599990930917</c:v>
                </c:pt>
                <c:pt idx="703">
                  <c:v>57.059976987736029</c:v>
                </c:pt>
                <c:pt idx="704">
                  <c:v>55.302788489333473</c:v>
                </c:pt>
                <c:pt idx="705">
                  <c:v>18.051189017914574</c:v>
                </c:pt>
                <c:pt idx="706">
                  <c:v>57.059976987736029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18.460939138613774</c:v>
                </c:pt>
                <c:pt idx="716">
                  <c:v>#N/A</c:v>
                </c:pt>
                <c:pt idx="717">
                  <c:v>74.490302618199863</c:v>
                </c:pt>
                <c:pt idx="718">
                  <c:v>62.658946926711572</c:v>
                </c:pt>
                <c:pt idx="719">
                  <c:v>67.217645488362834</c:v>
                </c:pt>
                <c:pt idx="720">
                  <c:v>73.982323804500453</c:v>
                </c:pt>
                <c:pt idx="721">
                  <c:v>19.027987482812112</c:v>
                </c:pt>
                <c:pt idx="722">
                  <c:v>15.565346695917485</c:v>
                </c:pt>
                <c:pt idx="723">
                  <c:v>46.092838307742738</c:v>
                </c:pt>
                <c:pt idx="724">
                  <c:v>#N/A</c:v>
                </c:pt>
                <c:pt idx="725">
                  <c:v>16.985411112363785</c:v>
                </c:pt>
                <c:pt idx="726">
                  <c:v>44.471218990286417</c:v>
                </c:pt>
                <c:pt idx="727">
                  <c:v>66.986141013641529</c:v>
                </c:pt>
                <c:pt idx="728">
                  <c:v>76.677407356036085</c:v>
                </c:pt>
                <c:pt idx="729">
                  <c:v>44.214648774507872</c:v>
                </c:pt>
                <c:pt idx="730">
                  <c:v>44.214648774507872</c:v>
                </c:pt>
                <c:pt idx="731">
                  <c:v>#N/A</c:v>
                </c:pt>
                <c:pt idx="732">
                  <c:v>58.908826568486511</c:v>
                </c:pt>
                <c:pt idx="733">
                  <c:v>58.908826568486511</c:v>
                </c:pt>
                <c:pt idx="734">
                  <c:v>28.577252362611436</c:v>
                </c:pt>
                <c:pt idx="735">
                  <c:v>66.23885353531287</c:v>
                </c:pt>
                <c:pt idx="736">
                  <c:v>61.241932853285221</c:v>
                </c:pt>
                <c:pt idx="737">
                  <c:v>#N/A</c:v>
                </c:pt>
                <c:pt idx="738">
                  <c:v>#N/A</c:v>
                </c:pt>
                <c:pt idx="739">
                  <c:v>82.104244733265773</c:v>
                </c:pt>
                <c:pt idx="740">
                  <c:v>82.104244733265773</c:v>
                </c:pt>
                <c:pt idx="741">
                  <c:v>#N/A</c:v>
                </c:pt>
                <c:pt idx="742">
                  <c:v>#N/A</c:v>
                </c:pt>
                <c:pt idx="743">
                  <c:v>12.871149770210305</c:v>
                </c:pt>
                <c:pt idx="744">
                  <c:v>75.162557038216278</c:v>
                </c:pt>
                <c:pt idx="745">
                  <c:v>12.587473586691384</c:v>
                </c:pt>
                <c:pt idx="746">
                  <c:v>12.587473586691384</c:v>
                </c:pt>
                <c:pt idx="747">
                  <c:v>39.704088760456159</c:v>
                </c:pt>
                <c:pt idx="748">
                  <c:v>33.405574459311303</c:v>
                </c:pt>
                <c:pt idx="749">
                  <c:v>25.510652868993844</c:v>
                </c:pt>
                <c:pt idx="750">
                  <c:v>#N/A</c:v>
                </c:pt>
                <c:pt idx="751">
                  <c:v>#N/A</c:v>
                </c:pt>
                <c:pt idx="752">
                  <c:v>36.677831613468669</c:v>
                </c:pt>
                <c:pt idx="753">
                  <c:v>#N/A</c:v>
                </c:pt>
                <c:pt idx="754">
                  <c:v>12.181549914728537</c:v>
                </c:pt>
                <c:pt idx="755">
                  <c:v>16.323519111546442</c:v>
                </c:pt>
                <c:pt idx="756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205-43F7-BEFE-23256AAF9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275247"/>
        <c:axId val="69269007"/>
      </c:scatterChart>
      <c:valAx>
        <c:axId val="69275247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Potentiel du magasin</a:t>
                </a:r>
              </a:p>
            </c:rich>
          </c:tx>
          <c:layout>
            <c:manualLayout>
              <c:xMode val="edge"/>
              <c:yMode val="edge"/>
              <c:x val="0.43926277932026314"/>
              <c:y val="0.950927495522208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269007"/>
        <c:crosses val="autoZero"/>
        <c:crossBetween val="midCat"/>
      </c:valAx>
      <c:valAx>
        <c:axId val="69269007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 b="1" i="0" u="none" strike="noStrike" kern="1200" baseline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</a:rPr>
                  <a:t>Intensité </a:t>
                </a:r>
              </a:p>
              <a:p>
                <a:pPr>
                  <a:defRPr/>
                </a:pPr>
                <a:r>
                  <a:rPr lang="fr-FR" sz="1100" b="1" i="0" u="none" strike="noStrike" kern="1200" baseline="0" dirty="0">
                    <a:solidFill>
                      <a:srgbClr val="1B1C1F">
                        <a:lumMod val="65000"/>
                        <a:lumOff val="35000"/>
                      </a:srgbClr>
                    </a:solidFill>
                  </a:rPr>
                  <a:t>concurrentielle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2752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/>
      </a:pPr>
      <a:endParaRPr lang="fr-FR"/>
    </a:p>
  </c:txPr>
  <c:externalData r:id="rId3">
    <c:autoUpdate val="1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'A0 - Distributeur'!$AN$6</c:f>
              <c:strCache>
                <c:ptCount val="1"/>
                <c:pt idx="0">
                  <c:v>Produits</c:v>
                </c:pt>
              </c:strCache>
            </c:strRef>
          </c:tx>
          <c:spPr>
            <a:solidFill>
              <a:srgbClr val="E7E8EA">
                <a:alpha val="20000"/>
              </a:srgbClr>
            </a:solidFill>
            <a:ln>
              <a:noFill/>
            </a:ln>
            <a:effectLst/>
          </c:spPr>
          <c:invertIfNegative val="0"/>
          <c:val>
            <c:numRef>
              <c:f>'A0 - Distributeur'!$AN$7:$AN$16</c:f>
              <c:numCache>
                <c:formatCode>#\ ##0.0</c:formatCode>
                <c:ptCount val="10"/>
                <c:pt idx="0">
                  <c:v>1.38</c:v>
                </c:pt>
                <c:pt idx="1">
                  <c:v>1.03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F3-416F-967C-84D6D1206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29643631"/>
        <c:axId val="1329627311"/>
      </c:barChart>
      <c:catAx>
        <c:axId val="1329643631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29627311"/>
        <c:crosses val="autoZero"/>
        <c:auto val="1"/>
        <c:lblAlgn val="ctr"/>
        <c:lblOffset val="100"/>
        <c:noMultiLvlLbl val="0"/>
      </c:catAx>
      <c:valAx>
        <c:axId val="1329627311"/>
        <c:scaling>
          <c:orientation val="minMax"/>
        </c:scaling>
        <c:delete val="1"/>
        <c:axPos val="t"/>
        <c:numFmt formatCode="#\ ##0.0" sourceLinked="1"/>
        <c:majorTickMark val="none"/>
        <c:minorTickMark val="none"/>
        <c:tickLblPos val="nextTo"/>
        <c:crossAx val="1329643631"/>
        <c:crosses val="autoZero"/>
        <c:crossBetween val="between"/>
      </c:valAx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2734450620338512"/>
          <c:w val="0.97919899421404466"/>
          <c:h val="0.212358692858595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Distribution'!$CC$10</c:f>
              <c:strCache>
                <c:ptCount val="1"/>
                <c:pt idx="0">
                  <c:v>Adressé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Distribution'!$CD$10</c:f>
              <c:numCache>
                <c:formatCode>0%</c:formatCode>
                <c:ptCount val="1"/>
                <c:pt idx="0">
                  <c:v>0.34782608695652173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4-427A-A159-98B214443F18}"/>
            </c:ext>
          </c:extLst>
        </c:ser>
        <c:ser>
          <c:idx val="1"/>
          <c:order val="1"/>
          <c:tx>
            <c:strRef>
              <c:f>'B0 - Distribution'!$CC$11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Distribution'!$CD$11</c:f>
              <c:numCache>
                <c:formatCode>0%</c:formatCode>
                <c:ptCount val="1"/>
                <c:pt idx="0">
                  <c:v>8.6956521739130432E-2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94-427A-A159-98B214443F18}"/>
            </c:ext>
          </c:extLst>
        </c:ser>
        <c:ser>
          <c:idx val="2"/>
          <c:order val="2"/>
          <c:tx>
            <c:strRef>
              <c:f>'B0 - Distribution'!$CC$12</c:f>
              <c:strCache>
                <c:ptCount val="1"/>
                <c:pt idx="0">
                  <c:v>Non adressé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Distribution'!$CD$12</c:f>
              <c:numCache>
                <c:formatCode>0%</c:formatCode>
                <c:ptCount val="1"/>
                <c:pt idx="0">
                  <c:v>0.56521739130434778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94-427A-A159-98B214443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3650367"/>
        <c:axId val="113648447"/>
      </c:barChart>
      <c:catAx>
        <c:axId val="113650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648447"/>
        <c:crosses val="autoZero"/>
        <c:auto val="1"/>
        <c:lblAlgn val="ctr"/>
        <c:lblOffset val="100"/>
        <c:noMultiLvlLbl val="0"/>
      </c:catAx>
      <c:valAx>
        <c:axId val="113648447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13650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2734450620338512"/>
          <c:w val="0.97919899421404466"/>
          <c:h val="0.212358692858595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Distribution'!$CC$10</c:f>
              <c:strCache>
                <c:ptCount val="1"/>
                <c:pt idx="0">
                  <c:v>Adressé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Distribution'!$CF$10</c:f>
              <c:numCache>
                <c:formatCode>0%</c:formatCode>
                <c:ptCount val="1"/>
                <c:pt idx="0">
                  <c:v>0.45238095238095238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CC-462C-90A9-95031379984C}"/>
            </c:ext>
          </c:extLst>
        </c:ser>
        <c:ser>
          <c:idx val="1"/>
          <c:order val="1"/>
          <c:tx>
            <c:strRef>
              <c:f>'B0 - Distribution'!$CC$11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Distribution'!$CF$11</c:f>
              <c:numCache>
                <c:formatCode>0%</c:formatCode>
                <c:ptCount val="1"/>
                <c:pt idx="0">
                  <c:v>0.14285714285714285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CC-462C-90A9-95031379984C}"/>
            </c:ext>
          </c:extLst>
        </c:ser>
        <c:ser>
          <c:idx val="2"/>
          <c:order val="2"/>
          <c:tx>
            <c:strRef>
              <c:f>'B0 - Distribution'!$CC$12</c:f>
              <c:strCache>
                <c:ptCount val="1"/>
                <c:pt idx="0">
                  <c:v>Non adressé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Distribution'!$CF$12</c:f>
              <c:numCache>
                <c:formatCode>0%</c:formatCode>
                <c:ptCount val="1"/>
                <c:pt idx="0">
                  <c:v>0.40476190476190477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CC-462C-90A9-950313799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3650367"/>
        <c:axId val="113648447"/>
      </c:barChart>
      <c:catAx>
        <c:axId val="113650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648447"/>
        <c:crosses val="autoZero"/>
        <c:auto val="1"/>
        <c:lblAlgn val="ctr"/>
        <c:lblOffset val="100"/>
        <c:noMultiLvlLbl val="0"/>
      </c:catAx>
      <c:valAx>
        <c:axId val="113648447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13650367"/>
        <c:crosses val="autoZero"/>
        <c:crossBetween val="between"/>
      </c:valAx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2734450620338512"/>
          <c:w val="0.97919899421404466"/>
          <c:h val="0.212358692858595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'B0 - Distribution'!$CC$10</c:f>
              <c:strCache>
                <c:ptCount val="1"/>
                <c:pt idx="0">
                  <c:v>Adressé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'B0 - Distribution'!$CE$10</c:f>
              <c:numCache>
                <c:formatCode>0%</c:formatCode>
                <c:ptCount val="1"/>
                <c:pt idx="0">
                  <c:v>0.3562091503267974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E-4682-BA55-D7BFEC7C708A}"/>
            </c:ext>
          </c:extLst>
        </c:ser>
        <c:ser>
          <c:idx val="1"/>
          <c:order val="1"/>
          <c:tx>
            <c:strRef>
              <c:f>'B0 - Distribution'!$CC$11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Distribution'!$CE$11</c:f>
              <c:numCache>
                <c:formatCode>0%</c:formatCode>
                <c:ptCount val="1"/>
                <c:pt idx="0">
                  <c:v>0.12745098039215685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E-4682-BA55-D7BFEC7C708A}"/>
            </c:ext>
          </c:extLst>
        </c:ser>
        <c:ser>
          <c:idx val="2"/>
          <c:order val="2"/>
          <c:tx>
            <c:strRef>
              <c:f>'B0 - Distribution'!$CC$12</c:f>
              <c:strCache>
                <c:ptCount val="1"/>
                <c:pt idx="0">
                  <c:v>Non adressé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'B0 - Distribution'!$CE$12</c:f>
              <c:numCache>
                <c:formatCode>0%</c:formatCode>
                <c:ptCount val="1"/>
                <c:pt idx="0">
                  <c:v>0.5163398692810458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9E-4682-BA55-D7BFEC7C7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3650367"/>
        <c:axId val="113648447"/>
      </c:barChart>
      <c:catAx>
        <c:axId val="113650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648447"/>
        <c:crosses val="autoZero"/>
        <c:auto val="1"/>
        <c:lblAlgn val="ctr"/>
        <c:lblOffset val="100"/>
        <c:noMultiLvlLbl val="0"/>
      </c:catAx>
      <c:valAx>
        <c:axId val="113648447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13650367"/>
        <c:crosses val="autoZero"/>
        <c:crossBetween val="between"/>
      </c:valAx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Distribution'!$CT$6:$CT$19</c:f>
              <c:numCache>
                <c:formatCode>#,##0.00</c:formatCode>
                <c:ptCount val="14"/>
                <c:pt idx="0">
                  <c:v>1.3792134831460674</c:v>
                </c:pt>
                <c:pt idx="1">
                  <c:v>1.3079710144927537</c:v>
                </c:pt>
                <c:pt idx="2">
                  <c:v>1.1076923076923078</c:v>
                </c:pt>
                <c:pt idx="3">
                  <c:v>1.0743243243243243</c:v>
                </c:pt>
                <c:pt idx="4">
                  <c:v>1.0797546012269938</c:v>
                </c:pt>
                <c:pt idx="5">
                  <c:v>1.1478260869565218</c:v>
                </c:pt>
                <c:pt idx="6">
                  <c:v>1.1788617886178863</c:v>
                </c:pt>
                <c:pt idx="7">
                  <c:v>1.2211538461538463</c:v>
                </c:pt>
                <c:pt idx="8">
                  <c:v>1.2666666666666666</c:v>
                </c:pt>
                <c:pt idx="9">
                  <c:v>1.1351351351351351</c:v>
                </c:pt>
                <c:pt idx="10">
                  <c:v>1.015625</c:v>
                </c:pt>
                <c:pt idx="11">
                  <c:v>1.0161290322580645</c:v>
                </c:pt>
                <c:pt idx="12">
                  <c:v>1.0327868852459017</c:v>
                </c:pt>
                <c:pt idx="13">
                  <c:v>1.0327868852459017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2A9-4D20-916B-D5E277594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7645599"/>
        <c:axId val="1897642239"/>
      </c:lineChart>
      <c:dateAx>
        <c:axId val="1897645599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1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97642239"/>
        <c:crosses val="autoZero"/>
        <c:auto val="1"/>
        <c:lblOffset val="100"/>
        <c:baseTimeUnit val="days"/>
      </c:dateAx>
      <c:valAx>
        <c:axId val="18976422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r>
                  <a:rPr lang="fr-FR" dirty="0"/>
                  <a:t>Produits par magasin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Black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.00" sourceLinked="1"/>
        <c:majorTickMark val="none"/>
        <c:minorTickMark val="none"/>
        <c:tickLblPos val="nextTo"/>
        <c:crossAx val="189764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0891182128125501"/>
          <c:y val="5.0925925925925923E-2"/>
          <c:w val="0.36800300042300976"/>
          <c:h val="0.89814814814814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'B0 - Distribution'!$AU$5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0A-40A4-B3DD-FAB3EBE90E6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0A-40A4-B3DD-FAB3EBE90E6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0A-40A4-B3DD-FAB3EBE90E6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0A-40A4-B3DD-FAB3EBE90E65}"/>
              </c:ext>
            </c:extLst>
          </c:dPt>
          <c:dPt>
            <c:idx val="5"/>
            <c:invertIfNegative val="0"/>
            <c:bubble3D val="0"/>
            <c:spPr>
              <a:solidFill>
                <a:srgbClr val="FFDF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0A-40A4-B3DD-FAB3EBE90E6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0A-40A4-B3DD-FAB3EBE90E65}"/>
              </c:ext>
            </c:extLst>
          </c:dPt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90A-40A4-B3DD-FAB3EBE90E65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1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42B4FB5D-B344-4227-9E47-92E68DB7F9CB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1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F5B61FF7-E41A-4533-A1B9-03CCCE709217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190A-40A4-B3DD-FAB3EBE90E6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FCA29EA-67C4-43BB-93A6-F207E63C4059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C63B3236-DCF1-4537-8CB2-516991AB8F0C}" type="VALUE">
                      <a:rPr lang="en-US"/>
                      <a:pPr/>
                      <a:t>[VALUE]</a:t>
                    </a:fld>
                    <a:endParaRPr lang="fr-F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190A-40A4-B3DD-FAB3EBE90E65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6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8F5D1847-6818-41E8-8E14-0A6D53988B1D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6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6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A3DB5B4B-F4A2-4F91-AEDE-0C2850CD2005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6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90A-40A4-B3DD-FAB3EBE90E65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4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4E6819BE-457B-4299-B3F2-6418D4B029DD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4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4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2C818DA-3EC4-4D4F-A614-FD8D94710F8D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4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190A-40A4-B3DD-FAB3EBE90E65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FD4053E8-FBD9-4F03-A91F-872B6AD495BE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9322A3D3-3558-4BFC-8915-9D7D6EDCFAA8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190A-40A4-B3DD-FAB3EBE90E65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rgbClr val="DEA90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867C7FC-E801-4221-8D45-4D3DD75CD07F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rgbClr val="DEA900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rgbClr val="DEA90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0B5FE8BE-EC1D-404F-88F5-B0F6B39D6028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rgbClr val="DEA900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190A-40A4-B3DD-FAB3EBE90E65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accent2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9EFE9430-171F-46D8-BEE4-8F833F39D665}" type="CELLRANG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2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 baseline="0"/>
                  </a:p>
                  <a:p>
                    <a:pPr algn="l">
                      <a:defRPr sz="1200" b="0" i="0" u="none" strike="noStrike" kern="1200" baseline="0">
                        <a:solidFill>
                          <a:schemeClr val="accent2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21CE75B0-2A39-4B25-BCF3-2E551462B645}" type="VALUE">
                      <a:rPr lang="en-US"/>
                      <a:pPr algn="l">
                        <a:defRPr sz="1200" b="0" i="0" u="none" strike="noStrike" kern="1200" baseline="0">
                          <a:solidFill>
                            <a:schemeClr val="accent2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190A-40A4-B3DD-FAB3EBE90E65}"/>
                </c:ext>
              </c:extLst>
            </c:dLbl>
            <c:dLbl>
              <c:idx val="7"/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200" b="0" i="0" u="none" strike="noStrike" kern="1200" baseline="0">
                        <a:solidFill>
                          <a:srgbClr val="00B0F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90A-40A4-B3DD-FAB3EBE90E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'B0 - Distribution'!$AR$6:$AR$13</c:f>
              <c:strCache>
                <c:ptCount val="5"/>
                <c:pt idx="0">
                  <c:v>WILLIAM PEEL - Scotch whisky - 1.5L</c:v>
                </c:pt>
                <c:pt idx="1">
                  <c:v>WILLIAM PEEL - Scotch whisky - 1L</c:v>
                </c:pt>
                <c:pt idx="2">
                  <c:v>WILLIAM PEEL - Scotch whisky edition limitee - 1L</c:v>
                </c:pt>
                <c:pt idx="3">
                  <c:v>WILLIAM PEEL - Scotch whisky - 50cl</c:v>
                </c:pt>
                <c:pt idx="4">
                  <c:v>WILLIAM PEEL - Blended scotch - 20cl</c:v>
                </c:pt>
              </c:strCache>
            </c:strRef>
          </c:cat>
          <c:val>
            <c:numRef>
              <c:f>'B0 - Distribution'!$AU$6:$AU$13</c:f>
              <c:numCache>
                <c:formatCode>0.0%</c:formatCode>
                <c:ptCount val="8"/>
                <c:pt idx="0">
                  <c:v>0.29460000000000003</c:v>
                </c:pt>
                <c:pt idx="1">
                  <c:v>0.16510000000000002</c:v>
                </c:pt>
                <c:pt idx="2" formatCode="0%">
                  <c:v>0.111</c:v>
                </c:pt>
                <c:pt idx="3" formatCode="0%">
                  <c:v>4.36E-2</c:v>
                </c:pt>
                <c:pt idx="4" formatCode="0%">
                  <c:v>3.4300000000000004E-2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Distribution'!$CL$6:$CS$6</c15:f>
                <c15:dlblRangeCache>
                  <c:ptCount val="8"/>
                  <c:pt idx="2">
                    <c:v>4 269</c:v>
                  </c:pt>
                  <c:pt idx="3">
                    <c:v>127</c:v>
                  </c:pt>
                  <c:pt idx="4">
                    <c:v>74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190A-40A4-B3DD-FAB3EBE90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960231263"/>
        <c:axId val="960229823"/>
      </c:barChart>
      <c:catAx>
        <c:axId val="96023126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60229823"/>
        <c:crosses val="autoZero"/>
        <c:auto val="1"/>
        <c:lblAlgn val="ctr"/>
        <c:lblOffset val="100"/>
        <c:noMultiLvlLbl val="0"/>
      </c:catAx>
      <c:valAx>
        <c:axId val="960229823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960231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7"/>
          <c:order val="0"/>
          <c:tx>
            <c:strRef>
              <c:f>'B0 - Distribution'!$CS$5</c:f>
              <c:strCache>
                <c:ptCount val="1"/>
              </c:strCache>
              <c:extLst xmlns:c15="http://schemas.microsoft.com/office/drawing/2012/chart"/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  <c:extLst xmlns:c15="http://schemas.microsoft.com/office/drawing/2012/chart"/>
            </c:numRef>
          </c:cat>
          <c:val>
            <c:numRef>
              <c:f>'B0 - Distribution'!$CS$6:$CS$19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  <c:extLst xmlns:c15="http://schemas.microsoft.com/office/drawing/2012/chart"/>
            </c:numRef>
          </c: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0-B383-45C0-B977-72DB7FAD196E}"/>
            </c:ext>
          </c:extLst>
        </c:ser>
        <c:ser>
          <c:idx val="6"/>
          <c:order val="1"/>
          <c:tx>
            <c:strRef>
              <c:f>'B0 - Distribution'!$CR$5</c:f>
              <c:strCache>
                <c:ptCount val="1"/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Distribution'!$CR$6:$CR$19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383-45C0-B977-72DB7FAD196E}"/>
            </c:ext>
          </c:extLst>
        </c:ser>
        <c:ser>
          <c:idx val="5"/>
          <c:order val="2"/>
          <c:tx>
            <c:strRef>
              <c:f>'B0 - Distribution'!$CQ$5</c:f>
              <c:strCache>
                <c:ptCount val="1"/>
              </c:strCache>
            </c:strRef>
          </c:tx>
          <c:spPr>
            <a:ln w="28575" cap="rnd">
              <a:solidFill>
                <a:srgbClr val="FFDF79"/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Distribution'!$CQ$6:$CQ$19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383-45C0-B977-72DB7FAD196E}"/>
            </c:ext>
          </c:extLst>
        </c:ser>
        <c:ser>
          <c:idx val="4"/>
          <c:order val="3"/>
          <c:tx>
            <c:strRef>
              <c:f>'B0 - Distribution'!$CP$5</c:f>
              <c:strCache>
                <c:ptCount val="1"/>
                <c:pt idx="0">
                  <c:v>WILLIAM PEEL - Blended scotch - 20cl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Distribution'!$CP$6:$CP$19</c:f>
              <c:numCache>
                <c:formatCode>#,##0</c:formatCode>
                <c:ptCount val="14"/>
                <c:pt idx="0">
                  <c:v>74.242424242424249</c:v>
                </c:pt>
                <c:pt idx="1">
                  <c:v>74.242424242424249</c:v>
                </c:pt>
                <c:pt idx="2">
                  <c:v>74.242424242424249</c:v>
                </c:pt>
                <c:pt idx="3">
                  <c:v>68.614718614718612</c:v>
                </c:pt>
                <c:pt idx="4">
                  <c:v>80.086580086580085</c:v>
                </c:pt>
                <c:pt idx="5">
                  <c:v>85.714285714285708</c:v>
                </c:pt>
                <c:pt idx="6">
                  <c:v>88.744588744588739</c:v>
                </c:pt>
                <c:pt idx="7">
                  <c:v>97.186147186147181</c:v>
                </c:pt>
                <c:pt idx="8">
                  <c:v>97.186147186147181</c:v>
                </c:pt>
                <c:pt idx="9">
                  <c:v>97.402597402597408</c:v>
                </c:pt>
                <c:pt idx="10">
                  <c:v>97.186147186147181</c:v>
                </c:pt>
                <c:pt idx="11">
                  <c:v>97.186147186147181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B383-45C0-B977-72DB7FAD196E}"/>
            </c:ext>
          </c:extLst>
        </c:ser>
        <c:ser>
          <c:idx val="3"/>
          <c:order val="4"/>
          <c:tx>
            <c:strRef>
              <c:f>'B0 - Distribution'!$CO$5</c:f>
              <c:strCache>
                <c:ptCount val="1"/>
                <c:pt idx="0">
                  <c:v>WILLIAM PEEL - Scotch whisky - 50cl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Distribution'!$CO$6:$CO$19</c:f>
              <c:numCache>
                <c:formatCode>#,##0</c:formatCode>
                <c:ptCount val="14"/>
                <c:pt idx="0">
                  <c:v>127.1137026239067</c:v>
                </c:pt>
                <c:pt idx="1">
                  <c:v>123.32361516034986</c:v>
                </c:pt>
                <c:pt idx="2">
                  <c:v>127.1137026239067</c:v>
                </c:pt>
                <c:pt idx="3">
                  <c:v>123.32361516034986</c:v>
                </c:pt>
                <c:pt idx="4">
                  <c:v>130.90379008746356</c:v>
                </c:pt>
                <c:pt idx="5">
                  <c:v>138.7755102040816</c:v>
                </c:pt>
                <c:pt idx="6">
                  <c:v>138.7755102040816</c:v>
                </c:pt>
                <c:pt idx="7">
                  <c:v>134.69387755102039</c:v>
                </c:pt>
                <c:pt idx="8">
                  <c:v>127.1137026239067</c:v>
                </c:pt>
                <c:pt idx="9">
                  <c:v>127.40524781341107</c:v>
                </c:pt>
                <c:pt idx="10">
                  <c:v>115.45189504373177</c:v>
                </c:pt>
                <c:pt idx="11">
                  <c:v>107.87172011661808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B383-45C0-B977-72DB7FAD196E}"/>
            </c:ext>
          </c:extLst>
        </c:ser>
        <c:ser>
          <c:idx val="2"/>
          <c:order val="5"/>
          <c:tx>
            <c:strRef>
              <c:f>'B0 - Distribution'!$CN$5</c:f>
              <c:strCache>
                <c:ptCount val="1"/>
                <c:pt idx="0">
                  <c:v>WILLIAM PEEL - Scotch whisky edition limitee - 1L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Distribution'!$CN$6:$CN$19</c:f>
              <c:numCache>
                <c:formatCode>#,##0</c:formatCode>
                <c:ptCount val="14"/>
                <c:pt idx="0">
                  <c:v>4269.2307692307686</c:v>
                </c:pt>
                <c:pt idx="1">
                  <c:v>4673.0769230769238</c:v>
                </c:pt>
                <c:pt idx="2">
                  <c:v>5180.7692307692305</c:v>
                </c:pt>
                <c:pt idx="3">
                  <c:v>5238.4615384615381</c:v>
                </c:pt>
                <c:pt idx="4">
                  <c:v>5792.3076923076924</c:v>
                </c:pt>
                <c:pt idx="5">
                  <c:v>3353.8461538461538</c:v>
                </c:pt>
                <c:pt idx="6">
                  <c:v>3969.2307692307695</c:v>
                </c:pt>
                <c:pt idx="7">
                  <c:v>2946.1538461538462</c:v>
                </c:pt>
                <c:pt idx="8">
                  <c:v>2284.6153846153848</c:v>
                </c:pt>
                <c:pt idx="9">
                  <c:v>865.38461538461536</c:v>
                </c:pt>
                <c:pt idx="10">
                  <c:v>50</c:v>
                </c:pt>
                <c:pt idx="11">
                  <c:v>50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B383-45C0-B977-72DB7FAD196E}"/>
            </c:ext>
          </c:extLst>
        </c:ser>
        <c:ser>
          <c:idx val="1"/>
          <c:order val="6"/>
          <c:tx>
            <c:strRef>
              <c:f>'B0 - Distribution'!$CM$5</c:f>
              <c:strCache>
                <c:ptCount val="1"/>
                <c:pt idx="0">
                  <c:v>WILLIAM PEEL - Scotch whisky - 1L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Distribution'!$CM$6:$CM$19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B383-45C0-B977-72DB7FAD196E}"/>
            </c:ext>
          </c:extLst>
        </c:ser>
        <c:ser>
          <c:idx val="0"/>
          <c:order val="7"/>
          <c:tx>
            <c:strRef>
              <c:f>'B0 - Distribution'!$CL$5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'B0 - Distribution'!$CK$6:$CK$19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'B0 - Distribution'!$CL$6:$CL$19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B383-45C0-B977-72DB7FAD1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1454095"/>
        <c:axId val="1811453615"/>
        <c:extLst/>
      </c:lineChart>
      <c:dateAx>
        <c:axId val="1811454095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4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1453615"/>
        <c:crosses val="autoZero"/>
        <c:auto val="1"/>
        <c:lblOffset val="100"/>
        <c:baseTimeUnit val="days"/>
      </c:dateAx>
      <c:valAx>
        <c:axId val="1811453615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Évolution de la distribution numérique</a:t>
                </a:r>
              </a:p>
            </c:rich>
          </c:tx>
          <c:layout>
            <c:manualLayout>
              <c:xMode val="edge"/>
              <c:yMode val="edge"/>
              <c:x val="4.0548360704807133E-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1454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'B0 - Distribution'!$DB$5</c:f>
              <c:strCache>
                <c:ptCount val="1"/>
                <c:pt idx="0">
                  <c:v>Sous adressé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Distribution'!$DB$6:$DB$4000</c:f>
              <c:numCache>
                <c:formatCode>General</c:formatCode>
                <c:ptCount val="3995"/>
                <c:pt idx="0" formatCode="#\ ##0.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1</c:v>
                </c:pt>
                <c:pt idx="352">
                  <c:v>1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6C-4B66-882F-C5CB893C34BC}"/>
            </c:ext>
          </c:extLst>
        </c:ser>
        <c:ser>
          <c:idx val="1"/>
          <c:order val="1"/>
          <c:tx>
            <c:strRef>
              <c:f>'B0 - Distribution'!$DC$5</c:f>
              <c:strCache>
                <c:ptCount val="1"/>
                <c:pt idx="0">
                  <c:v>Ajusté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bg1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Distribution'!$DC$6:$DC$4000</c:f>
              <c:numCache>
                <c:formatCode>General</c:formatCode>
                <c:ptCount val="3995"/>
                <c:pt idx="0" formatCode="#\ ##0.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2</c:v>
                </c:pt>
                <c:pt idx="36">
                  <c:v>1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1</c:v>
                </c:pt>
                <c:pt idx="43">
                  <c:v>2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2</c:v>
                </c:pt>
                <c:pt idx="49">
                  <c:v>1</c:v>
                </c:pt>
                <c:pt idx="50">
                  <c:v>2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2</c:v>
                </c:pt>
                <c:pt idx="57">
                  <c:v>2</c:v>
                </c:pt>
                <c:pt idx="58">
                  <c:v>1</c:v>
                </c:pt>
                <c:pt idx="59">
                  <c:v>2</c:v>
                </c:pt>
                <c:pt idx="60">
                  <c:v>2</c:v>
                </c:pt>
                <c:pt idx="61">
                  <c:v>1</c:v>
                </c:pt>
                <c:pt idx="62">
                  <c:v>2</c:v>
                </c:pt>
                <c:pt idx="63">
                  <c:v>1</c:v>
                </c:pt>
                <c:pt idx="64">
                  <c:v>1</c:v>
                </c:pt>
                <c:pt idx="65">
                  <c:v>2</c:v>
                </c:pt>
                <c:pt idx="66">
                  <c:v>1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2</c:v>
                </c:pt>
                <c:pt idx="74">
                  <c:v>1</c:v>
                </c:pt>
                <c:pt idx="75">
                  <c:v>2</c:v>
                </c:pt>
                <c:pt idx="76">
                  <c:v>1</c:v>
                </c:pt>
                <c:pt idx="77">
                  <c:v>2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2</c:v>
                </c:pt>
                <c:pt idx="87">
                  <c:v>2</c:v>
                </c:pt>
                <c:pt idx="88">
                  <c:v>1</c:v>
                </c:pt>
                <c:pt idx="89">
                  <c:v>2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2</c:v>
                </c:pt>
                <c:pt idx="99">
                  <c:v>2</c:v>
                </c:pt>
                <c:pt idx="100">
                  <c:v>1</c:v>
                </c:pt>
                <c:pt idx="101">
                  <c:v>2</c:v>
                </c:pt>
                <c:pt idx="102">
                  <c:v>1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1</c:v>
                </c:pt>
                <c:pt idx="113">
                  <c:v>2</c:v>
                </c:pt>
                <c:pt idx="114">
                  <c:v>1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1</c:v>
                </c:pt>
                <c:pt idx="128">
                  <c:v>1</c:v>
                </c:pt>
                <c:pt idx="129">
                  <c:v>2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1</c:v>
                </c:pt>
                <c:pt idx="140">
                  <c:v>2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1</c:v>
                </c:pt>
                <c:pt idx="164">
                  <c:v>2</c:v>
                </c:pt>
                <c:pt idx="165">
                  <c:v>2</c:v>
                </c:pt>
                <c:pt idx="166">
                  <c:v>1</c:v>
                </c:pt>
                <c:pt idx="167">
                  <c:v>#N/A</c:v>
                </c:pt>
                <c:pt idx="168">
                  <c:v>#N/A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2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#N/A</c:v>
                </c:pt>
                <c:pt idx="188">
                  <c:v>1</c:v>
                </c:pt>
                <c:pt idx="189">
                  <c:v>#N/A</c:v>
                </c:pt>
                <c:pt idx="190">
                  <c:v>1</c:v>
                </c:pt>
                <c:pt idx="191">
                  <c:v>#N/A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1</c:v>
                </c:pt>
                <c:pt idx="201">
                  <c:v>2</c:v>
                </c:pt>
                <c:pt idx="202">
                  <c:v>1</c:v>
                </c:pt>
                <c:pt idx="203">
                  <c:v>2</c:v>
                </c:pt>
                <c:pt idx="204">
                  <c:v>2</c:v>
                </c:pt>
                <c:pt idx="205">
                  <c:v>1</c:v>
                </c:pt>
                <c:pt idx="206">
                  <c:v>2</c:v>
                </c:pt>
                <c:pt idx="207">
                  <c:v>2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2</c:v>
                </c:pt>
                <c:pt idx="219">
                  <c:v>2</c:v>
                </c:pt>
                <c:pt idx="220">
                  <c:v>2</c:v>
                </c:pt>
                <c:pt idx="221">
                  <c:v>2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#N/A</c:v>
                </c:pt>
                <c:pt idx="230">
                  <c:v>#N/A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#N/A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2</c:v>
                </c:pt>
                <c:pt idx="243">
                  <c:v>2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2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2</c:v>
                </c:pt>
                <c:pt idx="266">
                  <c:v>#N/A</c:v>
                </c:pt>
                <c:pt idx="267">
                  <c:v>#N/A</c:v>
                </c:pt>
                <c:pt idx="268">
                  <c:v>2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2</c:v>
                </c:pt>
                <c:pt idx="277">
                  <c:v>1</c:v>
                </c:pt>
                <c:pt idx="278">
                  <c:v>1</c:v>
                </c:pt>
                <c:pt idx="279">
                  <c:v>2</c:v>
                </c:pt>
                <c:pt idx="280">
                  <c:v>1</c:v>
                </c:pt>
                <c:pt idx="281">
                  <c:v>1</c:v>
                </c:pt>
                <c:pt idx="282">
                  <c:v>2</c:v>
                </c:pt>
                <c:pt idx="283">
                  <c:v>2</c:v>
                </c:pt>
                <c:pt idx="284">
                  <c:v>1</c:v>
                </c:pt>
                <c:pt idx="285">
                  <c:v>2</c:v>
                </c:pt>
                <c:pt idx="286">
                  <c:v>2</c:v>
                </c:pt>
                <c:pt idx="287">
                  <c:v>2</c:v>
                </c:pt>
                <c:pt idx="288">
                  <c:v>1</c:v>
                </c:pt>
                <c:pt idx="289">
                  <c:v>1</c:v>
                </c:pt>
                <c:pt idx="290">
                  <c:v>2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2</c:v>
                </c:pt>
                <c:pt idx="298">
                  <c:v>1</c:v>
                </c:pt>
                <c:pt idx="299">
                  <c:v>2</c:v>
                </c:pt>
                <c:pt idx="300">
                  <c:v>2</c:v>
                </c:pt>
                <c:pt idx="301">
                  <c:v>#N/A</c:v>
                </c:pt>
                <c:pt idx="302">
                  <c:v>#N/A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2</c:v>
                </c:pt>
                <c:pt idx="312">
                  <c:v>1</c:v>
                </c:pt>
                <c:pt idx="313">
                  <c:v>2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2</c:v>
                </c:pt>
                <c:pt idx="322">
                  <c:v>2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2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2</c:v>
                </c:pt>
                <c:pt idx="334">
                  <c:v>2</c:v>
                </c:pt>
                <c:pt idx="335">
                  <c:v>2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2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2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3</c:v>
                </c:pt>
                <c:pt idx="354">
                  <c:v>2</c:v>
                </c:pt>
                <c:pt idx="3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6C-4B66-882F-C5CB893C34BC}"/>
            </c:ext>
          </c:extLst>
        </c:ser>
        <c:ser>
          <c:idx val="2"/>
          <c:order val="2"/>
          <c:tx>
            <c:strRef>
              <c:f>'B0 - Distribution'!$DD$5</c:f>
              <c:strCache>
                <c:ptCount val="1"/>
                <c:pt idx="0">
                  <c:v>Sur représenté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5"/>
            <c:spPr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Distribution'!$DD$6:$DD$4000</c:f>
              <c:numCache>
                <c:formatCode>General</c:formatCode>
                <c:ptCount val="3995"/>
                <c:pt idx="0" formatCode="#\ ##0.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3</c:v>
                </c:pt>
                <c:pt idx="168">
                  <c:v>3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3</c:v>
                </c:pt>
                <c:pt idx="188">
                  <c:v>#N/A</c:v>
                </c:pt>
                <c:pt idx="189">
                  <c:v>3</c:v>
                </c:pt>
                <c:pt idx="190">
                  <c:v>#N/A</c:v>
                </c:pt>
                <c:pt idx="191">
                  <c:v>3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4</c:v>
                </c:pt>
                <c:pt idx="230">
                  <c:v>4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3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3</c:v>
                </c:pt>
                <c:pt idx="267">
                  <c:v>3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3</c:v>
                </c:pt>
                <c:pt idx="302">
                  <c:v>3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3</c:v>
                </c:pt>
                <c:pt idx="350">
                  <c:v>3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6C-4B66-882F-C5CB893C3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916736"/>
        <c:axId val="1030917216"/>
      </c:scatterChart>
      <c:scatterChart>
        <c:scatterStyle val="smoothMarker"/>
        <c:varyColors val="0"/>
        <c:ser>
          <c:idx val="3"/>
          <c:order val="3"/>
          <c:tx>
            <c:strRef>
              <c:f>'B0 - Distribution'!#REF!</c:f>
              <c:strCache>
                <c:ptCount val="1"/>
                <c:pt idx="0">
                  <c:v>#REF!</c:v>
                </c:pt>
              </c:strCache>
            </c:strRef>
          </c:tx>
          <c:spPr>
            <a:ln w="12700" cap="rnd">
              <a:solidFill>
                <a:schemeClr val="tx1">
                  <a:lumMod val="90000"/>
                  <a:lumOff val="1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Distribution'!$DA$6:$DA$4000</c:f>
              <c:numCache>
                <c:formatCode>#\ ##0.0</c:formatCode>
                <c:ptCount val="3995"/>
                <c:pt idx="0">
                  <c:v>1.064516129032258</c:v>
                </c:pt>
                <c:pt idx="1">
                  <c:v>1.1538461538461537</c:v>
                </c:pt>
                <c:pt idx="2">
                  <c:v>1.1538461538461537</c:v>
                </c:pt>
                <c:pt idx="3">
                  <c:v>1.196078431372549</c:v>
                </c:pt>
                <c:pt idx="4">
                  <c:v>1.2033898305084745</c:v>
                </c:pt>
                <c:pt idx="5">
                  <c:v>1.2361111111111112</c:v>
                </c:pt>
                <c:pt idx="6">
                  <c:v>1.2328767123287672</c:v>
                </c:pt>
                <c:pt idx="7">
                  <c:v>1.2328767123287672</c:v>
                </c:pt>
                <c:pt idx="8">
                  <c:v>1.2328767123287672</c:v>
                </c:pt>
                <c:pt idx="9">
                  <c:v>1.2328767123287672</c:v>
                </c:pt>
                <c:pt idx="10">
                  <c:v>1.2328767123287672</c:v>
                </c:pt>
                <c:pt idx="11">
                  <c:v>1.2409638554216869</c:v>
                </c:pt>
                <c:pt idx="12">
                  <c:v>1.2380952380952381</c:v>
                </c:pt>
                <c:pt idx="13">
                  <c:v>1.2555555555555555</c:v>
                </c:pt>
                <c:pt idx="14">
                  <c:v>1.2527472527472527</c:v>
                </c:pt>
                <c:pt idx="15">
                  <c:v>1.2527472527472527</c:v>
                </c:pt>
                <c:pt idx="16">
                  <c:v>1.2527472527472527</c:v>
                </c:pt>
                <c:pt idx="17">
                  <c:v>1.2527472527472527</c:v>
                </c:pt>
                <c:pt idx="18">
                  <c:v>1.2527472527472527</c:v>
                </c:pt>
                <c:pt idx="19">
                  <c:v>1.2473118279569892</c:v>
                </c:pt>
                <c:pt idx="20">
                  <c:v>1.2473118279569892</c:v>
                </c:pt>
                <c:pt idx="21">
                  <c:v>1.2395833333333333</c:v>
                </c:pt>
                <c:pt idx="22">
                  <c:v>1.2424242424242424</c:v>
                </c:pt>
                <c:pt idx="23">
                  <c:v>1.2424242424242424</c:v>
                </c:pt>
                <c:pt idx="24">
                  <c:v>1.2424242424242424</c:v>
                </c:pt>
                <c:pt idx="25">
                  <c:v>1.2524271844660195</c:v>
                </c:pt>
                <c:pt idx="26">
                  <c:v>1.2596153846153846</c:v>
                </c:pt>
                <c:pt idx="27">
                  <c:v>1.2666666666666666</c:v>
                </c:pt>
                <c:pt idx="28">
                  <c:v>1.2666666666666666</c:v>
                </c:pt>
                <c:pt idx="29">
                  <c:v>1.3130434782608695</c:v>
                </c:pt>
                <c:pt idx="30">
                  <c:v>1.3189655172413792</c:v>
                </c:pt>
                <c:pt idx="31">
                  <c:v>1.325</c:v>
                </c:pt>
                <c:pt idx="32">
                  <c:v>1.3225806451612903</c:v>
                </c:pt>
                <c:pt idx="33">
                  <c:v>1.3333333333333333</c:v>
                </c:pt>
                <c:pt idx="34">
                  <c:v>1.3333333333333333</c:v>
                </c:pt>
                <c:pt idx="35">
                  <c:v>1.3307086614173229</c:v>
                </c:pt>
                <c:pt idx="36">
                  <c:v>1.3307692307692307</c:v>
                </c:pt>
                <c:pt idx="37">
                  <c:v>1.3307692307692307</c:v>
                </c:pt>
                <c:pt idx="38">
                  <c:v>1.3282442748091603</c:v>
                </c:pt>
                <c:pt idx="39">
                  <c:v>1.3233082706766917</c:v>
                </c:pt>
                <c:pt idx="40">
                  <c:v>1.3233082706766917</c:v>
                </c:pt>
                <c:pt idx="41">
                  <c:v>1.3333333333333333</c:v>
                </c:pt>
                <c:pt idx="42">
                  <c:v>1.3333333333333333</c:v>
                </c:pt>
                <c:pt idx="43">
                  <c:v>1.3333333333333333</c:v>
                </c:pt>
                <c:pt idx="44">
                  <c:v>1.338235294117647</c:v>
                </c:pt>
                <c:pt idx="45">
                  <c:v>1.338235294117647</c:v>
                </c:pt>
                <c:pt idx="46">
                  <c:v>1.338235294117647</c:v>
                </c:pt>
                <c:pt idx="47">
                  <c:v>1.338235294117647</c:v>
                </c:pt>
                <c:pt idx="48">
                  <c:v>1.338235294117647</c:v>
                </c:pt>
                <c:pt idx="49">
                  <c:v>1.3405797101449275</c:v>
                </c:pt>
                <c:pt idx="50">
                  <c:v>1.3405797101449275</c:v>
                </c:pt>
                <c:pt idx="51">
                  <c:v>1.3381294964028776</c:v>
                </c:pt>
                <c:pt idx="52">
                  <c:v>1.3241379310344827</c:v>
                </c:pt>
                <c:pt idx="53">
                  <c:v>1.3241379310344827</c:v>
                </c:pt>
                <c:pt idx="54">
                  <c:v>1.3241379310344827</c:v>
                </c:pt>
                <c:pt idx="55">
                  <c:v>1.3241379310344827</c:v>
                </c:pt>
                <c:pt idx="56">
                  <c:v>1.3154362416107384</c:v>
                </c:pt>
                <c:pt idx="57">
                  <c:v>1.3154362416107384</c:v>
                </c:pt>
                <c:pt idx="58">
                  <c:v>1.3154362416107384</c:v>
                </c:pt>
                <c:pt idx="59">
                  <c:v>1.3154362416107384</c:v>
                </c:pt>
                <c:pt idx="60">
                  <c:v>1.3154362416107384</c:v>
                </c:pt>
                <c:pt idx="61">
                  <c:v>1.3071895424836601</c:v>
                </c:pt>
                <c:pt idx="62">
                  <c:v>1.3071895424836601</c:v>
                </c:pt>
                <c:pt idx="63">
                  <c:v>1.3071895424836601</c:v>
                </c:pt>
                <c:pt idx="64">
                  <c:v>1.3071895424836601</c:v>
                </c:pt>
                <c:pt idx="65">
                  <c:v>1.3227848101265822</c:v>
                </c:pt>
                <c:pt idx="66">
                  <c:v>1.3475609756097562</c:v>
                </c:pt>
                <c:pt idx="67">
                  <c:v>1.3475609756097562</c:v>
                </c:pt>
                <c:pt idx="68">
                  <c:v>1.3475609756097562</c:v>
                </c:pt>
                <c:pt idx="69">
                  <c:v>1.3475609756097562</c:v>
                </c:pt>
                <c:pt idx="70">
                  <c:v>1.3475609756097562</c:v>
                </c:pt>
                <c:pt idx="71">
                  <c:v>1.3475609756097562</c:v>
                </c:pt>
                <c:pt idx="72">
                  <c:v>1.3496932515337423</c:v>
                </c:pt>
                <c:pt idx="73">
                  <c:v>1.3727810650887573</c:v>
                </c:pt>
                <c:pt idx="74">
                  <c:v>1.368421052631579</c:v>
                </c:pt>
                <c:pt idx="75">
                  <c:v>1.368421052631579</c:v>
                </c:pt>
                <c:pt idx="76">
                  <c:v>1.368421052631579</c:v>
                </c:pt>
                <c:pt idx="77">
                  <c:v>1.368421052631579</c:v>
                </c:pt>
                <c:pt idx="78">
                  <c:v>1.368421052631579</c:v>
                </c:pt>
                <c:pt idx="79">
                  <c:v>1.3641618497109826</c:v>
                </c:pt>
                <c:pt idx="80">
                  <c:v>1.3641618497109826</c:v>
                </c:pt>
                <c:pt idx="81">
                  <c:v>1.36</c:v>
                </c:pt>
                <c:pt idx="82">
                  <c:v>1.36</c:v>
                </c:pt>
                <c:pt idx="83">
                  <c:v>1.3833333333333333</c:v>
                </c:pt>
                <c:pt idx="84">
                  <c:v>1.3989071038251366</c:v>
                </c:pt>
                <c:pt idx="85">
                  <c:v>1.411764705882353</c:v>
                </c:pt>
                <c:pt idx="86">
                  <c:v>1.411764705882353</c:v>
                </c:pt>
                <c:pt idx="87">
                  <c:v>1.411764705882353</c:v>
                </c:pt>
                <c:pt idx="88">
                  <c:v>1.411764705882353</c:v>
                </c:pt>
                <c:pt idx="89">
                  <c:v>1.411764705882353</c:v>
                </c:pt>
                <c:pt idx="90">
                  <c:v>1.4126984126984128</c:v>
                </c:pt>
                <c:pt idx="91">
                  <c:v>1.4285714285714286</c:v>
                </c:pt>
                <c:pt idx="92">
                  <c:v>1.4285714285714286</c:v>
                </c:pt>
                <c:pt idx="93">
                  <c:v>1.4308510638297873</c:v>
                </c:pt>
                <c:pt idx="94">
                  <c:v>1.4308510638297873</c:v>
                </c:pt>
                <c:pt idx="95">
                  <c:v>1.4308510638297873</c:v>
                </c:pt>
                <c:pt idx="96">
                  <c:v>1.4308510638297873</c:v>
                </c:pt>
                <c:pt idx="97">
                  <c:v>1.4308510638297873</c:v>
                </c:pt>
                <c:pt idx="98">
                  <c:v>1.4308510638297873</c:v>
                </c:pt>
                <c:pt idx="99">
                  <c:v>1.4308510638297873</c:v>
                </c:pt>
                <c:pt idx="100">
                  <c:v>1.4308510638297873</c:v>
                </c:pt>
                <c:pt idx="101">
                  <c:v>1.4240837696335078</c:v>
                </c:pt>
                <c:pt idx="102">
                  <c:v>1.4240837696335078</c:v>
                </c:pt>
                <c:pt idx="103">
                  <c:v>1.421875</c:v>
                </c:pt>
                <c:pt idx="104">
                  <c:v>1.4300518134715026</c:v>
                </c:pt>
                <c:pt idx="105">
                  <c:v>1.4375</c:v>
                </c:pt>
                <c:pt idx="106">
                  <c:v>1.4375</c:v>
                </c:pt>
                <c:pt idx="107">
                  <c:v>1.4375</c:v>
                </c:pt>
                <c:pt idx="108">
                  <c:v>1.4404145077720207</c:v>
                </c:pt>
                <c:pt idx="109">
                  <c:v>1.4404145077720207</c:v>
                </c:pt>
                <c:pt idx="110">
                  <c:v>1.4404145077720207</c:v>
                </c:pt>
                <c:pt idx="111">
                  <c:v>1.4404145077720207</c:v>
                </c:pt>
                <c:pt idx="112">
                  <c:v>1.4404145077720207</c:v>
                </c:pt>
                <c:pt idx="113">
                  <c:v>1.4404145077720207</c:v>
                </c:pt>
                <c:pt idx="114">
                  <c:v>1.4404145077720207</c:v>
                </c:pt>
                <c:pt idx="115">
                  <c:v>1.4381443298969072</c:v>
                </c:pt>
                <c:pt idx="116">
                  <c:v>1.4329896907216495</c:v>
                </c:pt>
                <c:pt idx="117">
                  <c:v>1.4329896907216495</c:v>
                </c:pt>
                <c:pt idx="118">
                  <c:v>1.4329896907216495</c:v>
                </c:pt>
                <c:pt idx="119">
                  <c:v>1.4329896907216495</c:v>
                </c:pt>
                <c:pt idx="120">
                  <c:v>1.4329896907216495</c:v>
                </c:pt>
                <c:pt idx="121">
                  <c:v>1.4278350515463918</c:v>
                </c:pt>
                <c:pt idx="122">
                  <c:v>1.4278350515463918</c:v>
                </c:pt>
                <c:pt idx="123">
                  <c:v>1.4278350515463918</c:v>
                </c:pt>
                <c:pt idx="124">
                  <c:v>1.4278350515463918</c:v>
                </c:pt>
                <c:pt idx="125">
                  <c:v>1.4183673469387754</c:v>
                </c:pt>
                <c:pt idx="126">
                  <c:v>1.4183673469387754</c:v>
                </c:pt>
                <c:pt idx="127">
                  <c:v>1.4489795918367347</c:v>
                </c:pt>
                <c:pt idx="128">
                  <c:v>1.4393939393939394</c:v>
                </c:pt>
                <c:pt idx="129">
                  <c:v>1.4393939393939394</c:v>
                </c:pt>
                <c:pt idx="130">
                  <c:v>1.4393939393939394</c:v>
                </c:pt>
                <c:pt idx="131">
                  <c:v>1.4422110552763818</c:v>
                </c:pt>
                <c:pt idx="132">
                  <c:v>1.4444444444444444</c:v>
                </c:pt>
                <c:pt idx="133">
                  <c:v>1.4378109452736318</c:v>
                </c:pt>
                <c:pt idx="134">
                  <c:v>1.4378109452736318</c:v>
                </c:pt>
                <c:pt idx="135">
                  <c:v>1.4378109452736318</c:v>
                </c:pt>
                <c:pt idx="136">
                  <c:v>1.4378109452736318</c:v>
                </c:pt>
                <c:pt idx="137">
                  <c:v>1.4378109452736318</c:v>
                </c:pt>
                <c:pt idx="138">
                  <c:v>1.4343434343434343</c:v>
                </c:pt>
                <c:pt idx="139">
                  <c:v>1.4404145077720207</c:v>
                </c:pt>
                <c:pt idx="140">
                  <c:v>1.4404145077720207</c:v>
                </c:pt>
                <c:pt idx="141">
                  <c:v>1.4397905759162304</c:v>
                </c:pt>
                <c:pt idx="142">
                  <c:v>1.4397905759162304</c:v>
                </c:pt>
                <c:pt idx="143">
                  <c:v>1.4455958549222798</c:v>
                </c:pt>
                <c:pt idx="144">
                  <c:v>1.4455958549222798</c:v>
                </c:pt>
                <c:pt idx="145">
                  <c:v>1.4455958549222798</c:v>
                </c:pt>
                <c:pt idx="146">
                  <c:v>1.4455958549222798</c:v>
                </c:pt>
                <c:pt idx="147">
                  <c:v>1.4455958549222798</c:v>
                </c:pt>
                <c:pt idx="148">
                  <c:v>1.4455958549222798</c:v>
                </c:pt>
                <c:pt idx="149">
                  <c:v>1.450261780104712</c:v>
                </c:pt>
                <c:pt idx="150">
                  <c:v>1.450261780104712</c:v>
                </c:pt>
                <c:pt idx="151">
                  <c:v>1.450261780104712</c:v>
                </c:pt>
                <c:pt idx="152">
                  <c:v>1.450261780104712</c:v>
                </c:pt>
                <c:pt idx="153">
                  <c:v>1.4421052631578948</c:v>
                </c:pt>
                <c:pt idx="154">
                  <c:v>1.4361702127659575</c:v>
                </c:pt>
                <c:pt idx="155">
                  <c:v>1.4361702127659575</c:v>
                </c:pt>
                <c:pt idx="156">
                  <c:v>1.4361702127659575</c:v>
                </c:pt>
                <c:pt idx="157">
                  <c:v>1.4361702127659575</c:v>
                </c:pt>
                <c:pt idx="158">
                  <c:v>1.4338624338624339</c:v>
                </c:pt>
                <c:pt idx="159">
                  <c:v>1.4338624338624339</c:v>
                </c:pt>
                <c:pt idx="160">
                  <c:v>1.4338624338624339</c:v>
                </c:pt>
                <c:pt idx="161">
                  <c:v>1.4338624338624339</c:v>
                </c:pt>
                <c:pt idx="162">
                  <c:v>1.4338624338624339</c:v>
                </c:pt>
                <c:pt idx="163">
                  <c:v>1.4308510638297873</c:v>
                </c:pt>
                <c:pt idx="164">
                  <c:v>1.4308510638297873</c:v>
                </c:pt>
                <c:pt idx="165">
                  <c:v>1.4308510638297873</c:v>
                </c:pt>
                <c:pt idx="166">
                  <c:v>1.4308510638297873</c:v>
                </c:pt>
                <c:pt idx="167">
                  <c:v>1.4308510638297873</c:v>
                </c:pt>
                <c:pt idx="168">
                  <c:v>1.4308510638297873</c:v>
                </c:pt>
                <c:pt idx="169">
                  <c:v>1.4371584699453552</c:v>
                </c:pt>
                <c:pt idx="170">
                  <c:v>1.4371584699453552</c:v>
                </c:pt>
                <c:pt idx="171">
                  <c:v>1.4371584699453552</c:v>
                </c:pt>
                <c:pt idx="172">
                  <c:v>1.425531914893617</c:v>
                </c:pt>
                <c:pt idx="173">
                  <c:v>1.425531914893617</c:v>
                </c:pt>
                <c:pt idx="174">
                  <c:v>1.425531914893617</c:v>
                </c:pt>
                <c:pt idx="175">
                  <c:v>1.425531914893617</c:v>
                </c:pt>
                <c:pt idx="176">
                  <c:v>1.425531914893617</c:v>
                </c:pt>
                <c:pt idx="177">
                  <c:v>1.425531914893617</c:v>
                </c:pt>
                <c:pt idx="178">
                  <c:v>1.425531914893617</c:v>
                </c:pt>
                <c:pt idx="179">
                  <c:v>1.425531914893617</c:v>
                </c:pt>
                <c:pt idx="180">
                  <c:v>1.4224598930481283</c:v>
                </c:pt>
                <c:pt idx="181">
                  <c:v>1.4224598930481283</c:v>
                </c:pt>
                <c:pt idx="182">
                  <c:v>1.4184782608695652</c:v>
                </c:pt>
                <c:pt idx="183">
                  <c:v>1.4184782608695652</c:v>
                </c:pt>
                <c:pt idx="184">
                  <c:v>1.4207650273224044</c:v>
                </c:pt>
                <c:pt idx="185">
                  <c:v>1.4207650273224044</c:v>
                </c:pt>
                <c:pt idx="186">
                  <c:v>1.4262295081967213</c:v>
                </c:pt>
                <c:pt idx="187">
                  <c:v>1.4262295081967213</c:v>
                </c:pt>
                <c:pt idx="188">
                  <c:v>1.4262295081967213</c:v>
                </c:pt>
                <c:pt idx="189">
                  <c:v>1.4262295081967213</c:v>
                </c:pt>
                <c:pt idx="190">
                  <c:v>1.4262295081967213</c:v>
                </c:pt>
                <c:pt idx="191">
                  <c:v>1.4262295081967213</c:v>
                </c:pt>
                <c:pt idx="192">
                  <c:v>1.446236559139785</c:v>
                </c:pt>
                <c:pt idx="193">
                  <c:v>1.446236559139785</c:v>
                </c:pt>
                <c:pt idx="194">
                  <c:v>1.446236559139785</c:v>
                </c:pt>
                <c:pt idx="195">
                  <c:v>1.446236559139785</c:v>
                </c:pt>
                <c:pt idx="196">
                  <c:v>1.4438502673796791</c:v>
                </c:pt>
                <c:pt idx="197">
                  <c:v>1.4438502673796791</c:v>
                </c:pt>
                <c:pt idx="198">
                  <c:v>1.4438502673796791</c:v>
                </c:pt>
                <c:pt idx="199">
                  <c:v>1.4438502673796791</c:v>
                </c:pt>
                <c:pt idx="200">
                  <c:v>1.4371584699453552</c:v>
                </c:pt>
                <c:pt idx="201">
                  <c:v>1.4371584699453552</c:v>
                </c:pt>
                <c:pt idx="202">
                  <c:v>1.4371584699453552</c:v>
                </c:pt>
                <c:pt idx="203">
                  <c:v>1.4347826086956521</c:v>
                </c:pt>
                <c:pt idx="204">
                  <c:v>1.4347826086956521</c:v>
                </c:pt>
                <c:pt idx="205">
                  <c:v>1.4324324324324325</c:v>
                </c:pt>
                <c:pt idx="206">
                  <c:v>1.4324324324324325</c:v>
                </c:pt>
                <c:pt idx="207">
                  <c:v>1.4324324324324325</c:v>
                </c:pt>
                <c:pt idx="208">
                  <c:v>1.4371584699453552</c:v>
                </c:pt>
                <c:pt idx="209">
                  <c:v>1.4444444444444444</c:v>
                </c:pt>
                <c:pt idx="210">
                  <c:v>1.449438202247191</c:v>
                </c:pt>
                <c:pt idx="211">
                  <c:v>1.449438202247191</c:v>
                </c:pt>
                <c:pt idx="212">
                  <c:v>1.449438202247191</c:v>
                </c:pt>
                <c:pt idx="213">
                  <c:v>1.4488636363636365</c:v>
                </c:pt>
                <c:pt idx="214">
                  <c:v>1.4463276836158192</c:v>
                </c:pt>
                <c:pt idx="215">
                  <c:v>1.4463276836158192</c:v>
                </c:pt>
                <c:pt idx="216">
                  <c:v>1.4444444444444444</c:v>
                </c:pt>
                <c:pt idx="217">
                  <c:v>1.4444444444444444</c:v>
                </c:pt>
                <c:pt idx="218">
                  <c:v>1.4444444444444444</c:v>
                </c:pt>
                <c:pt idx="219">
                  <c:v>1.4444444444444444</c:v>
                </c:pt>
                <c:pt idx="220">
                  <c:v>1.4388888888888889</c:v>
                </c:pt>
                <c:pt idx="221">
                  <c:v>1.4357541899441342</c:v>
                </c:pt>
                <c:pt idx="222">
                  <c:v>1.4252873563218391</c:v>
                </c:pt>
                <c:pt idx="223">
                  <c:v>1.4252873563218391</c:v>
                </c:pt>
                <c:pt idx="224">
                  <c:v>1.4219653179190752</c:v>
                </c:pt>
                <c:pt idx="225">
                  <c:v>1.4186046511627908</c:v>
                </c:pt>
                <c:pt idx="226">
                  <c:v>1.4201183431952662</c:v>
                </c:pt>
                <c:pt idx="227">
                  <c:v>1.4201183431952662</c:v>
                </c:pt>
                <c:pt idx="228">
                  <c:v>1.4201183431952662</c:v>
                </c:pt>
                <c:pt idx="229">
                  <c:v>1.4082840236686391</c:v>
                </c:pt>
                <c:pt idx="230">
                  <c:v>1.4082840236686391</c:v>
                </c:pt>
                <c:pt idx="231">
                  <c:v>1.4107142857142858</c:v>
                </c:pt>
                <c:pt idx="232">
                  <c:v>1.4107142857142858</c:v>
                </c:pt>
                <c:pt idx="233">
                  <c:v>1.4107142857142858</c:v>
                </c:pt>
                <c:pt idx="234">
                  <c:v>1.4096385542168675</c:v>
                </c:pt>
                <c:pt idx="235">
                  <c:v>1.4096385542168675</c:v>
                </c:pt>
                <c:pt idx="236">
                  <c:v>1.4096385542168675</c:v>
                </c:pt>
                <c:pt idx="237">
                  <c:v>1.4226190476190477</c:v>
                </c:pt>
                <c:pt idx="238">
                  <c:v>1.4226190476190477</c:v>
                </c:pt>
                <c:pt idx="239">
                  <c:v>1.4226190476190477</c:v>
                </c:pt>
                <c:pt idx="240">
                  <c:v>1.4491017964071857</c:v>
                </c:pt>
                <c:pt idx="241">
                  <c:v>1.4385964912280702</c:v>
                </c:pt>
                <c:pt idx="242">
                  <c:v>1.427710843373494</c:v>
                </c:pt>
                <c:pt idx="243">
                  <c:v>1.427710843373494</c:v>
                </c:pt>
                <c:pt idx="244">
                  <c:v>1.427710843373494</c:v>
                </c:pt>
                <c:pt idx="245">
                  <c:v>1.4409937888198758</c:v>
                </c:pt>
                <c:pt idx="246">
                  <c:v>1.4409937888198758</c:v>
                </c:pt>
                <c:pt idx="247">
                  <c:v>1.4522292993630572</c:v>
                </c:pt>
                <c:pt idx="248">
                  <c:v>1.4522292993630572</c:v>
                </c:pt>
                <c:pt idx="249">
                  <c:v>1.4675324675324675</c:v>
                </c:pt>
                <c:pt idx="250">
                  <c:v>1.4675324675324675</c:v>
                </c:pt>
                <c:pt idx="251">
                  <c:v>1.4675324675324675</c:v>
                </c:pt>
                <c:pt idx="252">
                  <c:v>1.4675324675324675</c:v>
                </c:pt>
                <c:pt idx="253">
                  <c:v>1.4675324675324675</c:v>
                </c:pt>
                <c:pt idx="254">
                  <c:v>1.4335664335664335</c:v>
                </c:pt>
                <c:pt idx="255">
                  <c:v>1.4335664335664335</c:v>
                </c:pt>
                <c:pt idx="256">
                  <c:v>1.4137931034482758</c:v>
                </c:pt>
                <c:pt idx="257">
                  <c:v>1.4137931034482758</c:v>
                </c:pt>
                <c:pt idx="258">
                  <c:v>1.4137931034482758</c:v>
                </c:pt>
                <c:pt idx="259">
                  <c:v>1.4137931034482758</c:v>
                </c:pt>
                <c:pt idx="260">
                  <c:v>1.4137931034482758</c:v>
                </c:pt>
                <c:pt idx="261">
                  <c:v>1.4154929577464788</c:v>
                </c:pt>
                <c:pt idx="262">
                  <c:v>1.4154929577464788</c:v>
                </c:pt>
                <c:pt idx="263">
                  <c:v>1.4184397163120568</c:v>
                </c:pt>
                <c:pt idx="264">
                  <c:v>1.4244604316546763</c:v>
                </c:pt>
                <c:pt idx="265">
                  <c:v>1.4244604316546763</c:v>
                </c:pt>
                <c:pt idx="266">
                  <c:v>1.3897058823529411</c:v>
                </c:pt>
                <c:pt idx="267">
                  <c:v>1.3897058823529411</c:v>
                </c:pt>
                <c:pt idx="268">
                  <c:v>1.3897058823529411</c:v>
                </c:pt>
                <c:pt idx="269">
                  <c:v>1.3897058823529411</c:v>
                </c:pt>
                <c:pt idx="270">
                  <c:v>1.3712121212121211</c:v>
                </c:pt>
                <c:pt idx="271">
                  <c:v>1.3712121212121211</c:v>
                </c:pt>
                <c:pt idx="272">
                  <c:v>1.3538461538461539</c:v>
                </c:pt>
                <c:pt idx="273">
                  <c:v>1.3543307086614174</c:v>
                </c:pt>
                <c:pt idx="274">
                  <c:v>1.3543307086614174</c:v>
                </c:pt>
                <c:pt idx="275">
                  <c:v>1.3440000000000001</c:v>
                </c:pt>
                <c:pt idx="276">
                  <c:v>1.3360655737704918</c:v>
                </c:pt>
                <c:pt idx="277">
                  <c:v>1.3445378151260505</c:v>
                </c:pt>
                <c:pt idx="278">
                  <c:v>1.3504273504273505</c:v>
                </c:pt>
                <c:pt idx="279">
                  <c:v>1.3504273504273505</c:v>
                </c:pt>
                <c:pt idx="280">
                  <c:v>1.3504273504273505</c:v>
                </c:pt>
                <c:pt idx="281">
                  <c:v>1.3504273504273505</c:v>
                </c:pt>
                <c:pt idx="282">
                  <c:v>1.3504273504273505</c:v>
                </c:pt>
                <c:pt idx="283">
                  <c:v>1.3565217391304347</c:v>
                </c:pt>
                <c:pt idx="284">
                  <c:v>1.345132743362832</c:v>
                </c:pt>
                <c:pt idx="285">
                  <c:v>1.3392857142857142</c:v>
                </c:pt>
                <c:pt idx="286">
                  <c:v>1.3392857142857142</c:v>
                </c:pt>
                <c:pt idx="287">
                  <c:v>1.3392857142857142</c:v>
                </c:pt>
                <c:pt idx="288">
                  <c:v>1.3392857142857142</c:v>
                </c:pt>
                <c:pt idx="289">
                  <c:v>1.3486238532110091</c:v>
                </c:pt>
                <c:pt idx="290">
                  <c:v>1.3486238532110091</c:v>
                </c:pt>
                <c:pt idx="291">
                  <c:v>1.3486238532110091</c:v>
                </c:pt>
                <c:pt idx="292">
                  <c:v>1.3486238532110091</c:v>
                </c:pt>
                <c:pt idx="293">
                  <c:v>1.3518518518518519</c:v>
                </c:pt>
                <c:pt idx="294">
                  <c:v>1.361904761904762</c:v>
                </c:pt>
                <c:pt idx="295">
                  <c:v>1.361904761904762</c:v>
                </c:pt>
                <c:pt idx="296">
                  <c:v>1.32</c:v>
                </c:pt>
                <c:pt idx="297">
                  <c:v>1.3232323232323233</c:v>
                </c:pt>
                <c:pt idx="298">
                  <c:v>1.3137254901960784</c:v>
                </c:pt>
                <c:pt idx="299">
                  <c:v>1.3137254901960784</c:v>
                </c:pt>
                <c:pt idx="300">
                  <c:v>1.3137254901960784</c:v>
                </c:pt>
                <c:pt idx="301">
                  <c:v>1.33</c:v>
                </c:pt>
                <c:pt idx="302">
                  <c:v>1.33</c:v>
                </c:pt>
                <c:pt idx="303">
                  <c:v>1.3235294117647058</c:v>
                </c:pt>
                <c:pt idx="304">
                  <c:v>1.3235294117647058</c:v>
                </c:pt>
                <c:pt idx="305">
                  <c:v>1.3235294117647058</c:v>
                </c:pt>
                <c:pt idx="306">
                  <c:v>1.3235294117647058</c:v>
                </c:pt>
                <c:pt idx="307">
                  <c:v>1.3267326732673268</c:v>
                </c:pt>
                <c:pt idx="308">
                  <c:v>1.3333333333333333</c:v>
                </c:pt>
                <c:pt idx="309">
                  <c:v>1.3232323232323233</c:v>
                </c:pt>
                <c:pt idx="310">
                  <c:v>1.3298969072164948</c:v>
                </c:pt>
                <c:pt idx="311">
                  <c:v>1.3298969072164948</c:v>
                </c:pt>
                <c:pt idx="312">
                  <c:v>1.3406593406593406</c:v>
                </c:pt>
                <c:pt idx="313">
                  <c:v>1.3406593406593406</c:v>
                </c:pt>
                <c:pt idx="314">
                  <c:v>1.3406593406593406</c:v>
                </c:pt>
                <c:pt idx="315">
                  <c:v>1.3406593406593406</c:v>
                </c:pt>
                <c:pt idx="316">
                  <c:v>1.3406593406593406</c:v>
                </c:pt>
                <c:pt idx="317">
                  <c:v>1.3563218390804597</c:v>
                </c:pt>
                <c:pt idx="318">
                  <c:v>1.3563218390804597</c:v>
                </c:pt>
                <c:pt idx="319">
                  <c:v>1.3563218390804597</c:v>
                </c:pt>
                <c:pt idx="320">
                  <c:v>1.3563218390804597</c:v>
                </c:pt>
                <c:pt idx="321">
                  <c:v>1.3563218390804597</c:v>
                </c:pt>
                <c:pt idx="322">
                  <c:v>1.3563218390804597</c:v>
                </c:pt>
                <c:pt idx="323">
                  <c:v>1.3563218390804597</c:v>
                </c:pt>
                <c:pt idx="324">
                  <c:v>1.3647058823529412</c:v>
                </c:pt>
                <c:pt idx="325">
                  <c:v>1.3658536585365855</c:v>
                </c:pt>
                <c:pt idx="326">
                  <c:v>1.3658536585365855</c:v>
                </c:pt>
                <c:pt idx="327">
                  <c:v>1.3658536585365855</c:v>
                </c:pt>
                <c:pt idx="328">
                  <c:v>1.3289473684210527</c:v>
                </c:pt>
                <c:pt idx="329">
                  <c:v>1.3289473684210527</c:v>
                </c:pt>
                <c:pt idx="330">
                  <c:v>1.3472222222222223</c:v>
                </c:pt>
                <c:pt idx="331">
                  <c:v>1.3472222222222223</c:v>
                </c:pt>
                <c:pt idx="332">
                  <c:v>1.3380281690140845</c:v>
                </c:pt>
                <c:pt idx="333">
                  <c:v>1.3114754098360655</c:v>
                </c:pt>
                <c:pt idx="334">
                  <c:v>1.3269230769230769</c:v>
                </c:pt>
                <c:pt idx="335">
                  <c:v>1.3269230769230769</c:v>
                </c:pt>
                <c:pt idx="336">
                  <c:v>1.3137254901960784</c:v>
                </c:pt>
                <c:pt idx="337">
                  <c:v>1.3137254901960784</c:v>
                </c:pt>
                <c:pt idx="338">
                  <c:v>1.3137254901960784</c:v>
                </c:pt>
                <c:pt idx="339">
                  <c:v>1.2916666666666667</c:v>
                </c:pt>
                <c:pt idx="340">
                  <c:v>1.2173913043478262</c:v>
                </c:pt>
                <c:pt idx="341">
                  <c:v>1.2173913043478262</c:v>
                </c:pt>
                <c:pt idx="342">
                  <c:v>1.2173913043478262</c:v>
                </c:pt>
                <c:pt idx="343">
                  <c:v>1.2439024390243902</c:v>
                </c:pt>
                <c:pt idx="344">
                  <c:v>1.2564102564102564</c:v>
                </c:pt>
                <c:pt idx="345">
                  <c:v>1.2564102564102564</c:v>
                </c:pt>
                <c:pt idx="346">
                  <c:v>1.2432432432432432</c:v>
                </c:pt>
                <c:pt idx="347">
                  <c:v>1.303030303030303</c:v>
                </c:pt>
                <c:pt idx="348">
                  <c:v>1.4210526315789473</c:v>
                </c:pt>
                <c:pt idx="349">
                  <c:v>1.8571428571428572</c:v>
                </c:pt>
                <c:pt idx="350">
                  <c:v>2</c:v>
                </c:pt>
                <c:pt idx="351">
                  <c:v>2</c:v>
                </c:pt>
                <c:pt idx="352">
                  <c:v>2</c:v>
                </c:pt>
                <c:pt idx="353">
                  <c:v>2.1666666666666665</c:v>
                </c:pt>
                <c:pt idx="354">
                  <c:v>1.75</c:v>
                </c:pt>
                <c:pt idx="355">
                  <c:v>1.5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26C-4B66-882F-C5CB893C34BC}"/>
            </c:ext>
          </c:extLst>
        </c:ser>
        <c:ser>
          <c:idx val="4"/>
          <c:order val="4"/>
          <c:tx>
            <c:strRef>
              <c:f>'B0 - Distribution'!#REF!</c:f>
              <c:strCache>
                <c:ptCount val="1"/>
                <c:pt idx="0">
                  <c:v>#REF!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Distribution'!$DE$6:$DE$4000</c:f>
              <c:numCache>
                <c:formatCode>General</c:formatCode>
                <c:ptCount val="3995"/>
                <c:pt idx="0" formatCode="#\ ##0.0">
                  <c:v>6.4516129032258007E-2</c:v>
                </c:pt>
                <c:pt idx="1">
                  <c:v>0.15384615384615374</c:v>
                </c:pt>
                <c:pt idx="2">
                  <c:v>0.15384615384615374</c:v>
                </c:pt>
                <c:pt idx="3">
                  <c:v>0.19607843137254899</c:v>
                </c:pt>
                <c:pt idx="4">
                  <c:v>0.20338983050847448</c:v>
                </c:pt>
                <c:pt idx="5">
                  <c:v>0.23611111111111116</c:v>
                </c:pt>
                <c:pt idx="6">
                  <c:v>0.23287671232876717</c:v>
                </c:pt>
                <c:pt idx="7">
                  <c:v>0.23287671232876717</c:v>
                </c:pt>
                <c:pt idx="8">
                  <c:v>0.23287671232876717</c:v>
                </c:pt>
                <c:pt idx="9">
                  <c:v>0.23287671232876717</c:v>
                </c:pt>
                <c:pt idx="10">
                  <c:v>0.23287671232876717</c:v>
                </c:pt>
                <c:pt idx="11">
                  <c:v>0.24096385542168686</c:v>
                </c:pt>
                <c:pt idx="12">
                  <c:v>0.23809523809523814</c:v>
                </c:pt>
                <c:pt idx="13">
                  <c:v>0.25555555555555554</c:v>
                </c:pt>
                <c:pt idx="14">
                  <c:v>0.25274725274725274</c:v>
                </c:pt>
                <c:pt idx="15">
                  <c:v>0.25274725274725274</c:v>
                </c:pt>
                <c:pt idx="16">
                  <c:v>0.25274725274725274</c:v>
                </c:pt>
                <c:pt idx="17">
                  <c:v>0.25274725274725274</c:v>
                </c:pt>
                <c:pt idx="18">
                  <c:v>0.25274725274725274</c:v>
                </c:pt>
                <c:pt idx="19">
                  <c:v>0.24731182795698925</c:v>
                </c:pt>
                <c:pt idx="20">
                  <c:v>0.24731182795698925</c:v>
                </c:pt>
                <c:pt idx="21">
                  <c:v>0.23958333333333326</c:v>
                </c:pt>
                <c:pt idx="22">
                  <c:v>0.24242424242424243</c:v>
                </c:pt>
                <c:pt idx="23">
                  <c:v>0.24242424242424243</c:v>
                </c:pt>
                <c:pt idx="24">
                  <c:v>0.24242424242424243</c:v>
                </c:pt>
                <c:pt idx="25">
                  <c:v>0.25242718446601953</c:v>
                </c:pt>
                <c:pt idx="26">
                  <c:v>0.25961538461538458</c:v>
                </c:pt>
                <c:pt idx="27">
                  <c:v>0.26666666666666661</c:v>
                </c:pt>
                <c:pt idx="28">
                  <c:v>0.26666666666666661</c:v>
                </c:pt>
                <c:pt idx="29">
                  <c:v>0.31304347826086953</c:v>
                </c:pt>
                <c:pt idx="30">
                  <c:v>0.31896551724137923</c:v>
                </c:pt>
                <c:pt idx="31">
                  <c:v>0.32499999999999996</c:v>
                </c:pt>
                <c:pt idx="32">
                  <c:v>0.32258064516129026</c:v>
                </c:pt>
                <c:pt idx="33">
                  <c:v>0.33333333333333326</c:v>
                </c:pt>
                <c:pt idx="34">
                  <c:v>0.33333333333333326</c:v>
                </c:pt>
                <c:pt idx="35">
                  <c:v>0.33070866141732291</c:v>
                </c:pt>
                <c:pt idx="36">
                  <c:v>0.3307692307692307</c:v>
                </c:pt>
                <c:pt idx="37">
                  <c:v>0.3307692307692307</c:v>
                </c:pt>
                <c:pt idx="38">
                  <c:v>0.3282442748091603</c:v>
                </c:pt>
                <c:pt idx="39">
                  <c:v>0.32330827067669166</c:v>
                </c:pt>
                <c:pt idx="40">
                  <c:v>0.32330827067669166</c:v>
                </c:pt>
                <c:pt idx="41">
                  <c:v>0.33333333333333326</c:v>
                </c:pt>
                <c:pt idx="42">
                  <c:v>0.33333333333333326</c:v>
                </c:pt>
                <c:pt idx="43">
                  <c:v>0.33333333333333326</c:v>
                </c:pt>
                <c:pt idx="44">
                  <c:v>0.33823529411764697</c:v>
                </c:pt>
                <c:pt idx="45">
                  <c:v>0.33823529411764697</c:v>
                </c:pt>
                <c:pt idx="46">
                  <c:v>0.33823529411764697</c:v>
                </c:pt>
                <c:pt idx="47">
                  <c:v>0.33823529411764697</c:v>
                </c:pt>
                <c:pt idx="48">
                  <c:v>0.33823529411764697</c:v>
                </c:pt>
                <c:pt idx="49">
                  <c:v>0.34057971014492749</c:v>
                </c:pt>
                <c:pt idx="50">
                  <c:v>0.34057971014492749</c:v>
                </c:pt>
                <c:pt idx="51">
                  <c:v>0.33812949640287759</c:v>
                </c:pt>
                <c:pt idx="52">
                  <c:v>0.32413793103448274</c:v>
                </c:pt>
                <c:pt idx="53">
                  <c:v>0.32413793103448274</c:v>
                </c:pt>
                <c:pt idx="54">
                  <c:v>0.32413793103448274</c:v>
                </c:pt>
                <c:pt idx="55">
                  <c:v>0.32413793103448274</c:v>
                </c:pt>
                <c:pt idx="56">
                  <c:v>0.31543624161073835</c:v>
                </c:pt>
                <c:pt idx="57">
                  <c:v>0.31543624161073835</c:v>
                </c:pt>
                <c:pt idx="58">
                  <c:v>0.31543624161073835</c:v>
                </c:pt>
                <c:pt idx="59">
                  <c:v>0.31543624161073835</c:v>
                </c:pt>
                <c:pt idx="60">
                  <c:v>0.31543624161073835</c:v>
                </c:pt>
                <c:pt idx="61">
                  <c:v>0.30718954248366015</c:v>
                </c:pt>
                <c:pt idx="62">
                  <c:v>0.30718954248366015</c:v>
                </c:pt>
                <c:pt idx="63">
                  <c:v>0.30718954248366015</c:v>
                </c:pt>
                <c:pt idx="64">
                  <c:v>0.30718954248366015</c:v>
                </c:pt>
                <c:pt idx="65">
                  <c:v>0.32278481012658222</c:v>
                </c:pt>
                <c:pt idx="66">
                  <c:v>0.34756097560975618</c:v>
                </c:pt>
                <c:pt idx="67">
                  <c:v>0.34756097560975618</c:v>
                </c:pt>
                <c:pt idx="68">
                  <c:v>0.34756097560975618</c:v>
                </c:pt>
                <c:pt idx="69">
                  <c:v>0.34756097560975618</c:v>
                </c:pt>
                <c:pt idx="70">
                  <c:v>0.34756097560975618</c:v>
                </c:pt>
                <c:pt idx="71">
                  <c:v>0.34756097560975618</c:v>
                </c:pt>
                <c:pt idx="72">
                  <c:v>0.34969325153374231</c:v>
                </c:pt>
                <c:pt idx="73">
                  <c:v>0.3727810650887573</c:v>
                </c:pt>
                <c:pt idx="74">
                  <c:v>0.36842105263157898</c:v>
                </c:pt>
                <c:pt idx="75">
                  <c:v>0.36842105263157898</c:v>
                </c:pt>
                <c:pt idx="76">
                  <c:v>0.36842105263157898</c:v>
                </c:pt>
                <c:pt idx="77">
                  <c:v>0.36842105263157898</c:v>
                </c:pt>
                <c:pt idx="78">
                  <c:v>0.36842105263157898</c:v>
                </c:pt>
                <c:pt idx="79">
                  <c:v>0.36416184971098264</c:v>
                </c:pt>
                <c:pt idx="80">
                  <c:v>0.36416184971098264</c:v>
                </c:pt>
                <c:pt idx="81">
                  <c:v>0.3600000000000001</c:v>
                </c:pt>
                <c:pt idx="82">
                  <c:v>0.3600000000000001</c:v>
                </c:pt>
                <c:pt idx="83">
                  <c:v>0.3833333333333333</c:v>
                </c:pt>
                <c:pt idx="84">
                  <c:v>0.39890710382513661</c:v>
                </c:pt>
                <c:pt idx="85">
                  <c:v>0.41176470588235303</c:v>
                </c:pt>
                <c:pt idx="86">
                  <c:v>0.41176470588235303</c:v>
                </c:pt>
                <c:pt idx="87">
                  <c:v>0.41176470588235303</c:v>
                </c:pt>
                <c:pt idx="88">
                  <c:v>0.41176470588235303</c:v>
                </c:pt>
                <c:pt idx="89">
                  <c:v>0.41176470588235303</c:v>
                </c:pt>
                <c:pt idx="90">
                  <c:v>0.41269841269841279</c:v>
                </c:pt>
                <c:pt idx="91">
                  <c:v>0.4285714285714286</c:v>
                </c:pt>
                <c:pt idx="92">
                  <c:v>0.4285714285714286</c:v>
                </c:pt>
                <c:pt idx="93">
                  <c:v>0.43085106382978733</c:v>
                </c:pt>
                <c:pt idx="94">
                  <c:v>0.43085106382978733</c:v>
                </c:pt>
                <c:pt idx="95">
                  <c:v>0.43085106382978733</c:v>
                </c:pt>
                <c:pt idx="96">
                  <c:v>0.43085106382978733</c:v>
                </c:pt>
                <c:pt idx="97">
                  <c:v>0.43085106382978733</c:v>
                </c:pt>
                <c:pt idx="98">
                  <c:v>0.43085106382978733</c:v>
                </c:pt>
                <c:pt idx="99">
                  <c:v>0.43085106382978733</c:v>
                </c:pt>
                <c:pt idx="100">
                  <c:v>0.43085106382978733</c:v>
                </c:pt>
                <c:pt idx="101">
                  <c:v>0.4240837696335078</c:v>
                </c:pt>
                <c:pt idx="102">
                  <c:v>0.4240837696335078</c:v>
                </c:pt>
                <c:pt idx="103">
                  <c:v>0.421875</c:v>
                </c:pt>
                <c:pt idx="104">
                  <c:v>0.43005181347150256</c:v>
                </c:pt>
                <c:pt idx="105">
                  <c:v>0.4375</c:v>
                </c:pt>
                <c:pt idx="106">
                  <c:v>0.4375</c:v>
                </c:pt>
                <c:pt idx="107">
                  <c:v>0.4375</c:v>
                </c:pt>
                <c:pt idx="108">
                  <c:v>0.44041450777202074</c:v>
                </c:pt>
                <c:pt idx="109">
                  <c:v>0.44041450777202074</c:v>
                </c:pt>
                <c:pt idx="110">
                  <c:v>0.44041450777202074</c:v>
                </c:pt>
                <c:pt idx="111">
                  <c:v>0.44041450777202074</c:v>
                </c:pt>
                <c:pt idx="112">
                  <c:v>0.44041450777202074</c:v>
                </c:pt>
                <c:pt idx="113">
                  <c:v>0.44041450777202074</c:v>
                </c:pt>
                <c:pt idx="114">
                  <c:v>0.44041450777202074</c:v>
                </c:pt>
                <c:pt idx="115">
                  <c:v>0.43814432989690721</c:v>
                </c:pt>
                <c:pt idx="116">
                  <c:v>0.4329896907216495</c:v>
                </c:pt>
                <c:pt idx="117">
                  <c:v>0.4329896907216495</c:v>
                </c:pt>
                <c:pt idx="118">
                  <c:v>0.4329896907216495</c:v>
                </c:pt>
                <c:pt idx="119">
                  <c:v>0.4329896907216495</c:v>
                </c:pt>
                <c:pt idx="120">
                  <c:v>0.4329896907216495</c:v>
                </c:pt>
                <c:pt idx="121">
                  <c:v>0.42783505154639179</c:v>
                </c:pt>
                <c:pt idx="122">
                  <c:v>0.42783505154639179</c:v>
                </c:pt>
                <c:pt idx="123">
                  <c:v>0.42783505154639179</c:v>
                </c:pt>
                <c:pt idx="124">
                  <c:v>0.42783505154639179</c:v>
                </c:pt>
                <c:pt idx="125">
                  <c:v>0.41836734693877542</c:v>
                </c:pt>
                <c:pt idx="126">
                  <c:v>0.41836734693877542</c:v>
                </c:pt>
                <c:pt idx="127">
                  <c:v>0.44897959183673475</c:v>
                </c:pt>
                <c:pt idx="128">
                  <c:v>0.43939393939393945</c:v>
                </c:pt>
                <c:pt idx="129">
                  <c:v>0.43939393939393945</c:v>
                </c:pt>
                <c:pt idx="130">
                  <c:v>0.43939393939393945</c:v>
                </c:pt>
                <c:pt idx="131">
                  <c:v>0.44221105527638183</c:v>
                </c:pt>
                <c:pt idx="132">
                  <c:v>0.44444444444444442</c:v>
                </c:pt>
                <c:pt idx="133">
                  <c:v>0.43781094527363185</c:v>
                </c:pt>
                <c:pt idx="134">
                  <c:v>0.43781094527363185</c:v>
                </c:pt>
                <c:pt idx="135">
                  <c:v>0.43781094527363185</c:v>
                </c:pt>
                <c:pt idx="136">
                  <c:v>0.43781094527363185</c:v>
                </c:pt>
                <c:pt idx="137">
                  <c:v>0.43781094527363185</c:v>
                </c:pt>
                <c:pt idx="138">
                  <c:v>0.43434343434343425</c:v>
                </c:pt>
                <c:pt idx="139">
                  <c:v>0.44041450777202074</c:v>
                </c:pt>
                <c:pt idx="140">
                  <c:v>0.44041450777202074</c:v>
                </c:pt>
                <c:pt idx="141">
                  <c:v>0.43979057591623039</c:v>
                </c:pt>
                <c:pt idx="142">
                  <c:v>0.43979057591623039</c:v>
                </c:pt>
                <c:pt idx="143">
                  <c:v>0.44559585492227982</c:v>
                </c:pt>
                <c:pt idx="144">
                  <c:v>0.44559585492227982</c:v>
                </c:pt>
                <c:pt idx="145">
                  <c:v>0.44559585492227982</c:v>
                </c:pt>
                <c:pt idx="146">
                  <c:v>0.44559585492227982</c:v>
                </c:pt>
                <c:pt idx="147">
                  <c:v>0.44559585492227982</c:v>
                </c:pt>
                <c:pt idx="148">
                  <c:v>0.44559585492227982</c:v>
                </c:pt>
                <c:pt idx="149">
                  <c:v>0.45026178010471196</c:v>
                </c:pt>
                <c:pt idx="150">
                  <c:v>0.45026178010471196</c:v>
                </c:pt>
                <c:pt idx="151">
                  <c:v>0.45026178010471196</c:v>
                </c:pt>
                <c:pt idx="152">
                  <c:v>0.45026178010471196</c:v>
                </c:pt>
                <c:pt idx="153">
                  <c:v>0.44210526315789478</c:v>
                </c:pt>
                <c:pt idx="154">
                  <c:v>0.43617021276595747</c:v>
                </c:pt>
                <c:pt idx="155">
                  <c:v>0.43617021276595747</c:v>
                </c:pt>
                <c:pt idx="156">
                  <c:v>0.43617021276595747</c:v>
                </c:pt>
                <c:pt idx="157">
                  <c:v>0.43617021276595747</c:v>
                </c:pt>
                <c:pt idx="158">
                  <c:v>0.43386243386243395</c:v>
                </c:pt>
                <c:pt idx="159">
                  <c:v>0.43386243386243395</c:v>
                </c:pt>
                <c:pt idx="160">
                  <c:v>0.43386243386243395</c:v>
                </c:pt>
                <c:pt idx="161">
                  <c:v>0.43386243386243395</c:v>
                </c:pt>
                <c:pt idx="162">
                  <c:v>0.43386243386243395</c:v>
                </c:pt>
                <c:pt idx="163">
                  <c:v>0.43085106382978733</c:v>
                </c:pt>
                <c:pt idx="164">
                  <c:v>0.43085106382978733</c:v>
                </c:pt>
                <c:pt idx="165">
                  <c:v>0.43085106382978733</c:v>
                </c:pt>
                <c:pt idx="166">
                  <c:v>0.43085106382978733</c:v>
                </c:pt>
                <c:pt idx="167">
                  <c:v>0.43085106382978733</c:v>
                </c:pt>
                <c:pt idx="168">
                  <c:v>0.43085106382978733</c:v>
                </c:pt>
                <c:pt idx="169">
                  <c:v>0.43715846994535523</c:v>
                </c:pt>
                <c:pt idx="170">
                  <c:v>0.43715846994535523</c:v>
                </c:pt>
                <c:pt idx="171">
                  <c:v>0.43715846994535523</c:v>
                </c:pt>
                <c:pt idx="172">
                  <c:v>0.42553191489361697</c:v>
                </c:pt>
                <c:pt idx="173">
                  <c:v>0.42553191489361697</c:v>
                </c:pt>
                <c:pt idx="174">
                  <c:v>0.42553191489361697</c:v>
                </c:pt>
                <c:pt idx="175">
                  <c:v>0.42553191489361697</c:v>
                </c:pt>
                <c:pt idx="176">
                  <c:v>0.42553191489361697</c:v>
                </c:pt>
                <c:pt idx="177">
                  <c:v>0.42553191489361697</c:v>
                </c:pt>
                <c:pt idx="178">
                  <c:v>0.42553191489361697</c:v>
                </c:pt>
                <c:pt idx="179">
                  <c:v>0.42553191489361697</c:v>
                </c:pt>
                <c:pt idx="180">
                  <c:v>0.42245989304812825</c:v>
                </c:pt>
                <c:pt idx="181">
                  <c:v>0.42245989304812825</c:v>
                </c:pt>
                <c:pt idx="182">
                  <c:v>0.41847826086956519</c:v>
                </c:pt>
                <c:pt idx="183">
                  <c:v>0.41847826086956519</c:v>
                </c:pt>
                <c:pt idx="184">
                  <c:v>0.42076502732240439</c:v>
                </c:pt>
                <c:pt idx="185">
                  <c:v>0.42076502732240439</c:v>
                </c:pt>
                <c:pt idx="186">
                  <c:v>0.42622950819672134</c:v>
                </c:pt>
                <c:pt idx="187">
                  <c:v>0.42622950819672134</c:v>
                </c:pt>
                <c:pt idx="188">
                  <c:v>0.42622950819672134</c:v>
                </c:pt>
                <c:pt idx="189">
                  <c:v>0.42622950819672134</c:v>
                </c:pt>
                <c:pt idx="190">
                  <c:v>0.42622950819672134</c:v>
                </c:pt>
                <c:pt idx="191">
                  <c:v>0.42622950819672134</c:v>
                </c:pt>
                <c:pt idx="192">
                  <c:v>0.44623655913978499</c:v>
                </c:pt>
                <c:pt idx="193">
                  <c:v>0.44623655913978499</c:v>
                </c:pt>
                <c:pt idx="194">
                  <c:v>0.44623655913978499</c:v>
                </c:pt>
                <c:pt idx="195">
                  <c:v>0.44623655913978499</c:v>
                </c:pt>
                <c:pt idx="196">
                  <c:v>0.44385026737967914</c:v>
                </c:pt>
                <c:pt idx="197">
                  <c:v>0.44385026737967914</c:v>
                </c:pt>
                <c:pt idx="198">
                  <c:v>0.44385026737967914</c:v>
                </c:pt>
                <c:pt idx="199">
                  <c:v>0.44385026737967914</c:v>
                </c:pt>
                <c:pt idx="200">
                  <c:v>0.43715846994535523</c:v>
                </c:pt>
                <c:pt idx="201">
                  <c:v>0.43715846994535523</c:v>
                </c:pt>
                <c:pt idx="202">
                  <c:v>0.43715846994535523</c:v>
                </c:pt>
                <c:pt idx="203">
                  <c:v>0.43478260869565211</c:v>
                </c:pt>
                <c:pt idx="204">
                  <c:v>0.43478260869565211</c:v>
                </c:pt>
                <c:pt idx="205">
                  <c:v>0.43243243243243246</c:v>
                </c:pt>
                <c:pt idx="206">
                  <c:v>0.43243243243243246</c:v>
                </c:pt>
                <c:pt idx="207">
                  <c:v>0.43243243243243246</c:v>
                </c:pt>
                <c:pt idx="208">
                  <c:v>0.43715846994535523</c:v>
                </c:pt>
                <c:pt idx="209">
                  <c:v>0.44444444444444442</c:v>
                </c:pt>
                <c:pt idx="210">
                  <c:v>0.449438202247191</c:v>
                </c:pt>
                <c:pt idx="211">
                  <c:v>0.449438202247191</c:v>
                </c:pt>
                <c:pt idx="212">
                  <c:v>0.449438202247191</c:v>
                </c:pt>
                <c:pt idx="213">
                  <c:v>0.44886363636363646</c:v>
                </c:pt>
                <c:pt idx="214">
                  <c:v>0.4463276836158192</c:v>
                </c:pt>
                <c:pt idx="215">
                  <c:v>0.4463276836158192</c:v>
                </c:pt>
                <c:pt idx="216">
                  <c:v>0.44444444444444442</c:v>
                </c:pt>
                <c:pt idx="217">
                  <c:v>0.44444444444444442</c:v>
                </c:pt>
                <c:pt idx="218">
                  <c:v>0.44444444444444442</c:v>
                </c:pt>
                <c:pt idx="219">
                  <c:v>0.44444444444444442</c:v>
                </c:pt>
                <c:pt idx="220">
                  <c:v>0.43888888888888888</c:v>
                </c:pt>
                <c:pt idx="221">
                  <c:v>0.43575418994413417</c:v>
                </c:pt>
                <c:pt idx="222">
                  <c:v>0.42528735632183912</c:v>
                </c:pt>
                <c:pt idx="223">
                  <c:v>0.42528735632183912</c:v>
                </c:pt>
                <c:pt idx="224">
                  <c:v>0.42196531791907521</c:v>
                </c:pt>
                <c:pt idx="225">
                  <c:v>0.41860465116279078</c:v>
                </c:pt>
                <c:pt idx="226">
                  <c:v>0.4201183431952662</c:v>
                </c:pt>
                <c:pt idx="227">
                  <c:v>0.4201183431952662</c:v>
                </c:pt>
                <c:pt idx="228">
                  <c:v>0.4201183431952662</c:v>
                </c:pt>
                <c:pt idx="229">
                  <c:v>0.40828402366863914</c:v>
                </c:pt>
                <c:pt idx="230">
                  <c:v>0.40828402366863914</c:v>
                </c:pt>
                <c:pt idx="231">
                  <c:v>0.41071428571428581</c:v>
                </c:pt>
                <c:pt idx="232">
                  <c:v>0.41071428571428581</c:v>
                </c:pt>
                <c:pt idx="233">
                  <c:v>0.41071428571428581</c:v>
                </c:pt>
                <c:pt idx="234">
                  <c:v>0.40963855421686746</c:v>
                </c:pt>
                <c:pt idx="235">
                  <c:v>0.40963855421686746</c:v>
                </c:pt>
                <c:pt idx="236">
                  <c:v>0.40963855421686746</c:v>
                </c:pt>
                <c:pt idx="237">
                  <c:v>0.42261904761904767</c:v>
                </c:pt>
                <c:pt idx="238">
                  <c:v>0.42261904761904767</c:v>
                </c:pt>
                <c:pt idx="239">
                  <c:v>0.42261904761904767</c:v>
                </c:pt>
                <c:pt idx="240">
                  <c:v>0.44910179640718573</c:v>
                </c:pt>
                <c:pt idx="241">
                  <c:v>0.43859649122807021</c:v>
                </c:pt>
                <c:pt idx="242">
                  <c:v>0.42771084337349397</c:v>
                </c:pt>
                <c:pt idx="243">
                  <c:v>0.42771084337349397</c:v>
                </c:pt>
                <c:pt idx="244">
                  <c:v>0.42771084337349397</c:v>
                </c:pt>
                <c:pt idx="245">
                  <c:v>0.44099378881987583</c:v>
                </c:pt>
                <c:pt idx="246">
                  <c:v>0.44099378881987583</c:v>
                </c:pt>
                <c:pt idx="247">
                  <c:v>0.45222929936305722</c:v>
                </c:pt>
                <c:pt idx="248">
                  <c:v>0.45222929936305722</c:v>
                </c:pt>
                <c:pt idx="249">
                  <c:v>0.46753246753246747</c:v>
                </c:pt>
                <c:pt idx="250">
                  <c:v>0.46753246753246747</c:v>
                </c:pt>
                <c:pt idx="251">
                  <c:v>0.46753246753246747</c:v>
                </c:pt>
                <c:pt idx="252">
                  <c:v>0.46753246753246747</c:v>
                </c:pt>
                <c:pt idx="253">
                  <c:v>0.46753246753246747</c:v>
                </c:pt>
                <c:pt idx="254">
                  <c:v>0.43356643356643354</c:v>
                </c:pt>
                <c:pt idx="255">
                  <c:v>0.43356643356643354</c:v>
                </c:pt>
                <c:pt idx="256">
                  <c:v>0.4137931034482758</c:v>
                </c:pt>
                <c:pt idx="257">
                  <c:v>0.4137931034482758</c:v>
                </c:pt>
                <c:pt idx="258">
                  <c:v>0.4137931034482758</c:v>
                </c:pt>
                <c:pt idx="259">
                  <c:v>0.4137931034482758</c:v>
                </c:pt>
                <c:pt idx="260">
                  <c:v>0.4137931034482758</c:v>
                </c:pt>
                <c:pt idx="261">
                  <c:v>0.41549295774647876</c:v>
                </c:pt>
                <c:pt idx="262">
                  <c:v>0.41549295774647876</c:v>
                </c:pt>
                <c:pt idx="263">
                  <c:v>0.41843971631205679</c:v>
                </c:pt>
                <c:pt idx="264">
                  <c:v>0.42446043165467628</c:v>
                </c:pt>
                <c:pt idx="265">
                  <c:v>0.42446043165467628</c:v>
                </c:pt>
                <c:pt idx="266">
                  <c:v>0.38970588235294112</c:v>
                </c:pt>
                <c:pt idx="267">
                  <c:v>0.38970588235294112</c:v>
                </c:pt>
                <c:pt idx="268">
                  <c:v>0.38970588235294112</c:v>
                </c:pt>
                <c:pt idx="269">
                  <c:v>0.38970588235294112</c:v>
                </c:pt>
                <c:pt idx="270">
                  <c:v>0.3712121212121211</c:v>
                </c:pt>
                <c:pt idx="271">
                  <c:v>0.3712121212121211</c:v>
                </c:pt>
                <c:pt idx="272">
                  <c:v>0.35384615384615392</c:v>
                </c:pt>
                <c:pt idx="273">
                  <c:v>0.35433070866141736</c:v>
                </c:pt>
                <c:pt idx="274">
                  <c:v>0.35433070866141736</c:v>
                </c:pt>
                <c:pt idx="275">
                  <c:v>0.34400000000000008</c:v>
                </c:pt>
                <c:pt idx="276">
                  <c:v>0.33606557377049184</c:v>
                </c:pt>
                <c:pt idx="277">
                  <c:v>0.34453781512605053</c:v>
                </c:pt>
                <c:pt idx="278">
                  <c:v>0.35042735042735051</c:v>
                </c:pt>
                <c:pt idx="279">
                  <c:v>0.35042735042735051</c:v>
                </c:pt>
                <c:pt idx="280">
                  <c:v>0.35042735042735051</c:v>
                </c:pt>
                <c:pt idx="281">
                  <c:v>0.35042735042735051</c:v>
                </c:pt>
                <c:pt idx="282">
                  <c:v>0.35042735042735051</c:v>
                </c:pt>
                <c:pt idx="283">
                  <c:v>0.35652173913043472</c:v>
                </c:pt>
                <c:pt idx="284">
                  <c:v>0.34513274336283195</c:v>
                </c:pt>
                <c:pt idx="285">
                  <c:v>0.33928571428571419</c:v>
                </c:pt>
                <c:pt idx="286">
                  <c:v>0.33928571428571419</c:v>
                </c:pt>
                <c:pt idx="287">
                  <c:v>0.33928571428571419</c:v>
                </c:pt>
                <c:pt idx="288">
                  <c:v>0.33928571428571419</c:v>
                </c:pt>
                <c:pt idx="289">
                  <c:v>0.34862385321100908</c:v>
                </c:pt>
                <c:pt idx="290">
                  <c:v>0.34862385321100908</c:v>
                </c:pt>
                <c:pt idx="291">
                  <c:v>0.34862385321100908</c:v>
                </c:pt>
                <c:pt idx="292">
                  <c:v>0.34862385321100908</c:v>
                </c:pt>
                <c:pt idx="293">
                  <c:v>0.35185185185185186</c:v>
                </c:pt>
                <c:pt idx="294">
                  <c:v>0.36190476190476195</c:v>
                </c:pt>
                <c:pt idx="295">
                  <c:v>0.36190476190476195</c:v>
                </c:pt>
                <c:pt idx="296">
                  <c:v>0.32000000000000006</c:v>
                </c:pt>
                <c:pt idx="297">
                  <c:v>0.32323232323232332</c:v>
                </c:pt>
                <c:pt idx="298">
                  <c:v>0.31372549019607843</c:v>
                </c:pt>
                <c:pt idx="299">
                  <c:v>0.31372549019607843</c:v>
                </c:pt>
                <c:pt idx="300">
                  <c:v>0.31372549019607843</c:v>
                </c:pt>
                <c:pt idx="301">
                  <c:v>0.33000000000000007</c:v>
                </c:pt>
                <c:pt idx="302">
                  <c:v>0.33000000000000007</c:v>
                </c:pt>
                <c:pt idx="303">
                  <c:v>0.32352941176470584</c:v>
                </c:pt>
                <c:pt idx="304">
                  <c:v>0.32352941176470584</c:v>
                </c:pt>
                <c:pt idx="305">
                  <c:v>0.32352941176470584</c:v>
                </c:pt>
                <c:pt idx="306">
                  <c:v>0.32352941176470584</c:v>
                </c:pt>
                <c:pt idx="307">
                  <c:v>0.3267326732673268</c:v>
                </c:pt>
                <c:pt idx="308">
                  <c:v>0.33333333333333326</c:v>
                </c:pt>
                <c:pt idx="309">
                  <c:v>0.32323232323232332</c:v>
                </c:pt>
                <c:pt idx="310">
                  <c:v>0.32989690721649478</c:v>
                </c:pt>
                <c:pt idx="311">
                  <c:v>0.32989690721649478</c:v>
                </c:pt>
                <c:pt idx="312">
                  <c:v>0.34065934065934056</c:v>
                </c:pt>
                <c:pt idx="313">
                  <c:v>0.34065934065934056</c:v>
                </c:pt>
                <c:pt idx="314">
                  <c:v>0.34065934065934056</c:v>
                </c:pt>
                <c:pt idx="315">
                  <c:v>0.34065934065934056</c:v>
                </c:pt>
                <c:pt idx="316">
                  <c:v>0.34065934065934056</c:v>
                </c:pt>
                <c:pt idx="317">
                  <c:v>0.35632183908045967</c:v>
                </c:pt>
                <c:pt idx="318">
                  <c:v>0.35632183908045967</c:v>
                </c:pt>
                <c:pt idx="319">
                  <c:v>0.35632183908045967</c:v>
                </c:pt>
                <c:pt idx="320">
                  <c:v>0.35632183908045967</c:v>
                </c:pt>
                <c:pt idx="321">
                  <c:v>0.35632183908045967</c:v>
                </c:pt>
                <c:pt idx="322">
                  <c:v>0.35632183908045967</c:v>
                </c:pt>
                <c:pt idx="323">
                  <c:v>0.35632183908045967</c:v>
                </c:pt>
                <c:pt idx="324">
                  <c:v>0.36470588235294121</c:v>
                </c:pt>
                <c:pt idx="325">
                  <c:v>0.36585365853658547</c:v>
                </c:pt>
                <c:pt idx="326">
                  <c:v>0.36585365853658547</c:v>
                </c:pt>
                <c:pt idx="327">
                  <c:v>0.36585365853658547</c:v>
                </c:pt>
                <c:pt idx="328">
                  <c:v>0.32894736842105265</c:v>
                </c:pt>
                <c:pt idx="329">
                  <c:v>0.32894736842105265</c:v>
                </c:pt>
                <c:pt idx="330">
                  <c:v>0.34722222222222232</c:v>
                </c:pt>
                <c:pt idx="331">
                  <c:v>0.34722222222222232</c:v>
                </c:pt>
                <c:pt idx="332">
                  <c:v>0.3380281690140845</c:v>
                </c:pt>
                <c:pt idx="333">
                  <c:v>0.31147540983606548</c:v>
                </c:pt>
                <c:pt idx="334">
                  <c:v>0.32692307692307687</c:v>
                </c:pt>
                <c:pt idx="335">
                  <c:v>0.32692307692307687</c:v>
                </c:pt>
                <c:pt idx="336">
                  <c:v>0.31372549019607843</c:v>
                </c:pt>
                <c:pt idx="337">
                  <c:v>0.31372549019607843</c:v>
                </c:pt>
                <c:pt idx="338">
                  <c:v>0.31372549019607843</c:v>
                </c:pt>
                <c:pt idx="339">
                  <c:v>0.29166666666666674</c:v>
                </c:pt>
                <c:pt idx="340">
                  <c:v>0.21739130434782616</c:v>
                </c:pt>
                <c:pt idx="341">
                  <c:v>0.21739130434782616</c:v>
                </c:pt>
                <c:pt idx="342">
                  <c:v>0.21739130434782616</c:v>
                </c:pt>
                <c:pt idx="343">
                  <c:v>0.24390243902439024</c:v>
                </c:pt>
                <c:pt idx="344">
                  <c:v>0.25641025641025639</c:v>
                </c:pt>
                <c:pt idx="345">
                  <c:v>0.25641025641025639</c:v>
                </c:pt>
                <c:pt idx="346">
                  <c:v>0.2432432432432432</c:v>
                </c:pt>
                <c:pt idx="347">
                  <c:v>0.30303030303030298</c:v>
                </c:pt>
                <c:pt idx="348">
                  <c:v>0.42105263157894735</c:v>
                </c:pt>
                <c:pt idx="349">
                  <c:v>0.85714285714285721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1.1666666666666665</c:v>
                </c:pt>
                <c:pt idx="354">
                  <c:v>0.75</c:v>
                </c:pt>
                <c:pt idx="355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26C-4B66-882F-C5CB893C34BC}"/>
            </c:ext>
          </c:extLst>
        </c:ser>
        <c:ser>
          <c:idx val="5"/>
          <c:order val="5"/>
          <c:tx>
            <c:strRef>
              <c:f>'B0 - Distribution'!#REF!</c:f>
              <c:strCache>
                <c:ptCount val="1"/>
                <c:pt idx="0">
                  <c:v>#REF!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'B0 - Distribution'!$CZ$6:$CZ$4000</c:f>
              <c:numCache>
                <c:formatCode>General</c:formatCode>
                <c:ptCount val="3995"/>
                <c:pt idx="0">
                  <c:v>77</c:v>
                </c:pt>
                <c:pt idx="1">
                  <c:v>84</c:v>
                </c:pt>
                <c:pt idx="2">
                  <c:v>84</c:v>
                </c:pt>
                <c:pt idx="3">
                  <c:v>89</c:v>
                </c:pt>
                <c:pt idx="4">
                  <c:v>93</c:v>
                </c:pt>
                <c:pt idx="5">
                  <c:v>99</c:v>
                </c:pt>
                <c:pt idx="6">
                  <c:v>102</c:v>
                </c:pt>
                <c:pt idx="7">
                  <c:v>102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109</c:v>
                </c:pt>
                <c:pt idx="12">
                  <c:v>110</c:v>
                </c:pt>
                <c:pt idx="13">
                  <c:v>112</c:v>
                </c:pt>
                <c:pt idx="14">
                  <c:v>113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116</c:v>
                </c:pt>
                <c:pt idx="20">
                  <c:v>116</c:v>
                </c:pt>
                <c:pt idx="21">
                  <c:v>117</c:v>
                </c:pt>
                <c:pt idx="22">
                  <c:v>118</c:v>
                </c:pt>
                <c:pt idx="23">
                  <c:v>118</c:v>
                </c:pt>
                <c:pt idx="24">
                  <c:v>118</c:v>
                </c:pt>
                <c:pt idx="25">
                  <c:v>122</c:v>
                </c:pt>
                <c:pt idx="26">
                  <c:v>123</c:v>
                </c:pt>
                <c:pt idx="27">
                  <c:v>124</c:v>
                </c:pt>
                <c:pt idx="28">
                  <c:v>124</c:v>
                </c:pt>
                <c:pt idx="29">
                  <c:v>126</c:v>
                </c:pt>
                <c:pt idx="30">
                  <c:v>127</c:v>
                </c:pt>
                <c:pt idx="31">
                  <c:v>128</c:v>
                </c:pt>
                <c:pt idx="32">
                  <c:v>129</c:v>
                </c:pt>
                <c:pt idx="33">
                  <c:v>130</c:v>
                </c:pt>
                <c:pt idx="34">
                  <c:v>130</c:v>
                </c:pt>
                <c:pt idx="35">
                  <c:v>131</c:v>
                </c:pt>
                <c:pt idx="36">
                  <c:v>132</c:v>
                </c:pt>
                <c:pt idx="37">
                  <c:v>132</c:v>
                </c:pt>
                <c:pt idx="38">
                  <c:v>133</c:v>
                </c:pt>
                <c:pt idx="39">
                  <c:v>135</c:v>
                </c:pt>
                <c:pt idx="40">
                  <c:v>135</c:v>
                </c:pt>
                <c:pt idx="41">
                  <c:v>137</c:v>
                </c:pt>
                <c:pt idx="42">
                  <c:v>137</c:v>
                </c:pt>
                <c:pt idx="43">
                  <c:v>137</c:v>
                </c:pt>
                <c:pt idx="44">
                  <c:v>138</c:v>
                </c:pt>
                <c:pt idx="45">
                  <c:v>138</c:v>
                </c:pt>
                <c:pt idx="46">
                  <c:v>138</c:v>
                </c:pt>
                <c:pt idx="47">
                  <c:v>138</c:v>
                </c:pt>
                <c:pt idx="48">
                  <c:v>138</c:v>
                </c:pt>
                <c:pt idx="49">
                  <c:v>139</c:v>
                </c:pt>
                <c:pt idx="50">
                  <c:v>139</c:v>
                </c:pt>
                <c:pt idx="51">
                  <c:v>140</c:v>
                </c:pt>
                <c:pt idx="52">
                  <c:v>141</c:v>
                </c:pt>
                <c:pt idx="53">
                  <c:v>141</c:v>
                </c:pt>
                <c:pt idx="54">
                  <c:v>142</c:v>
                </c:pt>
                <c:pt idx="55">
                  <c:v>142</c:v>
                </c:pt>
                <c:pt idx="56">
                  <c:v>143</c:v>
                </c:pt>
                <c:pt idx="57">
                  <c:v>143</c:v>
                </c:pt>
                <c:pt idx="58">
                  <c:v>143</c:v>
                </c:pt>
                <c:pt idx="59">
                  <c:v>144</c:v>
                </c:pt>
                <c:pt idx="60">
                  <c:v>144</c:v>
                </c:pt>
                <c:pt idx="61">
                  <c:v>145</c:v>
                </c:pt>
                <c:pt idx="62">
                  <c:v>145</c:v>
                </c:pt>
                <c:pt idx="63">
                  <c:v>145</c:v>
                </c:pt>
                <c:pt idx="64">
                  <c:v>145</c:v>
                </c:pt>
                <c:pt idx="65">
                  <c:v>146</c:v>
                </c:pt>
                <c:pt idx="66">
                  <c:v>147</c:v>
                </c:pt>
                <c:pt idx="67">
                  <c:v>147</c:v>
                </c:pt>
                <c:pt idx="68">
                  <c:v>148</c:v>
                </c:pt>
                <c:pt idx="69">
                  <c:v>148</c:v>
                </c:pt>
                <c:pt idx="70">
                  <c:v>148</c:v>
                </c:pt>
                <c:pt idx="71">
                  <c:v>149</c:v>
                </c:pt>
                <c:pt idx="72">
                  <c:v>150</c:v>
                </c:pt>
                <c:pt idx="73">
                  <c:v>155</c:v>
                </c:pt>
                <c:pt idx="74">
                  <c:v>156</c:v>
                </c:pt>
                <c:pt idx="75">
                  <c:v>156</c:v>
                </c:pt>
                <c:pt idx="76">
                  <c:v>156</c:v>
                </c:pt>
                <c:pt idx="77">
                  <c:v>156</c:v>
                </c:pt>
                <c:pt idx="78">
                  <c:v>156</c:v>
                </c:pt>
                <c:pt idx="79">
                  <c:v>157</c:v>
                </c:pt>
                <c:pt idx="80">
                  <c:v>157</c:v>
                </c:pt>
                <c:pt idx="81">
                  <c:v>158</c:v>
                </c:pt>
                <c:pt idx="82">
                  <c:v>158</c:v>
                </c:pt>
                <c:pt idx="83">
                  <c:v>160</c:v>
                </c:pt>
                <c:pt idx="84">
                  <c:v>161</c:v>
                </c:pt>
                <c:pt idx="85">
                  <c:v>162</c:v>
                </c:pt>
                <c:pt idx="86">
                  <c:v>162</c:v>
                </c:pt>
                <c:pt idx="87">
                  <c:v>162</c:v>
                </c:pt>
                <c:pt idx="88">
                  <c:v>162</c:v>
                </c:pt>
                <c:pt idx="89">
                  <c:v>162</c:v>
                </c:pt>
                <c:pt idx="90">
                  <c:v>163</c:v>
                </c:pt>
                <c:pt idx="91">
                  <c:v>166</c:v>
                </c:pt>
                <c:pt idx="92">
                  <c:v>166</c:v>
                </c:pt>
                <c:pt idx="93">
                  <c:v>167</c:v>
                </c:pt>
                <c:pt idx="94">
                  <c:v>167</c:v>
                </c:pt>
                <c:pt idx="95">
                  <c:v>167</c:v>
                </c:pt>
                <c:pt idx="96">
                  <c:v>168</c:v>
                </c:pt>
                <c:pt idx="97">
                  <c:v>168</c:v>
                </c:pt>
                <c:pt idx="98">
                  <c:v>168</c:v>
                </c:pt>
                <c:pt idx="99">
                  <c:v>169</c:v>
                </c:pt>
                <c:pt idx="100">
                  <c:v>169</c:v>
                </c:pt>
                <c:pt idx="101">
                  <c:v>171</c:v>
                </c:pt>
                <c:pt idx="102">
                  <c:v>171</c:v>
                </c:pt>
                <c:pt idx="103">
                  <c:v>173</c:v>
                </c:pt>
                <c:pt idx="104">
                  <c:v>174</c:v>
                </c:pt>
                <c:pt idx="105">
                  <c:v>175</c:v>
                </c:pt>
                <c:pt idx="106">
                  <c:v>175</c:v>
                </c:pt>
                <c:pt idx="107">
                  <c:v>175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176</c:v>
                </c:pt>
                <c:pt idx="112">
                  <c:v>176</c:v>
                </c:pt>
                <c:pt idx="113">
                  <c:v>176</c:v>
                </c:pt>
                <c:pt idx="114">
                  <c:v>176</c:v>
                </c:pt>
                <c:pt idx="115">
                  <c:v>177</c:v>
                </c:pt>
                <c:pt idx="116">
                  <c:v>178</c:v>
                </c:pt>
                <c:pt idx="117">
                  <c:v>178</c:v>
                </c:pt>
                <c:pt idx="118">
                  <c:v>178</c:v>
                </c:pt>
                <c:pt idx="119">
                  <c:v>178</c:v>
                </c:pt>
                <c:pt idx="120">
                  <c:v>178</c:v>
                </c:pt>
                <c:pt idx="121">
                  <c:v>179</c:v>
                </c:pt>
                <c:pt idx="122">
                  <c:v>179</c:v>
                </c:pt>
                <c:pt idx="123">
                  <c:v>179</c:v>
                </c:pt>
                <c:pt idx="124">
                  <c:v>179</c:v>
                </c:pt>
                <c:pt idx="125">
                  <c:v>180</c:v>
                </c:pt>
                <c:pt idx="126">
                  <c:v>180</c:v>
                </c:pt>
                <c:pt idx="127">
                  <c:v>181</c:v>
                </c:pt>
                <c:pt idx="128">
                  <c:v>182</c:v>
                </c:pt>
                <c:pt idx="129">
                  <c:v>182</c:v>
                </c:pt>
                <c:pt idx="130">
                  <c:v>182</c:v>
                </c:pt>
                <c:pt idx="131">
                  <c:v>183</c:v>
                </c:pt>
                <c:pt idx="132">
                  <c:v>184</c:v>
                </c:pt>
                <c:pt idx="133">
                  <c:v>185</c:v>
                </c:pt>
                <c:pt idx="134">
                  <c:v>185</c:v>
                </c:pt>
                <c:pt idx="135">
                  <c:v>185</c:v>
                </c:pt>
                <c:pt idx="136">
                  <c:v>187</c:v>
                </c:pt>
                <c:pt idx="137">
                  <c:v>187</c:v>
                </c:pt>
                <c:pt idx="138">
                  <c:v>188</c:v>
                </c:pt>
                <c:pt idx="139">
                  <c:v>189</c:v>
                </c:pt>
                <c:pt idx="140">
                  <c:v>189</c:v>
                </c:pt>
                <c:pt idx="141">
                  <c:v>190</c:v>
                </c:pt>
                <c:pt idx="142">
                  <c:v>190</c:v>
                </c:pt>
                <c:pt idx="143">
                  <c:v>191</c:v>
                </c:pt>
                <c:pt idx="144">
                  <c:v>191</c:v>
                </c:pt>
                <c:pt idx="145">
                  <c:v>191</c:v>
                </c:pt>
                <c:pt idx="146">
                  <c:v>191</c:v>
                </c:pt>
                <c:pt idx="147">
                  <c:v>191</c:v>
                </c:pt>
                <c:pt idx="148">
                  <c:v>191</c:v>
                </c:pt>
                <c:pt idx="149">
                  <c:v>193</c:v>
                </c:pt>
                <c:pt idx="150">
                  <c:v>193</c:v>
                </c:pt>
                <c:pt idx="151">
                  <c:v>193</c:v>
                </c:pt>
                <c:pt idx="152">
                  <c:v>193</c:v>
                </c:pt>
                <c:pt idx="153">
                  <c:v>194</c:v>
                </c:pt>
                <c:pt idx="154">
                  <c:v>195</c:v>
                </c:pt>
                <c:pt idx="155">
                  <c:v>195</c:v>
                </c:pt>
                <c:pt idx="156">
                  <c:v>195</c:v>
                </c:pt>
                <c:pt idx="157">
                  <c:v>195</c:v>
                </c:pt>
                <c:pt idx="158">
                  <c:v>196</c:v>
                </c:pt>
                <c:pt idx="159">
                  <c:v>196</c:v>
                </c:pt>
                <c:pt idx="160">
                  <c:v>196</c:v>
                </c:pt>
                <c:pt idx="161">
                  <c:v>196</c:v>
                </c:pt>
                <c:pt idx="162">
                  <c:v>196</c:v>
                </c:pt>
                <c:pt idx="163">
                  <c:v>197</c:v>
                </c:pt>
                <c:pt idx="164">
                  <c:v>197</c:v>
                </c:pt>
                <c:pt idx="165">
                  <c:v>197</c:v>
                </c:pt>
                <c:pt idx="166">
                  <c:v>197</c:v>
                </c:pt>
                <c:pt idx="167">
                  <c:v>197</c:v>
                </c:pt>
                <c:pt idx="168">
                  <c:v>197</c:v>
                </c:pt>
                <c:pt idx="169">
                  <c:v>201</c:v>
                </c:pt>
                <c:pt idx="170">
                  <c:v>201</c:v>
                </c:pt>
                <c:pt idx="171">
                  <c:v>201</c:v>
                </c:pt>
                <c:pt idx="172">
                  <c:v>203</c:v>
                </c:pt>
                <c:pt idx="173">
                  <c:v>203</c:v>
                </c:pt>
                <c:pt idx="174">
                  <c:v>204</c:v>
                </c:pt>
                <c:pt idx="175">
                  <c:v>204</c:v>
                </c:pt>
                <c:pt idx="176">
                  <c:v>205</c:v>
                </c:pt>
                <c:pt idx="177">
                  <c:v>205</c:v>
                </c:pt>
                <c:pt idx="178">
                  <c:v>205</c:v>
                </c:pt>
                <c:pt idx="179">
                  <c:v>205</c:v>
                </c:pt>
                <c:pt idx="180">
                  <c:v>206</c:v>
                </c:pt>
                <c:pt idx="181">
                  <c:v>206</c:v>
                </c:pt>
                <c:pt idx="182">
                  <c:v>207</c:v>
                </c:pt>
                <c:pt idx="183">
                  <c:v>207</c:v>
                </c:pt>
                <c:pt idx="184">
                  <c:v>208</c:v>
                </c:pt>
                <c:pt idx="185">
                  <c:v>208</c:v>
                </c:pt>
                <c:pt idx="186">
                  <c:v>209</c:v>
                </c:pt>
                <c:pt idx="187">
                  <c:v>209</c:v>
                </c:pt>
                <c:pt idx="188">
                  <c:v>209</c:v>
                </c:pt>
                <c:pt idx="189">
                  <c:v>209</c:v>
                </c:pt>
                <c:pt idx="190">
                  <c:v>209</c:v>
                </c:pt>
                <c:pt idx="191">
                  <c:v>210</c:v>
                </c:pt>
                <c:pt idx="192">
                  <c:v>211</c:v>
                </c:pt>
                <c:pt idx="193">
                  <c:v>211</c:v>
                </c:pt>
                <c:pt idx="194">
                  <c:v>211</c:v>
                </c:pt>
                <c:pt idx="195">
                  <c:v>211</c:v>
                </c:pt>
                <c:pt idx="196">
                  <c:v>212</c:v>
                </c:pt>
                <c:pt idx="197">
                  <c:v>212</c:v>
                </c:pt>
                <c:pt idx="198">
                  <c:v>212</c:v>
                </c:pt>
                <c:pt idx="199">
                  <c:v>212</c:v>
                </c:pt>
                <c:pt idx="200">
                  <c:v>213</c:v>
                </c:pt>
                <c:pt idx="201">
                  <c:v>213</c:v>
                </c:pt>
                <c:pt idx="202">
                  <c:v>213</c:v>
                </c:pt>
                <c:pt idx="203">
                  <c:v>214</c:v>
                </c:pt>
                <c:pt idx="204">
                  <c:v>215</c:v>
                </c:pt>
                <c:pt idx="205">
                  <c:v>216</c:v>
                </c:pt>
                <c:pt idx="206">
                  <c:v>216</c:v>
                </c:pt>
                <c:pt idx="207">
                  <c:v>216</c:v>
                </c:pt>
                <c:pt idx="208">
                  <c:v>217</c:v>
                </c:pt>
                <c:pt idx="209">
                  <c:v>218</c:v>
                </c:pt>
                <c:pt idx="210">
                  <c:v>219</c:v>
                </c:pt>
                <c:pt idx="211">
                  <c:v>219</c:v>
                </c:pt>
                <c:pt idx="212">
                  <c:v>219</c:v>
                </c:pt>
                <c:pt idx="213">
                  <c:v>220</c:v>
                </c:pt>
                <c:pt idx="214">
                  <c:v>221</c:v>
                </c:pt>
                <c:pt idx="215">
                  <c:v>221</c:v>
                </c:pt>
                <c:pt idx="216">
                  <c:v>223</c:v>
                </c:pt>
                <c:pt idx="217">
                  <c:v>223</c:v>
                </c:pt>
                <c:pt idx="218">
                  <c:v>224</c:v>
                </c:pt>
                <c:pt idx="219">
                  <c:v>224</c:v>
                </c:pt>
                <c:pt idx="220">
                  <c:v>225</c:v>
                </c:pt>
                <c:pt idx="221">
                  <c:v>226</c:v>
                </c:pt>
                <c:pt idx="222">
                  <c:v>227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230</c:v>
                </c:pt>
                <c:pt idx="228">
                  <c:v>230</c:v>
                </c:pt>
                <c:pt idx="229">
                  <c:v>231</c:v>
                </c:pt>
                <c:pt idx="230">
                  <c:v>231</c:v>
                </c:pt>
                <c:pt idx="231">
                  <c:v>232</c:v>
                </c:pt>
                <c:pt idx="232">
                  <c:v>232</c:v>
                </c:pt>
                <c:pt idx="233">
                  <c:v>232</c:v>
                </c:pt>
                <c:pt idx="234">
                  <c:v>233</c:v>
                </c:pt>
                <c:pt idx="235">
                  <c:v>233</c:v>
                </c:pt>
                <c:pt idx="236">
                  <c:v>233</c:v>
                </c:pt>
                <c:pt idx="237">
                  <c:v>235</c:v>
                </c:pt>
                <c:pt idx="238">
                  <c:v>235</c:v>
                </c:pt>
                <c:pt idx="239">
                  <c:v>235</c:v>
                </c:pt>
                <c:pt idx="240">
                  <c:v>236</c:v>
                </c:pt>
                <c:pt idx="241">
                  <c:v>237</c:v>
                </c:pt>
                <c:pt idx="242">
                  <c:v>241</c:v>
                </c:pt>
                <c:pt idx="243">
                  <c:v>241</c:v>
                </c:pt>
                <c:pt idx="244">
                  <c:v>241</c:v>
                </c:pt>
                <c:pt idx="245">
                  <c:v>243</c:v>
                </c:pt>
                <c:pt idx="246">
                  <c:v>243</c:v>
                </c:pt>
                <c:pt idx="247">
                  <c:v>244</c:v>
                </c:pt>
                <c:pt idx="248">
                  <c:v>244</c:v>
                </c:pt>
                <c:pt idx="249">
                  <c:v>246</c:v>
                </c:pt>
                <c:pt idx="250">
                  <c:v>246</c:v>
                </c:pt>
                <c:pt idx="251">
                  <c:v>246</c:v>
                </c:pt>
                <c:pt idx="252">
                  <c:v>246</c:v>
                </c:pt>
                <c:pt idx="253">
                  <c:v>246</c:v>
                </c:pt>
                <c:pt idx="254">
                  <c:v>249</c:v>
                </c:pt>
                <c:pt idx="255">
                  <c:v>251</c:v>
                </c:pt>
                <c:pt idx="256">
                  <c:v>252</c:v>
                </c:pt>
                <c:pt idx="257">
                  <c:v>253</c:v>
                </c:pt>
                <c:pt idx="258">
                  <c:v>253</c:v>
                </c:pt>
                <c:pt idx="259">
                  <c:v>253</c:v>
                </c:pt>
                <c:pt idx="260">
                  <c:v>253</c:v>
                </c:pt>
                <c:pt idx="261">
                  <c:v>257</c:v>
                </c:pt>
                <c:pt idx="262">
                  <c:v>257</c:v>
                </c:pt>
                <c:pt idx="263">
                  <c:v>258</c:v>
                </c:pt>
                <c:pt idx="264">
                  <c:v>259</c:v>
                </c:pt>
                <c:pt idx="265">
                  <c:v>259</c:v>
                </c:pt>
                <c:pt idx="266">
                  <c:v>261</c:v>
                </c:pt>
                <c:pt idx="267">
                  <c:v>261</c:v>
                </c:pt>
                <c:pt idx="268">
                  <c:v>261</c:v>
                </c:pt>
                <c:pt idx="269">
                  <c:v>261</c:v>
                </c:pt>
                <c:pt idx="270">
                  <c:v>262</c:v>
                </c:pt>
                <c:pt idx="271">
                  <c:v>262</c:v>
                </c:pt>
                <c:pt idx="272">
                  <c:v>263</c:v>
                </c:pt>
                <c:pt idx="273">
                  <c:v>264</c:v>
                </c:pt>
                <c:pt idx="274">
                  <c:v>264</c:v>
                </c:pt>
                <c:pt idx="275">
                  <c:v>266</c:v>
                </c:pt>
                <c:pt idx="276">
                  <c:v>269</c:v>
                </c:pt>
                <c:pt idx="277">
                  <c:v>271</c:v>
                </c:pt>
                <c:pt idx="278">
                  <c:v>273</c:v>
                </c:pt>
                <c:pt idx="279">
                  <c:v>273</c:v>
                </c:pt>
                <c:pt idx="280">
                  <c:v>273</c:v>
                </c:pt>
                <c:pt idx="281">
                  <c:v>273</c:v>
                </c:pt>
                <c:pt idx="282">
                  <c:v>273</c:v>
                </c:pt>
                <c:pt idx="283">
                  <c:v>274</c:v>
                </c:pt>
                <c:pt idx="284">
                  <c:v>275</c:v>
                </c:pt>
                <c:pt idx="285">
                  <c:v>276</c:v>
                </c:pt>
                <c:pt idx="286">
                  <c:v>276</c:v>
                </c:pt>
                <c:pt idx="287">
                  <c:v>277</c:v>
                </c:pt>
                <c:pt idx="288">
                  <c:v>277</c:v>
                </c:pt>
                <c:pt idx="289">
                  <c:v>279</c:v>
                </c:pt>
                <c:pt idx="290">
                  <c:v>279</c:v>
                </c:pt>
                <c:pt idx="291">
                  <c:v>279</c:v>
                </c:pt>
                <c:pt idx="292">
                  <c:v>279</c:v>
                </c:pt>
                <c:pt idx="293">
                  <c:v>280</c:v>
                </c:pt>
                <c:pt idx="294">
                  <c:v>281</c:v>
                </c:pt>
                <c:pt idx="295">
                  <c:v>281</c:v>
                </c:pt>
                <c:pt idx="296">
                  <c:v>283</c:v>
                </c:pt>
                <c:pt idx="297">
                  <c:v>284</c:v>
                </c:pt>
                <c:pt idx="298">
                  <c:v>285</c:v>
                </c:pt>
                <c:pt idx="299">
                  <c:v>285</c:v>
                </c:pt>
                <c:pt idx="300">
                  <c:v>285</c:v>
                </c:pt>
                <c:pt idx="301">
                  <c:v>286</c:v>
                </c:pt>
                <c:pt idx="302">
                  <c:v>286</c:v>
                </c:pt>
                <c:pt idx="303">
                  <c:v>287</c:v>
                </c:pt>
                <c:pt idx="304">
                  <c:v>287</c:v>
                </c:pt>
                <c:pt idx="305">
                  <c:v>287</c:v>
                </c:pt>
                <c:pt idx="306">
                  <c:v>287</c:v>
                </c:pt>
                <c:pt idx="307">
                  <c:v>288</c:v>
                </c:pt>
                <c:pt idx="308">
                  <c:v>291</c:v>
                </c:pt>
                <c:pt idx="309">
                  <c:v>293</c:v>
                </c:pt>
                <c:pt idx="310">
                  <c:v>295</c:v>
                </c:pt>
                <c:pt idx="311">
                  <c:v>296</c:v>
                </c:pt>
                <c:pt idx="312">
                  <c:v>302</c:v>
                </c:pt>
                <c:pt idx="313">
                  <c:v>302</c:v>
                </c:pt>
                <c:pt idx="314">
                  <c:v>302</c:v>
                </c:pt>
                <c:pt idx="315">
                  <c:v>302</c:v>
                </c:pt>
                <c:pt idx="316">
                  <c:v>302</c:v>
                </c:pt>
                <c:pt idx="317">
                  <c:v>304</c:v>
                </c:pt>
                <c:pt idx="318">
                  <c:v>304</c:v>
                </c:pt>
                <c:pt idx="319">
                  <c:v>304</c:v>
                </c:pt>
                <c:pt idx="320">
                  <c:v>306</c:v>
                </c:pt>
                <c:pt idx="321">
                  <c:v>306</c:v>
                </c:pt>
                <c:pt idx="322">
                  <c:v>306</c:v>
                </c:pt>
                <c:pt idx="323">
                  <c:v>307</c:v>
                </c:pt>
                <c:pt idx="324">
                  <c:v>308</c:v>
                </c:pt>
                <c:pt idx="325">
                  <c:v>310</c:v>
                </c:pt>
                <c:pt idx="326">
                  <c:v>310</c:v>
                </c:pt>
                <c:pt idx="327">
                  <c:v>311</c:v>
                </c:pt>
                <c:pt idx="328">
                  <c:v>313</c:v>
                </c:pt>
                <c:pt idx="329">
                  <c:v>313</c:v>
                </c:pt>
                <c:pt idx="330">
                  <c:v>317</c:v>
                </c:pt>
                <c:pt idx="331">
                  <c:v>319</c:v>
                </c:pt>
                <c:pt idx="332">
                  <c:v>321</c:v>
                </c:pt>
                <c:pt idx="333">
                  <c:v>327</c:v>
                </c:pt>
                <c:pt idx="334">
                  <c:v>334</c:v>
                </c:pt>
                <c:pt idx="335">
                  <c:v>334</c:v>
                </c:pt>
                <c:pt idx="336">
                  <c:v>335</c:v>
                </c:pt>
                <c:pt idx="337">
                  <c:v>335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337</c:v>
                </c:pt>
                <c:pt idx="342">
                  <c:v>337</c:v>
                </c:pt>
                <c:pt idx="343">
                  <c:v>339</c:v>
                </c:pt>
                <c:pt idx="344">
                  <c:v>344</c:v>
                </c:pt>
                <c:pt idx="345">
                  <c:v>345</c:v>
                </c:pt>
                <c:pt idx="346">
                  <c:v>348</c:v>
                </c:pt>
                <c:pt idx="347">
                  <c:v>353</c:v>
                </c:pt>
                <c:pt idx="348">
                  <c:v>380</c:v>
                </c:pt>
                <c:pt idx="349">
                  <c:v>401</c:v>
                </c:pt>
                <c:pt idx="350">
                  <c:v>414</c:v>
                </c:pt>
                <c:pt idx="351">
                  <c:v>419</c:v>
                </c:pt>
                <c:pt idx="352">
                  <c:v>427</c:v>
                </c:pt>
                <c:pt idx="353">
                  <c:v>445</c:v>
                </c:pt>
                <c:pt idx="354">
                  <c:v>473</c:v>
                </c:pt>
                <c:pt idx="355">
                  <c:v>501</c:v>
                </c:pt>
              </c:numCache>
            </c:numRef>
          </c:xVal>
          <c:yVal>
            <c:numRef>
              <c:f>'B0 - Distribution'!$DF$6:$DF$4000</c:f>
              <c:numCache>
                <c:formatCode>General</c:formatCode>
                <c:ptCount val="3995"/>
                <c:pt idx="0" formatCode="#\ ##0.0">
                  <c:v>2.064516129032258</c:v>
                </c:pt>
                <c:pt idx="1">
                  <c:v>2.1538461538461537</c:v>
                </c:pt>
                <c:pt idx="2">
                  <c:v>2.1538461538461537</c:v>
                </c:pt>
                <c:pt idx="3">
                  <c:v>2.1960784313725492</c:v>
                </c:pt>
                <c:pt idx="4">
                  <c:v>2.2033898305084745</c:v>
                </c:pt>
                <c:pt idx="5">
                  <c:v>2.2361111111111112</c:v>
                </c:pt>
                <c:pt idx="6">
                  <c:v>2.2328767123287672</c:v>
                </c:pt>
                <c:pt idx="7">
                  <c:v>2.2328767123287672</c:v>
                </c:pt>
                <c:pt idx="8">
                  <c:v>2.2328767123287672</c:v>
                </c:pt>
                <c:pt idx="9">
                  <c:v>2.2328767123287672</c:v>
                </c:pt>
                <c:pt idx="10">
                  <c:v>2.2328767123287672</c:v>
                </c:pt>
                <c:pt idx="11">
                  <c:v>2.2409638554216871</c:v>
                </c:pt>
                <c:pt idx="12">
                  <c:v>2.2380952380952381</c:v>
                </c:pt>
                <c:pt idx="13">
                  <c:v>2.2555555555555555</c:v>
                </c:pt>
                <c:pt idx="14">
                  <c:v>2.2527472527472527</c:v>
                </c:pt>
                <c:pt idx="15">
                  <c:v>2.2527472527472527</c:v>
                </c:pt>
                <c:pt idx="16">
                  <c:v>2.2527472527472527</c:v>
                </c:pt>
                <c:pt idx="17">
                  <c:v>2.2527472527472527</c:v>
                </c:pt>
                <c:pt idx="18">
                  <c:v>2.2527472527472527</c:v>
                </c:pt>
                <c:pt idx="19">
                  <c:v>2.247311827956989</c:v>
                </c:pt>
                <c:pt idx="20">
                  <c:v>2.247311827956989</c:v>
                </c:pt>
                <c:pt idx="21">
                  <c:v>2.239583333333333</c:v>
                </c:pt>
                <c:pt idx="22">
                  <c:v>2.2424242424242422</c:v>
                </c:pt>
                <c:pt idx="23">
                  <c:v>2.2424242424242422</c:v>
                </c:pt>
                <c:pt idx="24">
                  <c:v>2.2424242424242422</c:v>
                </c:pt>
                <c:pt idx="25">
                  <c:v>2.2524271844660193</c:v>
                </c:pt>
                <c:pt idx="26">
                  <c:v>2.2596153846153846</c:v>
                </c:pt>
                <c:pt idx="27">
                  <c:v>2.2666666666666666</c:v>
                </c:pt>
                <c:pt idx="28">
                  <c:v>2.2666666666666666</c:v>
                </c:pt>
                <c:pt idx="29">
                  <c:v>2.3130434782608695</c:v>
                </c:pt>
                <c:pt idx="30">
                  <c:v>2.318965517241379</c:v>
                </c:pt>
                <c:pt idx="31">
                  <c:v>2.3250000000000002</c:v>
                </c:pt>
                <c:pt idx="32">
                  <c:v>2.32258064516129</c:v>
                </c:pt>
                <c:pt idx="33">
                  <c:v>2.333333333333333</c:v>
                </c:pt>
                <c:pt idx="34">
                  <c:v>2.333333333333333</c:v>
                </c:pt>
                <c:pt idx="35">
                  <c:v>2.3307086614173231</c:v>
                </c:pt>
                <c:pt idx="36">
                  <c:v>2.3307692307692305</c:v>
                </c:pt>
                <c:pt idx="37">
                  <c:v>2.3307692307692305</c:v>
                </c:pt>
                <c:pt idx="38">
                  <c:v>2.3282442748091601</c:v>
                </c:pt>
                <c:pt idx="39">
                  <c:v>2.3233082706766917</c:v>
                </c:pt>
                <c:pt idx="40">
                  <c:v>2.3233082706766917</c:v>
                </c:pt>
                <c:pt idx="41">
                  <c:v>2.333333333333333</c:v>
                </c:pt>
                <c:pt idx="42">
                  <c:v>2.333333333333333</c:v>
                </c:pt>
                <c:pt idx="43">
                  <c:v>2.333333333333333</c:v>
                </c:pt>
                <c:pt idx="44">
                  <c:v>2.3382352941176467</c:v>
                </c:pt>
                <c:pt idx="45">
                  <c:v>2.3382352941176467</c:v>
                </c:pt>
                <c:pt idx="46">
                  <c:v>2.3382352941176467</c:v>
                </c:pt>
                <c:pt idx="47">
                  <c:v>2.3382352941176467</c:v>
                </c:pt>
                <c:pt idx="48">
                  <c:v>2.3382352941176467</c:v>
                </c:pt>
                <c:pt idx="49">
                  <c:v>2.3405797101449277</c:v>
                </c:pt>
                <c:pt idx="50">
                  <c:v>2.3405797101449277</c:v>
                </c:pt>
                <c:pt idx="51">
                  <c:v>2.3381294964028774</c:v>
                </c:pt>
                <c:pt idx="52">
                  <c:v>2.3241379310344827</c:v>
                </c:pt>
                <c:pt idx="53">
                  <c:v>2.3241379310344827</c:v>
                </c:pt>
                <c:pt idx="54">
                  <c:v>2.3241379310344827</c:v>
                </c:pt>
                <c:pt idx="55">
                  <c:v>2.3241379310344827</c:v>
                </c:pt>
                <c:pt idx="56">
                  <c:v>2.3154362416107386</c:v>
                </c:pt>
                <c:pt idx="57">
                  <c:v>2.3154362416107386</c:v>
                </c:pt>
                <c:pt idx="58">
                  <c:v>2.3154362416107386</c:v>
                </c:pt>
                <c:pt idx="59">
                  <c:v>2.3154362416107386</c:v>
                </c:pt>
                <c:pt idx="60">
                  <c:v>2.3154362416107386</c:v>
                </c:pt>
                <c:pt idx="61">
                  <c:v>2.3071895424836599</c:v>
                </c:pt>
                <c:pt idx="62">
                  <c:v>2.3071895424836599</c:v>
                </c:pt>
                <c:pt idx="63">
                  <c:v>2.3071895424836599</c:v>
                </c:pt>
                <c:pt idx="64">
                  <c:v>2.3071895424836599</c:v>
                </c:pt>
                <c:pt idx="65">
                  <c:v>2.3227848101265822</c:v>
                </c:pt>
                <c:pt idx="66">
                  <c:v>2.3475609756097562</c:v>
                </c:pt>
                <c:pt idx="67">
                  <c:v>2.3475609756097562</c:v>
                </c:pt>
                <c:pt idx="68">
                  <c:v>2.3475609756097562</c:v>
                </c:pt>
                <c:pt idx="69">
                  <c:v>2.3475609756097562</c:v>
                </c:pt>
                <c:pt idx="70">
                  <c:v>2.3475609756097562</c:v>
                </c:pt>
                <c:pt idx="71">
                  <c:v>2.3475609756097562</c:v>
                </c:pt>
                <c:pt idx="72">
                  <c:v>2.3496932515337425</c:v>
                </c:pt>
                <c:pt idx="73">
                  <c:v>2.3727810650887573</c:v>
                </c:pt>
                <c:pt idx="74">
                  <c:v>2.3684210526315788</c:v>
                </c:pt>
                <c:pt idx="75">
                  <c:v>2.3684210526315788</c:v>
                </c:pt>
                <c:pt idx="76">
                  <c:v>2.3684210526315788</c:v>
                </c:pt>
                <c:pt idx="77">
                  <c:v>2.3684210526315788</c:v>
                </c:pt>
                <c:pt idx="78">
                  <c:v>2.3684210526315788</c:v>
                </c:pt>
                <c:pt idx="79">
                  <c:v>2.3641618497109826</c:v>
                </c:pt>
                <c:pt idx="80">
                  <c:v>2.3641618497109826</c:v>
                </c:pt>
                <c:pt idx="81">
                  <c:v>2.3600000000000003</c:v>
                </c:pt>
                <c:pt idx="82">
                  <c:v>2.3600000000000003</c:v>
                </c:pt>
                <c:pt idx="83">
                  <c:v>2.3833333333333333</c:v>
                </c:pt>
                <c:pt idx="84">
                  <c:v>2.3989071038251364</c:v>
                </c:pt>
                <c:pt idx="85">
                  <c:v>2.4117647058823533</c:v>
                </c:pt>
                <c:pt idx="86">
                  <c:v>2.4117647058823533</c:v>
                </c:pt>
                <c:pt idx="87">
                  <c:v>2.4117647058823533</c:v>
                </c:pt>
                <c:pt idx="88">
                  <c:v>2.4117647058823533</c:v>
                </c:pt>
                <c:pt idx="89">
                  <c:v>2.4117647058823533</c:v>
                </c:pt>
                <c:pt idx="90">
                  <c:v>2.412698412698413</c:v>
                </c:pt>
                <c:pt idx="91">
                  <c:v>2.4285714285714288</c:v>
                </c:pt>
                <c:pt idx="92">
                  <c:v>2.4285714285714288</c:v>
                </c:pt>
                <c:pt idx="93">
                  <c:v>2.4308510638297873</c:v>
                </c:pt>
                <c:pt idx="94">
                  <c:v>2.4308510638297873</c:v>
                </c:pt>
                <c:pt idx="95">
                  <c:v>2.4308510638297873</c:v>
                </c:pt>
                <c:pt idx="96">
                  <c:v>2.4308510638297873</c:v>
                </c:pt>
                <c:pt idx="97">
                  <c:v>2.4308510638297873</c:v>
                </c:pt>
                <c:pt idx="98">
                  <c:v>2.4308510638297873</c:v>
                </c:pt>
                <c:pt idx="99">
                  <c:v>2.4308510638297873</c:v>
                </c:pt>
                <c:pt idx="100">
                  <c:v>2.4308510638297873</c:v>
                </c:pt>
                <c:pt idx="101">
                  <c:v>2.4240837696335076</c:v>
                </c:pt>
                <c:pt idx="102">
                  <c:v>2.4240837696335076</c:v>
                </c:pt>
                <c:pt idx="103">
                  <c:v>2.421875</c:v>
                </c:pt>
                <c:pt idx="104">
                  <c:v>2.4300518134715023</c:v>
                </c:pt>
                <c:pt idx="105">
                  <c:v>2.4375</c:v>
                </c:pt>
                <c:pt idx="106">
                  <c:v>2.4375</c:v>
                </c:pt>
                <c:pt idx="107">
                  <c:v>2.4375</c:v>
                </c:pt>
                <c:pt idx="108">
                  <c:v>2.4404145077720205</c:v>
                </c:pt>
                <c:pt idx="109">
                  <c:v>2.4404145077720205</c:v>
                </c:pt>
                <c:pt idx="110">
                  <c:v>2.4404145077720205</c:v>
                </c:pt>
                <c:pt idx="111">
                  <c:v>2.4404145077720205</c:v>
                </c:pt>
                <c:pt idx="112">
                  <c:v>2.4404145077720205</c:v>
                </c:pt>
                <c:pt idx="113">
                  <c:v>2.4404145077720205</c:v>
                </c:pt>
                <c:pt idx="114">
                  <c:v>2.4404145077720205</c:v>
                </c:pt>
                <c:pt idx="115">
                  <c:v>2.4381443298969074</c:v>
                </c:pt>
                <c:pt idx="116">
                  <c:v>2.4329896907216497</c:v>
                </c:pt>
                <c:pt idx="117">
                  <c:v>2.4329896907216497</c:v>
                </c:pt>
                <c:pt idx="118">
                  <c:v>2.4329896907216497</c:v>
                </c:pt>
                <c:pt idx="119">
                  <c:v>2.4329896907216497</c:v>
                </c:pt>
                <c:pt idx="120">
                  <c:v>2.4329896907216497</c:v>
                </c:pt>
                <c:pt idx="121">
                  <c:v>2.427835051546392</c:v>
                </c:pt>
                <c:pt idx="122">
                  <c:v>2.427835051546392</c:v>
                </c:pt>
                <c:pt idx="123">
                  <c:v>2.427835051546392</c:v>
                </c:pt>
                <c:pt idx="124">
                  <c:v>2.427835051546392</c:v>
                </c:pt>
                <c:pt idx="125">
                  <c:v>2.4183673469387754</c:v>
                </c:pt>
                <c:pt idx="126">
                  <c:v>2.4183673469387754</c:v>
                </c:pt>
                <c:pt idx="127">
                  <c:v>2.4489795918367347</c:v>
                </c:pt>
                <c:pt idx="128">
                  <c:v>2.4393939393939394</c:v>
                </c:pt>
                <c:pt idx="129">
                  <c:v>2.4393939393939394</c:v>
                </c:pt>
                <c:pt idx="130">
                  <c:v>2.4393939393939394</c:v>
                </c:pt>
                <c:pt idx="131">
                  <c:v>2.442211055276382</c:v>
                </c:pt>
                <c:pt idx="132">
                  <c:v>2.4444444444444446</c:v>
                </c:pt>
                <c:pt idx="133">
                  <c:v>2.4378109452736316</c:v>
                </c:pt>
                <c:pt idx="134">
                  <c:v>2.4378109452736316</c:v>
                </c:pt>
                <c:pt idx="135">
                  <c:v>2.4378109452736316</c:v>
                </c:pt>
                <c:pt idx="136">
                  <c:v>2.4378109452736316</c:v>
                </c:pt>
                <c:pt idx="137">
                  <c:v>2.4378109452736316</c:v>
                </c:pt>
                <c:pt idx="138">
                  <c:v>2.4343434343434343</c:v>
                </c:pt>
                <c:pt idx="139">
                  <c:v>2.4404145077720205</c:v>
                </c:pt>
                <c:pt idx="140">
                  <c:v>2.4404145077720205</c:v>
                </c:pt>
                <c:pt idx="141">
                  <c:v>2.4397905759162306</c:v>
                </c:pt>
                <c:pt idx="142">
                  <c:v>2.4397905759162306</c:v>
                </c:pt>
                <c:pt idx="143">
                  <c:v>2.4455958549222796</c:v>
                </c:pt>
                <c:pt idx="144">
                  <c:v>2.4455958549222796</c:v>
                </c:pt>
                <c:pt idx="145">
                  <c:v>2.4455958549222796</c:v>
                </c:pt>
                <c:pt idx="146">
                  <c:v>2.4455958549222796</c:v>
                </c:pt>
                <c:pt idx="147">
                  <c:v>2.4455958549222796</c:v>
                </c:pt>
                <c:pt idx="148">
                  <c:v>2.4455958549222796</c:v>
                </c:pt>
                <c:pt idx="149">
                  <c:v>2.4502617801047117</c:v>
                </c:pt>
                <c:pt idx="150">
                  <c:v>2.4502617801047117</c:v>
                </c:pt>
                <c:pt idx="151">
                  <c:v>2.4502617801047117</c:v>
                </c:pt>
                <c:pt idx="152">
                  <c:v>2.4502617801047117</c:v>
                </c:pt>
                <c:pt idx="153">
                  <c:v>2.4421052631578948</c:v>
                </c:pt>
                <c:pt idx="154">
                  <c:v>2.4361702127659575</c:v>
                </c:pt>
                <c:pt idx="155">
                  <c:v>2.4361702127659575</c:v>
                </c:pt>
                <c:pt idx="156">
                  <c:v>2.4361702127659575</c:v>
                </c:pt>
                <c:pt idx="157">
                  <c:v>2.4361702127659575</c:v>
                </c:pt>
                <c:pt idx="158">
                  <c:v>2.4338624338624339</c:v>
                </c:pt>
                <c:pt idx="159">
                  <c:v>2.4338624338624339</c:v>
                </c:pt>
                <c:pt idx="160">
                  <c:v>2.4338624338624339</c:v>
                </c:pt>
                <c:pt idx="161">
                  <c:v>2.4338624338624339</c:v>
                </c:pt>
                <c:pt idx="162">
                  <c:v>2.4338624338624339</c:v>
                </c:pt>
                <c:pt idx="163">
                  <c:v>2.4308510638297873</c:v>
                </c:pt>
                <c:pt idx="164">
                  <c:v>2.4308510638297873</c:v>
                </c:pt>
                <c:pt idx="165">
                  <c:v>2.4308510638297873</c:v>
                </c:pt>
                <c:pt idx="166">
                  <c:v>2.4308510638297873</c:v>
                </c:pt>
                <c:pt idx="167">
                  <c:v>2.4308510638297873</c:v>
                </c:pt>
                <c:pt idx="168">
                  <c:v>2.4308510638297873</c:v>
                </c:pt>
                <c:pt idx="169">
                  <c:v>2.4371584699453552</c:v>
                </c:pt>
                <c:pt idx="170">
                  <c:v>2.4371584699453552</c:v>
                </c:pt>
                <c:pt idx="171">
                  <c:v>2.4371584699453552</c:v>
                </c:pt>
                <c:pt idx="172">
                  <c:v>2.4255319148936172</c:v>
                </c:pt>
                <c:pt idx="173">
                  <c:v>2.4255319148936172</c:v>
                </c:pt>
                <c:pt idx="174">
                  <c:v>2.4255319148936172</c:v>
                </c:pt>
                <c:pt idx="175">
                  <c:v>2.4255319148936172</c:v>
                </c:pt>
                <c:pt idx="176">
                  <c:v>2.4255319148936172</c:v>
                </c:pt>
                <c:pt idx="177">
                  <c:v>2.4255319148936172</c:v>
                </c:pt>
                <c:pt idx="178">
                  <c:v>2.4255319148936172</c:v>
                </c:pt>
                <c:pt idx="179">
                  <c:v>2.4255319148936172</c:v>
                </c:pt>
                <c:pt idx="180">
                  <c:v>2.4224598930481283</c:v>
                </c:pt>
                <c:pt idx="181">
                  <c:v>2.4224598930481283</c:v>
                </c:pt>
                <c:pt idx="182">
                  <c:v>2.4184782608695654</c:v>
                </c:pt>
                <c:pt idx="183">
                  <c:v>2.4184782608695654</c:v>
                </c:pt>
                <c:pt idx="184">
                  <c:v>2.4207650273224042</c:v>
                </c:pt>
                <c:pt idx="185">
                  <c:v>2.4207650273224042</c:v>
                </c:pt>
                <c:pt idx="186">
                  <c:v>2.4262295081967213</c:v>
                </c:pt>
                <c:pt idx="187">
                  <c:v>2.4262295081967213</c:v>
                </c:pt>
                <c:pt idx="188">
                  <c:v>2.4262295081967213</c:v>
                </c:pt>
                <c:pt idx="189">
                  <c:v>2.4262295081967213</c:v>
                </c:pt>
                <c:pt idx="190">
                  <c:v>2.4262295081967213</c:v>
                </c:pt>
                <c:pt idx="191">
                  <c:v>2.4262295081967213</c:v>
                </c:pt>
                <c:pt idx="192">
                  <c:v>2.446236559139785</c:v>
                </c:pt>
                <c:pt idx="193">
                  <c:v>2.446236559139785</c:v>
                </c:pt>
                <c:pt idx="194">
                  <c:v>2.446236559139785</c:v>
                </c:pt>
                <c:pt idx="195">
                  <c:v>2.446236559139785</c:v>
                </c:pt>
                <c:pt idx="196">
                  <c:v>2.4438502673796791</c:v>
                </c:pt>
                <c:pt idx="197">
                  <c:v>2.4438502673796791</c:v>
                </c:pt>
                <c:pt idx="198">
                  <c:v>2.4438502673796791</c:v>
                </c:pt>
                <c:pt idx="199">
                  <c:v>2.4438502673796791</c:v>
                </c:pt>
                <c:pt idx="200">
                  <c:v>2.4371584699453552</c:v>
                </c:pt>
                <c:pt idx="201">
                  <c:v>2.4371584699453552</c:v>
                </c:pt>
                <c:pt idx="202">
                  <c:v>2.4371584699453552</c:v>
                </c:pt>
                <c:pt idx="203">
                  <c:v>2.4347826086956523</c:v>
                </c:pt>
                <c:pt idx="204">
                  <c:v>2.4347826086956523</c:v>
                </c:pt>
                <c:pt idx="205">
                  <c:v>2.4324324324324325</c:v>
                </c:pt>
                <c:pt idx="206">
                  <c:v>2.4324324324324325</c:v>
                </c:pt>
                <c:pt idx="207">
                  <c:v>2.4324324324324325</c:v>
                </c:pt>
                <c:pt idx="208">
                  <c:v>2.4371584699453552</c:v>
                </c:pt>
                <c:pt idx="209">
                  <c:v>2.4444444444444446</c:v>
                </c:pt>
                <c:pt idx="210">
                  <c:v>2.4494382022471912</c:v>
                </c:pt>
                <c:pt idx="211">
                  <c:v>2.4494382022471912</c:v>
                </c:pt>
                <c:pt idx="212">
                  <c:v>2.4494382022471912</c:v>
                </c:pt>
                <c:pt idx="213">
                  <c:v>2.4488636363636367</c:v>
                </c:pt>
                <c:pt idx="214">
                  <c:v>2.4463276836158192</c:v>
                </c:pt>
                <c:pt idx="215">
                  <c:v>2.4463276836158192</c:v>
                </c:pt>
                <c:pt idx="216">
                  <c:v>2.4444444444444446</c:v>
                </c:pt>
                <c:pt idx="217">
                  <c:v>2.4444444444444446</c:v>
                </c:pt>
                <c:pt idx="218">
                  <c:v>2.4444444444444446</c:v>
                </c:pt>
                <c:pt idx="219">
                  <c:v>2.4444444444444446</c:v>
                </c:pt>
                <c:pt idx="220">
                  <c:v>2.4388888888888891</c:v>
                </c:pt>
                <c:pt idx="221">
                  <c:v>2.4357541899441344</c:v>
                </c:pt>
                <c:pt idx="222">
                  <c:v>2.4252873563218391</c:v>
                </c:pt>
                <c:pt idx="223">
                  <c:v>2.4252873563218391</c:v>
                </c:pt>
                <c:pt idx="224">
                  <c:v>2.4219653179190752</c:v>
                </c:pt>
                <c:pt idx="225">
                  <c:v>2.4186046511627906</c:v>
                </c:pt>
                <c:pt idx="226">
                  <c:v>2.4201183431952664</c:v>
                </c:pt>
                <c:pt idx="227">
                  <c:v>2.4201183431952664</c:v>
                </c:pt>
                <c:pt idx="228">
                  <c:v>2.4201183431952664</c:v>
                </c:pt>
                <c:pt idx="229">
                  <c:v>2.4082840236686391</c:v>
                </c:pt>
                <c:pt idx="230">
                  <c:v>2.4082840236686391</c:v>
                </c:pt>
                <c:pt idx="231">
                  <c:v>2.4107142857142856</c:v>
                </c:pt>
                <c:pt idx="232">
                  <c:v>2.4107142857142856</c:v>
                </c:pt>
                <c:pt idx="233">
                  <c:v>2.4107142857142856</c:v>
                </c:pt>
                <c:pt idx="234">
                  <c:v>2.4096385542168672</c:v>
                </c:pt>
                <c:pt idx="235">
                  <c:v>2.4096385542168672</c:v>
                </c:pt>
                <c:pt idx="236">
                  <c:v>2.4096385542168672</c:v>
                </c:pt>
                <c:pt idx="237">
                  <c:v>2.4226190476190474</c:v>
                </c:pt>
                <c:pt idx="238">
                  <c:v>2.4226190476190474</c:v>
                </c:pt>
                <c:pt idx="239">
                  <c:v>2.4226190476190474</c:v>
                </c:pt>
                <c:pt idx="240">
                  <c:v>2.4491017964071857</c:v>
                </c:pt>
                <c:pt idx="241">
                  <c:v>2.4385964912280702</c:v>
                </c:pt>
                <c:pt idx="242">
                  <c:v>2.427710843373494</c:v>
                </c:pt>
                <c:pt idx="243">
                  <c:v>2.427710843373494</c:v>
                </c:pt>
                <c:pt idx="244">
                  <c:v>2.427710843373494</c:v>
                </c:pt>
                <c:pt idx="245">
                  <c:v>2.4409937888198758</c:v>
                </c:pt>
                <c:pt idx="246">
                  <c:v>2.4409937888198758</c:v>
                </c:pt>
                <c:pt idx="247">
                  <c:v>2.452229299363057</c:v>
                </c:pt>
                <c:pt idx="248">
                  <c:v>2.452229299363057</c:v>
                </c:pt>
                <c:pt idx="249">
                  <c:v>2.4675324675324672</c:v>
                </c:pt>
                <c:pt idx="250">
                  <c:v>2.4675324675324672</c:v>
                </c:pt>
                <c:pt idx="251">
                  <c:v>2.4675324675324672</c:v>
                </c:pt>
                <c:pt idx="252">
                  <c:v>2.4675324675324672</c:v>
                </c:pt>
                <c:pt idx="253">
                  <c:v>2.4675324675324672</c:v>
                </c:pt>
                <c:pt idx="254">
                  <c:v>2.4335664335664333</c:v>
                </c:pt>
                <c:pt idx="255">
                  <c:v>2.4335664335664333</c:v>
                </c:pt>
                <c:pt idx="256">
                  <c:v>2.4137931034482758</c:v>
                </c:pt>
                <c:pt idx="257">
                  <c:v>2.4137931034482758</c:v>
                </c:pt>
                <c:pt idx="258">
                  <c:v>2.4137931034482758</c:v>
                </c:pt>
                <c:pt idx="259">
                  <c:v>2.4137931034482758</c:v>
                </c:pt>
                <c:pt idx="260">
                  <c:v>2.4137931034482758</c:v>
                </c:pt>
                <c:pt idx="261">
                  <c:v>2.415492957746479</c:v>
                </c:pt>
                <c:pt idx="262">
                  <c:v>2.415492957746479</c:v>
                </c:pt>
                <c:pt idx="263">
                  <c:v>2.418439716312057</c:v>
                </c:pt>
                <c:pt idx="264">
                  <c:v>2.4244604316546763</c:v>
                </c:pt>
                <c:pt idx="265">
                  <c:v>2.4244604316546763</c:v>
                </c:pt>
                <c:pt idx="266">
                  <c:v>2.3897058823529411</c:v>
                </c:pt>
                <c:pt idx="267">
                  <c:v>2.3897058823529411</c:v>
                </c:pt>
                <c:pt idx="268">
                  <c:v>2.3897058823529411</c:v>
                </c:pt>
                <c:pt idx="269">
                  <c:v>2.3897058823529411</c:v>
                </c:pt>
                <c:pt idx="270">
                  <c:v>2.3712121212121211</c:v>
                </c:pt>
                <c:pt idx="271">
                  <c:v>2.3712121212121211</c:v>
                </c:pt>
                <c:pt idx="272">
                  <c:v>2.3538461538461539</c:v>
                </c:pt>
                <c:pt idx="273">
                  <c:v>2.3543307086614176</c:v>
                </c:pt>
                <c:pt idx="274">
                  <c:v>2.3543307086614176</c:v>
                </c:pt>
                <c:pt idx="275">
                  <c:v>2.3440000000000003</c:v>
                </c:pt>
                <c:pt idx="276">
                  <c:v>2.3360655737704921</c:v>
                </c:pt>
                <c:pt idx="277">
                  <c:v>2.3445378151260505</c:v>
                </c:pt>
                <c:pt idx="278">
                  <c:v>2.3504273504273505</c:v>
                </c:pt>
                <c:pt idx="279">
                  <c:v>2.3504273504273505</c:v>
                </c:pt>
                <c:pt idx="280">
                  <c:v>2.3504273504273505</c:v>
                </c:pt>
                <c:pt idx="281">
                  <c:v>2.3504273504273505</c:v>
                </c:pt>
                <c:pt idx="282">
                  <c:v>2.3504273504273505</c:v>
                </c:pt>
                <c:pt idx="283">
                  <c:v>2.3565217391304349</c:v>
                </c:pt>
                <c:pt idx="284">
                  <c:v>2.3451327433628322</c:v>
                </c:pt>
                <c:pt idx="285">
                  <c:v>2.3392857142857144</c:v>
                </c:pt>
                <c:pt idx="286">
                  <c:v>2.3392857142857144</c:v>
                </c:pt>
                <c:pt idx="287">
                  <c:v>2.3392857142857144</c:v>
                </c:pt>
                <c:pt idx="288">
                  <c:v>2.3392857142857144</c:v>
                </c:pt>
                <c:pt idx="289">
                  <c:v>2.3486238532110093</c:v>
                </c:pt>
                <c:pt idx="290">
                  <c:v>2.3486238532110093</c:v>
                </c:pt>
                <c:pt idx="291">
                  <c:v>2.3486238532110093</c:v>
                </c:pt>
                <c:pt idx="292">
                  <c:v>2.3486238532110093</c:v>
                </c:pt>
                <c:pt idx="293">
                  <c:v>2.3518518518518521</c:v>
                </c:pt>
                <c:pt idx="294">
                  <c:v>2.361904761904762</c:v>
                </c:pt>
                <c:pt idx="295">
                  <c:v>2.361904761904762</c:v>
                </c:pt>
                <c:pt idx="296">
                  <c:v>2.3200000000000003</c:v>
                </c:pt>
                <c:pt idx="297">
                  <c:v>2.3232323232323235</c:v>
                </c:pt>
                <c:pt idx="298">
                  <c:v>2.3137254901960782</c:v>
                </c:pt>
                <c:pt idx="299">
                  <c:v>2.3137254901960782</c:v>
                </c:pt>
                <c:pt idx="300">
                  <c:v>2.3137254901960782</c:v>
                </c:pt>
                <c:pt idx="301">
                  <c:v>2.33</c:v>
                </c:pt>
                <c:pt idx="302">
                  <c:v>2.33</c:v>
                </c:pt>
                <c:pt idx="303">
                  <c:v>2.3235294117647056</c:v>
                </c:pt>
                <c:pt idx="304">
                  <c:v>2.3235294117647056</c:v>
                </c:pt>
                <c:pt idx="305">
                  <c:v>2.3235294117647056</c:v>
                </c:pt>
                <c:pt idx="306">
                  <c:v>2.3235294117647056</c:v>
                </c:pt>
                <c:pt idx="307">
                  <c:v>2.326732673267327</c:v>
                </c:pt>
                <c:pt idx="308">
                  <c:v>2.333333333333333</c:v>
                </c:pt>
                <c:pt idx="309">
                  <c:v>2.3232323232323235</c:v>
                </c:pt>
                <c:pt idx="310">
                  <c:v>2.3298969072164946</c:v>
                </c:pt>
                <c:pt idx="311">
                  <c:v>2.3298969072164946</c:v>
                </c:pt>
                <c:pt idx="312">
                  <c:v>2.3406593406593403</c:v>
                </c:pt>
                <c:pt idx="313">
                  <c:v>2.3406593406593403</c:v>
                </c:pt>
                <c:pt idx="314">
                  <c:v>2.3406593406593403</c:v>
                </c:pt>
                <c:pt idx="315">
                  <c:v>2.3406593406593403</c:v>
                </c:pt>
                <c:pt idx="316">
                  <c:v>2.3406593406593403</c:v>
                </c:pt>
                <c:pt idx="317">
                  <c:v>2.3563218390804597</c:v>
                </c:pt>
                <c:pt idx="318">
                  <c:v>2.3563218390804597</c:v>
                </c:pt>
                <c:pt idx="319">
                  <c:v>2.3563218390804597</c:v>
                </c:pt>
                <c:pt idx="320">
                  <c:v>2.3563218390804597</c:v>
                </c:pt>
                <c:pt idx="321">
                  <c:v>2.3563218390804597</c:v>
                </c:pt>
                <c:pt idx="322">
                  <c:v>2.3563218390804597</c:v>
                </c:pt>
                <c:pt idx="323">
                  <c:v>2.3563218390804597</c:v>
                </c:pt>
                <c:pt idx="324">
                  <c:v>2.3647058823529412</c:v>
                </c:pt>
                <c:pt idx="325">
                  <c:v>2.3658536585365857</c:v>
                </c:pt>
                <c:pt idx="326">
                  <c:v>2.3658536585365857</c:v>
                </c:pt>
                <c:pt idx="327">
                  <c:v>2.3658536585365857</c:v>
                </c:pt>
                <c:pt idx="328">
                  <c:v>2.3289473684210527</c:v>
                </c:pt>
                <c:pt idx="329">
                  <c:v>2.3289473684210527</c:v>
                </c:pt>
                <c:pt idx="330">
                  <c:v>2.3472222222222223</c:v>
                </c:pt>
                <c:pt idx="331">
                  <c:v>2.3472222222222223</c:v>
                </c:pt>
                <c:pt idx="332">
                  <c:v>2.3380281690140845</c:v>
                </c:pt>
                <c:pt idx="333">
                  <c:v>2.3114754098360653</c:v>
                </c:pt>
                <c:pt idx="334">
                  <c:v>2.3269230769230766</c:v>
                </c:pt>
                <c:pt idx="335">
                  <c:v>2.3269230769230766</c:v>
                </c:pt>
                <c:pt idx="336">
                  <c:v>2.3137254901960782</c:v>
                </c:pt>
                <c:pt idx="337">
                  <c:v>2.3137254901960782</c:v>
                </c:pt>
                <c:pt idx="338">
                  <c:v>2.3137254901960782</c:v>
                </c:pt>
                <c:pt idx="339">
                  <c:v>2.291666666666667</c:v>
                </c:pt>
                <c:pt idx="340">
                  <c:v>2.2173913043478262</c:v>
                </c:pt>
                <c:pt idx="341">
                  <c:v>2.2173913043478262</c:v>
                </c:pt>
                <c:pt idx="342">
                  <c:v>2.2173913043478262</c:v>
                </c:pt>
                <c:pt idx="343">
                  <c:v>2.2439024390243905</c:v>
                </c:pt>
                <c:pt idx="344">
                  <c:v>2.2564102564102564</c:v>
                </c:pt>
                <c:pt idx="345">
                  <c:v>2.2564102564102564</c:v>
                </c:pt>
                <c:pt idx="346">
                  <c:v>2.243243243243243</c:v>
                </c:pt>
                <c:pt idx="347">
                  <c:v>2.3030303030303028</c:v>
                </c:pt>
                <c:pt idx="348">
                  <c:v>2.4210526315789473</c:v>
                </c:pt>
                <c:pt idx="349">
                  <c:v>2.8571428571428572</c:v>
                </c:pt>
                <c:pt idx="350">
                  <c:v>3</c:v>
                </c:pt>
                <c:pt idx="351">
                  <c:v>3</c:v>
                </c:pt>
                <c:pt idx="352">
                  <c:v>3</c:v>
                </c:pt>
                <c:pt idx="353">
                  <c:v>3.1666666666666665</c:v>
                </c:pt>
                <c:pt idx="354">
                  <c:v>2.75</c:v>
                </c:pt>
                <c:pt idx="355">
                  <c:v>2.5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E26C-4B66-882F-C5CB893C3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916736"/>
        <c:axId val="1030917216"/>
      </c:scatterChart>
      <c:catAx>
        <c:axId val="1030916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Nombre de spiritueux</a:t>
                </a:r>
                <a:r>
                  <a:rPr lang="fr-FR" b="1" baseline="0" dirty="0"/>
                  <a:t> dans le magasin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34465017407983434"/>
              <c:y val="0.942412521137203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30917216"/>
        <c:crosses val="autoZero"/>
        <c:auto val="0"/>
        <c:lblAlgn val="ctr"/>
        <c:lblOffset val="100"/>
        <c:noMultiLvlLbl val="0"/>
      </c:catAx>
      <c:valAx>
        <c:axId val="10309172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Produits</a:t>
                </a:r>
                <a:r>
                  <a:rPr lang="fr-FR" b="1" baseline="0" dirty="0"/>
                  <a:t> proposés par la marque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"/>
              <c:y val="0.147413977812294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\ 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3091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738855904250305"/>
          <c:y val="0.23348026972443803"/>
          <c:w val="0.28335265290736028"/>
          <c:h val="0.51058888760109045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explosion val="24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32-4276-89D1-75BD86105AD2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32-4276-89D1-75BD86105AD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32-4276-89D1-75BD86105AD2}"/>
              </c:ext>
            </c:extLst>
          </c:dPt>
          <c:dLbls>
            <c:dLbl>
              <c:idx val="0"/>
              <c:layout>
                <c:manualLayout>
                  <c:x val="0.26630395344453867"/>
                  <c:y val="2.1884105453588005E-2"/>
                </c:manualLayout>
              </c:layout>
              <c:numFmt formatCode="0%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0" i="0" u="none" strike="noStrike" kern="1200" baseline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145405418928721"/>
                      <c:h val="0.21505010713447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B32-4276-89D1-75BD86105AD2}"/>
                </c:ext>
              </c:extLst>
            </c:dLbl>
            <c:dLbl>
              <c:idx val="1"/>
              <c:numFmt formatCode="0%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145405418928721"/>
                      <c:h val="0.21505010713447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B32-4276-89D1-75BD86105AD2}"/>
                </c:ext>
              </c:extLst>
            </c:dLbl>
            <c:dLbl>
              <c:idx val="2"/>
              <c:layout>
                <c:manualLayout>
                  <c:x val="-0.25097457826783526"/>
                  <c:y val="1.7328075940258345E-2"/>
                </c:manualLayout>
              </c:layout>
              <c:numFmt formatCode="0%;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r"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145405418928721"/>
                      <c:h val="0.21505010713447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B32-4276-89D1-75BD86105AD2}"/>
                </c:ext>
              </c:extLst>
            </c:dLbl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'B0 - Distribution'!$DH$5:$DH$7</c:f>
              <c:strCache>
                <c:ptCount val="3"/>
                <c:pt idx="0">
                  <c:v>Sous adressé</c:v>
                </c:pt>
                <c:pt idx="1">
                  <c:v>Ajusté</c:v>
                </c:pt>
                <c:pt idx="2">
                  <c:v>Sur représenté</c:v>
                </c:pt>
              </c:strCache>
            </c:strRef>
          </c:cat>
          <c:val>
            <c:numRef>
              <c:f>'B0 - Distribution'!$DI$5:$DI$7</c:f>
              <c:numCache>
                <c:formatCode>0%</c:formatCode>
                <c:ptCount val="3"/>
                <c:pt idx="0">
                  <c:v>5.6179775280898875E-3</c:v>
                </c:pt>
                <c:pt idx="1">
                  <c:v>0.9550561797752809</c:v>
                </c:pt>
                <c:pt idx="2">
                  <c:v>3.9325842696629212E-2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B32-4276-89D1-75BD86105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680481566660948"/>
          <c:y val="3.4365098048765967E-2"/>
          <c:w val="0.79438803445393125"/>
          <c:h val="0.8066292906251668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'B0 - Distribution'!$DR$5</c:f>
              <c:strCache>
                <c:ptCount val="1"/>
                <c:pt idx="0">
                  <c:v>% sans best seller</c:v>
                </c:pt>
              </c:strCache>
            </c:strRef>
          </c:tx>
          <c:spPr>
            <a:solidFill>
              <a:schemeClr val="tx1">
                <a:lumMod val="10000"/>
                <a:lumOff val="9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Distribution'!$DQ$6:$DQ$18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Distribution'!$DR$6:$DR$18</c:f>
              <c:numCache>
                <c:formatCode>0%</c:formatCode>
                <c:ptCount val="13"/>
                <c:pt idx="0">
                  <c:v>0.6264044943820225</c:v>
                </c:pt>
                <c:pt idx="1">
                  <c:v>0.45289855072463769</c:v>
                </c:pt>
                <c:pt idx="2">
                  <c:v>5.1282051282051282E-3</c:v>
                </c:pt>
                <c:pt idx="3">
                  <c:v>6.7567567567567571E-3</c:v>
                </c:pt>
                <c:pt idx="4">
                  <c:v>6.1349693251533744E-3</c:v>
                </c:pt>
                <c:pt idx="5">
                  <c:v>8.6956521739130436E-3</c:v>
                </c:pt>
                <c:pt idx="6">
                  <c:v>8.130081300813009E-3</c:v>
                </c:pt>
                <c:pt idx="7">
                  <c:v>9.6153846153846159E-3</c:v>
                </c:pt>
                <c:pt idx="8">
                  <c:v>1.1111111111111112E-2</c:v>
                </c:pt>
                <c:pt idx="9">
                  <c:v>1.3513513513513514E-2</c:v>
                </c:pt>
                <c:pt idx="10">
                  <c:v>1.5625E-2</c:v>
                </c:pt>
                <c:pt idx="11">
                  <c:v>1.6129032258064516E-2</c:v>
                </c:pt>
                <c:pt idx="12">
                  <c:v>1.6393442622950821E-2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6C-4038-90D2-48812DC601ED}"/>
            </c:ext>
          </c:extLst>
        </c:ser>
        <c:ser>
          <c:idx val="1"/>
          <c:order val="1"/>
          <c:tx>
            <c:strRef>
              <c:f>'B0 - Distribution'!$DS$5</c:f>
              <c:strCache>
                <c:ptCount val="1"/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Distribution'!$DQ$6:$DQ$18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Distribution'!$DS$6:$DS$18</c:f>
              <c:numCache>
                <c:formatCode>0%</c:formatCode>
                <c:ptCount val="13"/>
                <c:pt idx="0">
                  <c:v>0.3735955056179775</c:v>
                </c:pt>
                <c:pt idx="1">
                  <c:v>0.54710144927536231</c:v>
                </c:pt>
                <c:pt idx="2">
                  <c:v>0.99487179487179489</c:v>
                </c:pt>
                <c:pt idx="3">
                  <c:v>0.9932432432432432</c:v>
                </c:pt>
                <c:pt idx="4">
                  <c:v>0.99386503067484666</c:v>
                </c:pt>
                <c:pt idx="5">
                  <c:v>0.99130434782608701</c:v>
                </c:pt>
                <c:pt idx="6">
                  <c:v>0.99186991869918695</c:v>
                </c:pt>
                <c:pt idx="7">
                  <c:v>0.99038461538461542</c:v>
                </c:pt>
                <c:pt idx="8">
                  <c:v>0.98888888888888893</c:v>
                </c:pt>
                <c:pt idx="9">
                  <c:v>0.98648648648648651</c:v>
                </c:pt>
                <c:pt idx="10">
                  <c:v>0.984375</c:v>
                </c:pt>
                <c:pt idx="11">
                  <c:v>0.9838709677419355</c:v>
                </c:pt>
                <c:pt idx="12">
                  <c:v>0.98360655737704916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6C-4038-90D2-48812DC60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50668815"/>
        <c:axId val="1950672655"/>
      </c:barChart>
      <c:catAx>
        <c:axId val="1950668815"/>
        <c:scaling>
          <c:orientation val="maxMin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8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950672655"/>
        <c:crosses val="autoZero"/>
        <c:auto val="0"/>
        <c:lblAlgn val="ctr"/>
        <c:lblOffset val="100"/>
        <c:noMultiLvlLbl val="0"/>
      </c:catAx>
      <c:valAx>
        <c:axId val="1950672655"/>
        <c:scaling>
          <c:orientation val="minMax"/>
          <c:max val="1"/>
          <c:min val="0"/>
        </c:scaling>
        <c:delete val="1"/>
        <c:axPos val="r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95066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'B0 - Distribution'!$EG$5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solidFill>
              <a:srgbClr val="FFFFFF">
                <a:alpha val="30196"/>
              </a:srgbClr>
            </a:solidFill>
            <a:ln>
              <a:noFill/>
            </a:ln>
            <a:effectLst/>
          </c:spPr>
          <c:cat>
            <c:numRef>
              <c:f>'B0 - Distribution'!$DX$6:$DX$18</c:f>
              <c:numCache>
                <c:formatCode>dd\ mmm\ yy</c:formatCode>
                <c:ptCount val="13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Distribution'!$EG$6:$EG$18</c:f>
              <c:numCache>
                <c:formatCode>0.0%</c:formatCode>
                <c:ptCount val="13"/>
                <c:pt idx="0">
                  <c:v>0.56787983824378974</c:v>
                </c:pt>
                <c:pt idx="1">
                  <c:v>0.57834101382488479</c:v>
                </c:pt>
                <c:pt idx="2">
                  <c:v>0.56657060518731983</c:v>
                </c:pt>
                <c:pt idx="3">
                  <c:v>0.49740932642487046</c:v>
                </c:pt>
                <c:pt idx="4">
                  <c:v>0.53187823090178055</c:v>
                </c:pt>
                <c:pt idx="5">
                  <c:v>0.5665137614678899</c:v>
                </c:pt>
                <c:pt idx="6">
                  <c:v>0.5442099258414147</c:v>
                </c:pt>
                <c:pt idx="7">
                  <c:v>0.48287671232876711</c:v>
                </c:pt>
                <c:pt idx="8">
                  <c:v>0.47947548460661343</c:v>
                </c:pt>
                <c:pt idx="9">
                  <c:v>0.48356009070294786</c:v>
                </c:pt>
                <c:pt idx="10">
                  <c:v>0.47932011331444757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63-4961-8EFC-B6B87D3BF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9065343"/>
        <c:axId val="879055743"/>
      </c:areaChart>
      <c:lineChart>
        <c:grouping val="standard"/>
        <c:varyColors val="0"/>
        <c:ser>
          <c:idx val="1"/>
          <c:order val="1"/>
          <c:tx>
            <c:strRef>
              <c:f>'B0 - Distribution'!$EG$5</c:f>
              <c:strCache>
                <c:ptCount val="1"/>
                <c:pt idx="0">
                  <c:v>Distribution numérique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val>
            <c:numRef>
              <c:f>'B0 - Distribution'!$EG$6:$EG$18</c:f>
              <c:numCache>
                <c:formatCode>0.0%</c:formatCode>
                <c:ptCount val="13"/>
                <c:pt idx="0">
                  <c:v>0.56787983824378974</c:v>
                </c:pt>
                <c:pt idx="1">
                  <c:v>0.57834101382488479</c:v>
                </c:pt>
                <c:pt idx="2">
                  <c:v>0.56657060518731983</c:v>
                </c:pt>
                <c:pt idx="3">
                  <c:v>0.49740932642487046</c:v>
                </c:pt>
                <c:pt idx="4">
                  <c:v>0.53187823090178055</c:v>
                </c:pt>
                <c:pt idx="5">
                  <c:v>0.5665137614678899</c:v>
                </c:pt>
                <c:pt idx="6">
                  <c:v>0.5442099258414147</c:v>
                </c:pt>
                <c:pt idx="7">
                  <c:v>0.48287671232876711</c:v>
                </c:pt>
                <c:pt idx="8">
                  <c:v>0.47947548460661343</c:v>
                </c:pt>
                <c:pt idx="9">
                  <c:v>0.48356009070294786</c:v>
                </c:pt>
                <c:pt idx="10">
                  <c:v>0.47932011331444757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63-4961-8EFC-B6B87D3BF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065343"/>
        <c:axId val="879055743"/>
      </c:lineChart>
      <c:dateAx>
        <c:axId val="879065343"/>
        <c:scaling>
          <c:orientation val="minMax"/>
        </c:scaling>
        <c:delete val="0"/>
        <c:axPos val="b"/>
        <c:numFmt formatCode="dd\ mmm\ yy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9055743"/>
        <c:crosses val="autoZero"/>
        <c:auto val="1"/>
        <c:lblOffset val="100"/>
        <c:baseTimeUnit val="days"/>
      </c:dateAx>
      <c:valAx>
        <c:axId val="8790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9065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bg1"/>
          </a:solidFill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'A0 - Distributeur'!$J$6</c:f>
              <c:strCache>
                <c:ptCount val="1"/>
                <c:pt idx="0">
                  <c:v>Poids segment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73-41DB-BA06-3224C54C2F18}"/>
              </c:ext>
            </c:extLst>
          </c:dPt>
          <c:cat>
            <c:strRef>
              <c:f>'A0 - Distributeur'!$I$7:$I$22</c:f>
              <c:strCache>
                <c:ptCount val="16"/>
                <c:pt idx="0">
                  <c:v>Rhum</c:v>
                </c:pt>
                <c:pt idx="1">
                  <c:v>Whisky</c:v>
                </c:pt>
                <c:pt idx="2">
                  <c:v>Vodka</c:v>
                </c:pt>
                <c:pt idx="3">
                  <c:v>Liqueur</c:v>
                </c:pt>
                <c:pt idx="4">
                  <c:v>Pastis</c:v>
                </c:pt>
                <c:pt idx="5">
                  <c:v>Apéritif</c:v>
                </c:pt>
                <c:pt idx="6">
                  <c:v>Crème</c:v>
                </c:pt>
                <c:pt idx="7">
                  <c:v>Gin</c:v>
                </c:pt>
                <c:pt idx="8">
                  <c:v>Porto</c:v>
                </c:pt>
                <c:pt idx="9">
                  <c:v>Muscat</c:v>
                </c:pt>
                <c:pt idx="10">
                  <c:v>Cocktail</c:v>
                </c:pt>
                <c:pt idx="11">
                  <c:v>Pineau</c:v>
                </c:pt>
                <c:pt idx="12">
                  <c:v>Cognac</c:v>
                </c:pt>
                <c:pt idx="13">
                  <c:v>Sangria</c:v>
                </c:pt>
                <c:pt idx="14">
                  <c:v>Calvados</c:v>
                </c:pt>
                <c:pt idx="15">
                  <c:v>Autre</c:v>
                </c:pt>
              </c:strCache>
            </c:strRef>
          </c:cat>
          <c:val>
            <c:numRef>
              <c:f>'A0 - Distributeur'!$J$7:$J$22</c:f>
              <c:numCache>
                <c:formatCode>0.0%</c:formatCode>
                <c:ptCount val="16"/>
                <c:pt idx="0">
                  <c:v>0.24102562450426593</c:v>
                </c:pt>
                <c:pt idx="1">
                  <c:v>0</c:v>
                </c:pt>
                <c:pt idx="2">
                  <c:v>7.145030848393176E-2</c:v>
                </c:pt>
                <c:pt idx="3">
                  <c:v>6.9747914591183666E-2</c:v>
                </c:pt>
                <c:pt idx="4">
                  <c:v>5.325542664689608E-2</c:v>
                </c:pt>
                <c:pt idx="5">
                  <c:v>4.9600315244832521E-2</c:v>
                </c:pt>
                <c:pt idx="6">
                  <c:v>3.4347907208961193E-2</c:v>
                </c:pt>
                <c:pt idx="7">
                  <c:v>3.281137399821079E-2</c:v>
                </c:pt>
                <c:pt idx="8">
                  <c:v>2.691930650923326E-2</c:v>
                </c:pt>
                <c:pt idx="9">
                  <c:v>1.9475945966917891E-2</c:v>
                </c:pt>
                <c:pt idx="10">
                  <c:v>1.6280184614472639E-2</c:v>
                </c:pt>
                <c:pt idx="11">
                  <c:v>1.2660737079016569E-2</c:v>
                </c:pt>
                <c:pt idx="12">
                  <c:v>7.59859892412852E-3</c:v>
                </c:pt>
                <c:pt idx="13">
                  <c:v>6.3077501277851687E-3</c:v>
                </c:pt>
                <c:pt idx="14">
                  <c:v>3.9078650769053631E-3</c:v>
                </c:pt>
                <c:pt idx="15">
                  <c:v>0.14650969533420488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73-41DB-BA06-3224C54C2F18}"/>
            </c:ext>
          </c:extLst>
        </c:ser>
        <c:ser>
          <c:idx val="1"/>
          <c:order val="1"/>
          <c:tx>
            <c:strRef>
              <c:f>'A0 - Distributeur'!$K$6</c:f>
              <c:strCache>
                <c:ptCount val="1"/>
                <c:pt idx="0">
                  <c:v>Poids segment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'A0 - Distributeur'!$I$7:$I$22</c:f>
              <c:strCache>
                <c:ptCount val="16"/>
                <c:pt idx="0">
                  <c:v>Rhum</c:v>
                </c:pt>
                <c:pt idx="1">
                  <c:v>Whisky</c:v>
                </c:pt>
                <c:pt idx="2">
                  <c:v>Vodka</c:v>
                </c:pt>
                <c:pt idx="3">
                  <c:v>Liqueur</c:v>
                </c:pt>
                <c:pt idx="4">
                  <c:v>Pastis</c:v>
                </c:pt>
                <c:pt idx="5">
                  <c:v>Apéritif</c:v>
                </c:pt>
                <c:pt idx="6">
                  <c:v>Crème</c:v>
                </c:pt>
                <c:pt idx="7">
                  <c:v>Gin</c:v>
                </c:pt>
                <c:pt idx="8">
                  <c:v>Porto</c:v>
                </c:pt>
                <c:pt idx="9">
                  <c:v>Muscat</c:v>
                </c:pt>
                <c:pt idx="10">
                  <c:v>Cocktail</c:v>
                </c:pt>
                <c:pt idx="11">
                  <c:v>Pineau</c:v>
                </c:pt>
                <c:pt idx="12">
                  <c:v>Cognac</c:v>
                </c:pt>
                <c:pt idx="13">
                  <c:v>Sangria</c:v>
                </c:pt>
                <c:pt idx="14">
                  <c:v>Calvados</c:v>
                </c:pt>
                <c:pt idx="15">
                  <c:v>Autre</c:v>
                </c:pt>
              </c:strCache>
            </c:strRef>
          </c:cat>
          <c:val>
            <c:numRef>
              <c:f>'A0 - Distributeur'!$K$7:$K$22</c:f>
              <c:numCache>
                <c:formatCode>0.0%</c:formatCode>
                <c:ptCount val="16"/>
                <c:pt idx="0">
                  <c:v>0</c:v>
                </c:pt>
                <c:pt idx="1">
                  <c:v>0.20810104568905374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73-41DB-BA06-3224C54C2F18}"/>
            </c:ext>
          </c:extLst>
        </c:ser>
        <c:ser>
          <c:idx val="2"/>
          <c:order val="2"/>
          <c:tx>
            <c:strRef>
              <c:f>'A0 - Distributeur'!$M$6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24,0%</a:t>
                    </a:r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4-1573-41DB-BA06-3224C54C2F1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EF9A9CE-9D1A-498E-B1EE-288FB9CA686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573-41DB-BA06-3224C54C2F1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46B9D60-A6EE-40DA-9769-5CC6301F8B9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1573-41DB-BA06-3224C54C2F1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E546084-7B0B-4DDE-9CB1-3FBFCC5D71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573-41DB-BA06-3224C54C2F1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3480799-94FA-40D9-A9FD-3433ED3C065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1573-41DB-BA06-3224C54C2F1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0670AA2-8D29-47FE-B221-4F8B7829FA8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573-41DB-BA06-3224C54C2F1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7E1FE05-0E54-43DE-B1FF-FC4C1C3E878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1573-41DB-BA06-3224C54C2F1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0AA7E37-7122-49DD-AB18-0B500495725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573-41DB-BA06-3224C54C2F1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9A7DCC2-2E7A-4E22-8904-B04CFAACDE1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1573-41DB-BA06-3224C54C2F1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66196EA-4292-4104-A12B-12F701AE96E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573-41DB-BA06-3224C54C2F1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6667CDD-52E9-43AF-A2BC-2129AE6869F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1573-41DB-BA06-3224C54C2F1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E833BF9A-EAF8-457A-8253-F9B587DF072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1573-41DB-BA06-3224C54C2F1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5537A42E-321A-401E-A686-A5CF8C577C8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1573-41DB-BA06-3224C54C2F18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FD6E93A-4F93-4F8D-A6AB-D058A903DA5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573-41DB-BA06-3224C54C2F18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6F818C1E-B9AE-4DB5-9E51-AF010C2ED0E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1573-41DB-BA06-3224C54C2F18}"/>
                </c:ext>
              </c:extLst>
            </c:dLbl>
            <c:dLbl>
              <c:idx val="1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5DB5CDD-ADA4-4FD0-B640-F2DEA0B930C8}" type="CELLRANGE">
                      <a:rPr lang="fr-FR"/>
                      <a:pPr>
                        <a:defRPr sz="12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573-41DB-BA06-3224C54C2F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'A0 - Distributeur'!$I$7:$I$22</c:f>
              <c:strCache>
                <c:ptCount val="16"/>
                <c:pt idx="0">
                  <c:v>Rhum</c:v>
                </c:pt>
                <c:pt idx="1">
                  <c:v>Whisky</c:v>
                </c:pt>
                <c:pt idx="2">
                  <c:v>Vodka</c:v>
                </c:pt>
                <c:pt idx="3">
                  <c:v>Liqueur</c:v>
                </c:pt>
                <c:pt idx="4">
                  <c:v>Pastis</c:v>
                </c:pt>
                <c:pt idx="5">
                  <c:v>Apéritif</c:v>
                </c:pt>
                <c:pt idx="6">
                  <c:v>Crème</c:v>
                </c:pt>
                <c:pt idx="7">
                  <c:v>Gin</c:v>
                </c:pt>
                <c:pt idx="8">
                  <c:v>Porto</c:v>
                </c:pt>
                <c:pt idx="9">
                  <c:v>Muscat</c:v>
                </c:pt>
                <c:pt idx="10">
                  <c:v>Cocktail</c:v>
                </c:pt>
                <c:pt idx="11">
                  <c:v>Pineau</c:v>
                </c:pt>
                <c:pt idx="12">
                  <c:v>Cognac</c:v>
                </c:pt>
                <c:pt idx="13">
                  <c:v>Sangria</c:v>
                </c:pt>
                <c:pt idx="14">
                  <c:v>Calvados</c:v>
                </c:pt>
                <c:pt idx="15">
                  <c:v>Autre</c:v>
                </c:pt>
              </c:strCache>
            </c:strRef>
          </c:cat>
          <c:val>
            <c:numRef>
              <c:f>'A0 - Distributeur'!$M$7:$M$22</c:f>
              <c:numCache>
                <c:formatCode>0%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'A0 - Distributeur'!$N$7:$N$22</c15:f>
                <c15:dlblRangeCache>
                  <c:ptCount val="16"/>
                  <c:pt idx="0">
                    <c:v>24,1%</c:v>
                  </c:pt>
                  <c:pt idx="1">
                    <c:v>20,8%</c:v>
                  </c:pt>
                  <c:pt idx="2">
                    <c:v>7,1%</c:v>
                  </c:pt>
                  <c:pt idx="3">
                    <c:v>7,0%</c:v>
                  </c:pt>
                  <c:pt idx="4">
                    <c:v>5,3%</c:v>
                  </c:pt>
                  <c:pt idx="5">
                    <c:v>5,0%</c:v>
                  </c:pt>
                  <c:pt idx="6">
                    <c:v>3,4%</c:v>
                  </c:pt>
                  <c:pt idx="7">
                    <c:v>3,3%</c:v>
                  </c:pt>
                  <c:pt idx="8">
                    <c:v>2,7%</c:v>
                  </c:pt>
                  <c:pt idx="9">
                    <c:v>1,9%</c:v>
                  </c:pt>
                  <c:pt idx="10">
                    <c:v>1,6%</c:v>
                  </c:pt>
                  <c:pt idx="11">
                    <c:v>1,3%</c:v>
                  </c:pt>
                  <c:pt idx="12">
                    <c:v>0,8%</c:v>
                  </c:pt>
                  <c:pt idx="13">
                    <c:v>0,6%</c:v>
                  </c:pt>
                  <c:pt idx="14">
                    <c:v>0,4%</c:v>
                  </c:pt>
                  <c:pt idx="15">
                    <c:v>14,7%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4-1573-41DB-BA06-3224C54C2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87973167"/>
        <c:axId val="687974127"/>
      </c:barChart>
      <c:barChart>
        <c:barDir val="bar"/>
        <c:grouping val="stacked"/>
        <c:varyColors val="0"/>
        <c:ser>
          <c:idx val="3"/>
          <c:order val="3"/>
          <c:tx>
            <c:strRef>
              <c:f>'A0 - Distributeur'!$L$6</c:f>
              <c:strCache>
                <c:ptCount val="1"/>
                <c:pt idx="0">
                  <c:v>Selection</c:v>
                </c:pt>
              </c:strCache>
            </c:strRef>
          </c:tx>
          <c:spPr>
            <a:solidFill>
              <a:schemeClr val="tx2">
                <a:lumMod val="60000"/>
                <a:lumOff val="40000"/>
                <a:alpha val="10196"/>
              </a:schemeClr>
            </a:solidFill>
            <a:ln>
              <a:noFill/>
            </a:ln>
            <a:effectLst/>
          </c:spPr>
          <c:invertIfNegative val="0"/>
          <c:val>
            <c:numRef>
              <c:f>'A0 - Distributeur'!$L$7:$L$22</c:f>
              <c:numCache>
                <c:formatCode>#,##0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1573-41DB-BA06-3224C54C2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70511359"/>
        <c:axId val="875963359"/>
      </c:barChart>
      <c:catAx>
        <c:axId val="6879731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7974127"/>
        <c:crosses val="autoZero"/>
        <c:auto val="1"/>
        <c:lblAlgn val="ctr"/>
        <c:lblOffset val="100"/>
        <c:noMultiLvlLbl val="0"/>
      </c:catAx>
      <c:valAx>
        <c:axId val="687974127"/>
        <c:scaling>
          <c:orientation val="minMax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7973167"/>
        <c:crosses val="autoZero"/>
        <c:crossBetween val="between"/>
      </c:valAx>
      <c:valAx>
        <c:axId val="875963359"/>
        <c:scaling>
          <c:orientation val="minMax"/>
          <c:max val="1"/>
        </c:scaling>
        <c:delete val="0"/>
        <c:axPos val="t"/>
        <c:numFmt formatCode="#,##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70511359"/>
        <c:crosses val="autoZero"/>
        <c:crossBetween val="between"/>
      </c:valAx>
      <c:catAx>
        <c:axId val="870511359"/>
        <c:scaling>
          <c:orientation val="maxMin"/>
        </c:scaling>
        <c:delete val="0"/>
        <c:axPos val="r"/>
        <c:majorTickMark val="none"/>
        <c:minorTickMark val="none"/>
        <c:tickLblPos val="none"/>
        <c:spPr>
          <a:ln>
            <a:noFill/>
          </a:ln>
        </c:spPr>
        <c:crossAx val="875963359"/>
        <c:crosses val="max"/>
        <c:auto val="1"/>
        <c:lblAlgn val="ctr"/>
        <c:lblOffset val="100"/>
        <c:noMultiLvlLbl val="0"/>
      </c:catAx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1">
    <c:autoUpdate val="1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'B0 - Distribution'!$DZ$5</c:f>
              <c:strCache>
                <c:ptCount val="1"/>
                <c:pt idx="0">
                  <c:v>Gagné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Distribution'!$DZ$6:$DZ$17</c:f>
              <c:numCache>
                <c:formatCode>General</c:formatCode>
                <c:ptCount val="12"/>
                <c:pt idx="0">
                  <c:v>4</c:v>
                </c:pt>
                <c:pt idx="1">
                  <c:v>2</c:v>
                </c:pt>
                <c:pt idx="2">
                  <c:v>12</c:v>
                </c:pt>
                <c:pt idx="3">
                  <c:v>5</c:v>
                </c:pt>
                <c:pt idx="4">
                  <c:v>13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5</c:v>
                </c:pt>
                <c:pt idx="9">
                  <c:v>14</c:v>
                </c:pt>
                <c:pt idx="1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CA-4A11-9EA5-C4108A4BE555}"/>
            </c:ext>
          </c:extLst>
        </c:ser>
        <c:ser>
          <c:idx val="1"/>
          <c:order val="1"/>
          <c:tx>
            <c:strRef>
              <c:f>'B0 - Distribution'!$EA$5</c:f>
              <c:strCache>
                <c:ptCount val="1"/>
                <c:pt idx="0">
                  <c:v>Reconquête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Distribution'!$EA$6:$EA$17</c:f>
              <c:numCache>
                <c:formatCode>General</c:formatCode>
                <c:ptCount val="12"/>
                <c:pt idx="0">
                  <c:v>26</c:v>
                </c:pt>
                <c:pt idx="1">
                  <c:v>42</c:v>
                </c:pt>
                <c:pt idx="2">
                  <c:v>78</c:v>
                </c:pt>
                <c:pt idx="3">
                  <c:v>10</c:v>
                </c:pt>
                <c:pt idx="4">
                  <c:v>21</c:v>
                </c:pt>
                <c:pt idx="5">
                  <c:v>43</c:v>
                </c:pt>
                <c:pt idx="6">
                  <c:v>59</c:v>
                </c:pt>
                <c:pt idx="7">
                  <c:v>68</c:v>
                </c:pt>
                <c:pt idx="8">
                  <c:v>29</c:v>
                </c:pt>
                <c:pt idx="9">
                  <c:v>53</c:v>
                </c:pt>
                <c:pt idx="1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CA-4A11-9EA5-C4108A4BE555}"/>
            </c:ext>
          </c:extLst>
        </c:ser>
        <c:ser>
          <c:idx val="2"/>
          <c:order val="2"/>
          <c:tx>
            <c:strRef>
              <c:f>'B0 - Distribution'!$EB$5</c:f>
              <c:strCache>
                <c:ptCount val="1"/>
                <c:pt idx="0">
                  <c:v>Reprise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Distribution'!$EB$6:$EB$17</c:f>
              <c:numCache>
                <c:formatCode>General</c:formatCode>
                <c:ptCount val="12"/>
                <c:pt idx="0">
                  <c:v>39</c:v>
                </c:pt>
                <c:pt idx="1">
                  <c:v>37</c:v>
                </c:pt>
                <c:pt idx="2">
                  <c:v>85</c:v>
                </c:pt>
                <c:pt idx="3">
                  <c:v>41</c:v>
                </c:pt>
                <c:pt idx="4">
                  <c:v>53</c:v>
                </c:pt>
                <c:pt idx="5">
                  <c:v>54</c:v>
                </c:pt>
                <c:pt idx="6">
                  <c:v>102</c:v>
                </c:pt>
                <c:pt idx="7">
                  <c:v>56</c:v>
                </c:pt>
                <c:pt idx="8">
                  <c:v>54</c:v>
                </c:pt>
                <c:pt idx="9">
                  <c:v>50</c:v>
                </c:pt>
                <c:pt idx="10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CA-4A11-9EA5-C4108A4BE555}"/>
            </c:ext>
          </c:extLst>
        </c:ser>
        <c:ser>
          <c:idx val="3"/>
          <c:order val="3"/>
          <c:tx>
            <c:strRef>
              <c:f>'B0 - Distribution'!$EC$5</c:f>
              <c:strCache>
                <c:ptCount val="1"/>
                <c:pt idx="0">
                  <c:v>Perdu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Distribution'!$EC$6:$EC$17</c:f>
              <c:numCache>
                <c:formatCode>General</c:formatCode>
                <c:ptCount val="12"/>
                <c:pt idx="0">
                  <c:v>-90</c:v>
                </c:pt>
                <c:pt idx="1">
                  <c:v>-21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CA-4A11-9EA5-C4108A4BE555}"/>
            </c:ext>
          </c:extLst>
        </c:ser>
        <c:ser>
          <c:idx val="4"/>
          <c:order val="4"/>
          <c:tx>
            <c:strRef>
              <c:f>'B0 - Distribution'!$ED$5</c:f>
              <c:strCache>
                <c:ptCount val="1"/>
                <c:pt idx="0">
                  <c:v>Rupture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Distribution'!$ED$6:$ED$17</c:f>
              <c:numCache>
                <c:formatCode>General</c:formatCode>
                <c:ptCount val="12"/>
                <c:pt idx="0">
                  <c:v>0</c:v>
                </c:pt>
                <c:pt idx="1">
                  <c:v>-39</c:v>
                </c:pt>
                <c:pt idx="2">
                  <c:v>-37</c:v>
                </c:pt>
                <c:pt idx="3">
                  <c:v>-85</c:v>
                </c:pt>
                <c:pt idx="4">
                  <c:v>-41</c:v>
                </c:pt>
                <c:pt idx="5">
                  <c:v>-53</c:v>
                </c:pt>
                <c:pt idx="6">
                  <c:v>-54</c:v>
                </c:pt>
                <c:pt idx="7">
                  <c:v>-102</c:v>
                </c:pt>
                <c:pt idx="8">
                  <c:v>-56</c:v>
                </c:pt>
                <c:pt idx="9">
                  <c:v>-54</c:v>
                </c:pt>
                <c:pt idx="10">
                  <c:v>-50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CA-4A11-9EA5-C4108A4BE555}"/>
            </c:ext>
          </c:extLst>
        </c:ser>
        <c:ser>
          <c:idx val="5"/>
          <c:order val="5"/>
          <c:tx>
            <c:strRef>
              <c:f>'B0 - Distribution'!$EE$5</c:f>
              <c:strCache>
                <c:ptCount val="1"/>
                <c:pt idx="0">
                  <c:v>Déréférencement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Distribution'!$EE$6:$EE$17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-19</c:v>
                </c:pt>
                <c:pt idx="3">
                  <c:v>-33</c:v>
                </c:pt>
                <c:pt idx="4">
                  <c:v>-108</c:v>
                </c:pt>
                <c:pt idx="5">
                  <c:v>-18</c:v>
                </c:pt>
                <c:pt idx="6">
                  <c:v>-8</c:v>
                </c:pt>
                <c:pt idx="7">
                  <c:v>-27</c:v>
                </c:pt>
                <c:pt idx="8">
                  <c:v>-44</c:v>
                </c:pt>
                <c:pt idx="9">
                  <c:v>-56</c:v>
                </c:pt>
                <c:pt idx="10">
                  <c:v>-48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CA-4A11-9EA5-C4108A4BE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4450384"/>
        <c:axId val="1154451824"/>
      </c:barChart>
      <c:lineChart>
        <c:grouping val="standard"/>
        <c:varyColors val="0"/>
        <c:ser>
          <c:idx val="6"/>
          <c:order val="6"/>
          <c:tx>
            <c:strRef>
              <c:f>'B0 - Distribution'!$EF$5</c:f>
              <c:strCache>
                <c:ptCount val="1"/>
                <c:pt idx="0">
                  <c:v>Évolution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numFmt formatCode="\+0;\-0;\=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Distribution'!$DX$6:$DX$17</c:f>
              <c:numCache>
                <c:formatCode>dd\ mmm\ yy</c:formatCode>
                <c:ptCount val="12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</c:numCache>
            </c:numRef>
          </c:cat>
          <c:val>
            <c:numRef>
              <c:f>'B0 - Distribution'!$EF$6:$EF$17</c:f>
              <c:numCache>
                <c:formatCode>General</c:formatCode>
                <c:ptCount val="12"/>
                <c:pt idx="0">
                  <c:v>-21</c:v>
                </c:pt>
                <c:pt idx="1">
                  <c:v>21</c:v>
                </c:pt>
                <c:pt idx="2">
                  <c:v>119</c:v>
                </c:pt>
                <c:pt idx="3">
                  <c:v>-62</c:v>
                </c:pt>
                <c:pt idx="4">
                  <c:v>-62</c:v>
                </c:pt>
                <c:pt idx="5">
                  <c:v>34</c:v>
                </c:pt>
                <c:pt idx="6">
                  <c:v>108</c:v>
                </c:pt>
                <c:pt idx="7">
                  <c:v>5</c:v>
                </c:pt>
                <c:pt idx="8">
                  <c:v>-12</c:v>
                </c:pt>
                <c:pt idx="9">
                  <c:v>7</c:v>
                </c:pt>
                <c:pt idx="10">
                  <c:v>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F4CA-4A11-9EA5-C4108A4BE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4450384"/>
        <c:axId val="1154451824"/>
      </c:lineChart>
      <c:catAx>
        <c:axId val="1154450384"/>
        <c:scaling>
          <c:orientation val="maxMin"/>
        </c:scaling>
        <c:delete val="0"/>
        <c:axPos val="b"/>
        <c:numFmt formatCode="dd\ mmm\ yyyy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6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4451824"/>
        <c:crosses val="autoZero"/>
        <c:auto val="0"/>
        <c:lblAlgn val="ctr"/>
        <c:lblOffset val="100"/>
        <c:noMultiLvlLbl val="0"/>
      </c:catAx>
      <c:valAx>
        <c:axId val="1154451824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Évolution  de la distribution</a:t>
                </a:r>
                <a:r>
                  <a:rPr lang="fr-FR" b="1" baseline="0"/>
                  <a:t> du produit</a:t>
                </a:r>
                <a:endParaRPr lang="fr-FR" b="1"/>
              </a:p>
            </c:rich>
          </c:tx>
          <c:layout>
            <c:manualLayout>
              <c:xMode val="edge"/>
              <c:yMode val="edge"/>
              <c:x val="3.6440776829299741E-2"/>
              <c:y val="8.907908083582279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;\-0;\-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445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Distribution'!$ER$5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Distribution'!$ER$6:$ER$25</c:f>
              <c:numCache>
                <c:formatCode>#,##0</c:formatCode>
                <c:ptCount val="20"/>
                <c:pt idx="0">
                  <c:v>491</c:v>
                </c:pt>
                <c:pt idx="1">
                  <c:v>2548</c:v>
                </c:pt>
                <c:pt idx="2">
                  <c:v>1710</c:v>
                </c:pt>
                <c:pt idx="3">
                  <c:v>2777</c:v>
                </c:pt>
                <c:pt idx="4">
                  <c:v>1552</c:v>
                </c:pt>
                <c:pt idx="5">
                  <c:v>1284</c:v>
                </c:pt>
                <c:pt idx="6">
                  <c:v>1484</c:v>
                </c:pt>
                <c:pt idx="7">
                  <c:v>1284</c:v>
                </c:pt>
                <c:pt idx="8">
                  <c:v>1477</c:v>
                </c:pt>
                <c:pt idx="9">
                  <c:v>1788</c:v>
                </c:pt>
                <c:pt idx="10">
                  <c:v>1158</c:v>
                </c:pt>
                <c:pt idx="11">
                  <c:v>2116</c:v>
                </c:pt>
                <c:pt idx="12">
                  <c:v>1176</c:v>
                </c:pt>
                <c:pt idx="13">
                  <c:v>673</c:v>
                </c:pt>
                <c:pt idx="14">
                  <c:v>452</c:v>
                </c:pt>
                <c:pt idx="15">
                  <c:v>712</c:v>
                </c:pt>
                <c:pt idx="16">
                  <c:v>515</c:v>
                </c:pt>
                <c:pt idx="17">
                  <c:v>457</c:v>
                </c:pt>
                <c:pt idx="18">
                  <c:v>205</c:v>
                </c:pt>
                <c:pt idx="19">
                  <c:v>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17-4299-B88A-14A9D9EF2A3C}"/>
            </c:ext>
          </c:extLst>
        </c:ser>
        <c:ser>
          <c:idx val="1"/>
          <c:order val="1"/>
          <c:tx>
            <c:strRef>
              <c:f>'B0 - Distribution'!$ES$5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Distribution'!$ES$6:$ES$25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6</c:v>
                </c:pt>
                <c:pt idx="8">
                  <c:v>0</c:v>
                </c:pt>
                <c:pt idx="9">
                  <c:v>78</c:v>
                </c:pt>
                <c:pt idx="10">
                  <c:v>6</c:v>
                </c:pt>
                <c:pt idx="11">
                  <c:v>10</c:v>
                </c:pt>
                <c:pt idx="12">
                  <c:v>11</c:v>
                </c:pt>
                <c:pt idx="13">
                  <c:v>85</c:v>
                </c:pt>
                <c:pt idx="14">
                  <c:v>0</c:v>
                </c:pt>
                <c:pt idx="15">
                  <c:v>0</c:v>
                </c:pt>
                <c:pt idx="16">
                  <c:v>242</c:v>
                </c:pt>
                <c:pt idx="17">
                  <c:v>0</c:v>
                </c:pt>
                <c:pt idx="18">
                  <c:v>185</c:v>
                </c:pt>
                <c:pt idx="1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17-4299-B88A-14A9D9EF2A3C}"/>
            </c:ext>
          </c:extLst>
        </c:ser>
        <c:ser>
          <c:idx val="2"/>
          <c:order val="2"/>
          <c:tx>
            <c:strRef>
              <c:f>'B0 - Distribution'!$ET$5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Distribution'!$ET$6:$ET$25</c:f>
              <c:numCache>
                <c:formatCode>#,##0</c:formatCode>
                <c:ptCount val="20"/>
                <c:pt idx="0">
                  <c:v>0</c:v>
                </c:pt>
                <c:pt idx="1">
                  <c:v>21</c:v>
                </c:pt>
                <c:pt idx="2">
                  <c:v>0</c:v>
                </c:pt>
                <c:pt idx="3">
                  <c:v>0</c:v>
                </c:pt>
                <c:pt idx="4">
                  <c:v>16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78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17-4299-B88A-14A9D9EF2A3C}"/>
            </c:ext>
          </c:extLst>
        </c:ser>
        <c:ser>
          <c:idx val="3"/>
          <c:order val="3"/>
          <c:tx>
            <c:strRef>
              <c:f>'B0 - Distribution'!$EU$5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Distribution'!$EU$6:$EU$25</c:f>
              <c:numCache>
                <c:formatCode>#,##0</c:formatCode>
                <c:ptCount val="20"/>
                <c:pt idx="0">
                  <c:v>0</c:v>
                </c:pt>
                <c:pt idx="1">
                  <c:v>1197</c:v>
                </c:pt>
                <c:pt idx="2">
                  <c:v>0</c:v>
                </c:pt>
                <c:pt idx="3">
                  <c:v>0</c:v>
                </c:pt>
                <c:pt idx="4">
                  <c:v>250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105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17-4299-B88A-14A9D9EF2A3C}"/>
            </c:ext>
          </c:extLst>
        </c:ser>
        <c:ser>
          <c:idx val="4"/>
          <c:order val="4"/>
          <c:tx>
            <c:strRef>
              <c:f>'B0 - Distribution'!$EV$5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Distribution'!$EV$6:$EV$25</c:f>
              <c:numCache>
                <c:formatCode>#,##0</c:formatCode>
                <c:ptCount val="20"/>
                <c:pt idx="0">
                  <c:v>0</c:v>
                </c:pt>
                <c:pt idx="1">
                  <c:v>15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17-4299-B88A-14A9D9EF2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0915215"/>
        <c:axId val="1150911855"/>
      </c:barChart>
      <c:catAx>
        <c:axId val="11509152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0911855"/>
        <c:crosses val="autoZero"/>
        <c:auto val="1"/>
        <c:lblAlgn val="ctr"/>
        <c:lblOffset val="100"/>
        <c:noMultiLvlLbl val="0"/>
      </c:catAx>
      <c:valAx>
        <c:axId val="1150911855"/>
        <c:scaling>
          <c:orientation val="minMax"/>
          <c:min val="0"/>
        </c:scaling>
        <c:delete val="1"/>
        <c:axPos val="t"/>
        <c:numFmt formatCode="#,##0" sourceLinked="1"/>
        <c:majorTickMark val="none"/>
        <c:minorTickMark val="none"/>
        <c:tickLblPos val="nextTo"/>
        <c:crossAx val="115091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'B0 - Distribution'!$EY$5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Distribution'!$EY$6:$EY$25</c:f>
              <c:numCache>
                <c:formatCode>#,##0</c:formatCode>
                <c:ptCount val="20"/>
                <c:pt idx="0">
                  <c:v>481</c:v>
                </c:pt>
                <c:pt idx="1">
                  <c:v>66</c:v>
                </c:pt>
                <c:pt idx="2">
                  <c:v>3</c:v>
                </c:pt>
                <c:pt idx="3">
                  <c:v>2001</c:v>
                </c:pt>
                <c:pt idx="4">
                  <c:v>1549</c:v>
                </c:pt>
                <c:pt idx="5">
                  <c:v>434</c:v>
                </c:pt>
                <c:pt idx="6">
                  <c:v>229</c:v>
                </c:pt>
                <c:pt idx="7">
                  <c:v>0</c:v>
                </c:pt>
                <c:pt idx="8">
                  <c:v>77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446</c:v>
                </c:pt>
                <c:pt idx="15">
                  <c:v>683</c:v>
                </c:pt>
                <c:pt idx="16">
                  <c:v>0</c:v>
                </c:pt>
                <c:pt idx="17">
                  <c:v>397</c:v>
                </c:pt>
                <c:pt idx="18">
                  <c:v>0</c:v>
                </c:pt>
                <c:pt idx="1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59-4999-A091-BEC07D726065}"/>
            </c:ext>
          </c:extLst>
        </c:ser>
        <c:ser>
          <c:idx val="1"/>
          <c:order val="1"/>
          <c:tx>
            <c:strRef>
              <c:f>'B0 - Distribution'!$EZ$5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Distribution'!$EZ$6:$EZ$25</c:f>
              <c:numCache>
                <c:formatCode>#,##0</c:formatCode>
                <c:ptCount val="20"/>
                <c:pt idx="0">
                  <c:v>10</c:v>
                </c:pt>
                <c:pt idx="1">
                  <c:v>1462</c:v>
                </c:pt>
                <c:pt idx="2">
                  <c:v>567</c:v>
                </c:pt>
                <c:pt idx="3">
                  <c:v>770</c:v>
                </c:pt>
                <c:pt idx="4">
                  <c:v>3</c:v>
                </c:pt>
                <c:pt idx="5">
                  <c:v>825</c:v>
                </c:pt>
                <c:pt idx="6">
                  <c:v>1117</c:v>
                </c:pt>
                <c:pt idx="7">
                  <c:v>250</c:v>
                </c:pt>
                <c:pt idx="8">
                  <c:v>1076</c:v>
                </c:pt>
                <c:pt idx="9">
                  <c:v>6</c:v>
                </c:pt>
                <c:pt idx="10">
                  <c:v>140</c:v>
                </c:pt>
                <c:pt idx="11">
                  <c:v>111</c:v>
                </c:pt>
                <c:pt idx="12">
                  <c:v>102</c:v>
                </c:pt>
                <c:pt idx="13">
                  <c:v>0</c:v>
                </c:pt>
                <c:pt idx="14">
                  <c:v>6</c:v>
                </c:pt>
                <c:pt idx="15">
                  <c:v>29</c:v>
                </c:pt>
                <c:pt idx="16">
                  <c:v>0</c:v>
                </c:pt>
                <c:pt idx="17">
                  <c:v>58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59-4999-A091-BEC07D726065}"/>
            </c:ext>
          </c:extLst>
        </c:ser>
        <c:ser>
          <c:idx val="2"/>
          <c:order val="2"/>
          <c:tx>
            <c:strRef>
              <c:f>'B0 - Distribution'!$FA$5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Distribution'!$FA$6:$FA$25</c:f>
              <c:numCache>
                <c:formatCode>#,##0</c:formatCode>
                <c:ptCount val="20"/>
                <c:pt idx="0">
                  <c:v>0</c:v>
                </c:pt>
                <c:pt idx="1">
                  <c:v>943</c:v>
                </c:pt>
                <c:pt idx="2">
                  <c:v>925</c:v>
                </c:pt>
                <c:pt idx="3">
                  <c:v>6</c:v>
                </c:pt>
                <c:pt idx="4">
                  <c:v>0</c:v>
                </c:pt>
                <c:pt idx="5">
                  <c:v>25</c:v>
                </c:pt>
                <c:pt idx="6">
                  <c:v>138</c:v>
                </c:pt>
                <c:pt idx="7">
                  <c:v>678</c:v>
                </c:pt>
                <c:pt idx="8">
                  <c:v>311</c:v>
                </c:pt>
                <c:pt idx="9">
                  <c:v>435</c:v>
                </c:pt>
                <c:pt idx="10">
                  <c:v>639</c:v>
                </c:pt>
                <c:pt idx="11">
                  <c:v>1204</c:v>
                </c:pt>
                <c:pt idx="12">
                  <c:v>658</c:v>
                </c:pt>
                <c:pt idx="13">
                  <c:v>41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0</c:v>
                </c:pt>
                <c:pt idx="19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59-4999-A091-BEC07D726065}"/>
            </c:ext>
          </c:extLst>
        </c:ser>
        <c:ser>
          <c:idx val="3"/>
          <c:order val="3"/>
          <c:tx>
            <c:strRef>
              <c:f>'B0 - Distribution'!$FB$5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Distribution'!$FB$6:$FB$25</c:f>
              <c:numCache>
                <c:formatCode>#,##0</c:formatCode>
                <c:ptCount val="20"/>
                <c:pt idx="0">
                  <c:v>0</c:v>
                </c:pt>
                <c:pt idx="1">
                  <c:v>77</c:v>
                </c:pt>
                <c:pt idx="2">
                  <c:v>204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331</c:v>
                </c:pt>
                <c:pt idx="8">
                  <c:v>13</c:v>
                </c:pt>
                <c:pt idx="9">
                  <c:v>1127</c:v>
                </c:pt>
                <c:pt idx="10">
                  <c:v>354</c:v>
                </c:pt>
                <c:pt idx="11">
                  <c:v>731</c:v>
                </c:pt>
                <c:pt idx="12">
                  <c:v>392</c:v>
                </c:pt>
                <c:pt idx="13">
                  <c:v>490</c:v>
                </c:pt>
                <c:pt idx="14">
                  <c:v>0</c:v>
                </c:pt>
                <c:pt idx="15">
                  <c:v>0</c:v>
                </c:pt>
                <c:pt idx="16">
                  <c:v>210</c:v>
                </c:pt>
                <c:pt idx="17">
                  <c:v>0</c:v>
                </c:pt>
                <c:pt idx="18">
                  <c:v>2</c:v>
                </c:pt>
                <c:pt idx="19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59-4999-A091-BEC07D726065}"/>
            </c:ext>
          </c:extLst>
        </c:ser>
        <c:ser>
          <c:idx val="4"/>
          <c:order val="4"/>
          <c:tx>
            <c:strRef>
              <c:f>'B0 - Distribution'!$FC$5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'B0 - Distribution'!$EQ$6:$EQ$25</c:f>
              <c:strCache>
                <c:ptCount val="20"/>
                <c:pt idx="0">
                  <c:v>William Peel</c:v>
                </c:pt>
                <c:pt idx="1">
                  <c:v>Jack Daniels</c:v>
                </c:pt>
                <c:pt idx="2">
                  <c:v>Label 5</c:v>
                </c:pt>
                <c:pt idx="3">
                  <c:v>Ballantines</c:v>
                </c:pt>
                <c:pt idx="4">
                  <c:v>Bairds</c:v>
                </c:pt>
                <c:pt idx="5">
                  <c:v>William Lawsons</c:v>
                </c:pt>
                <c:pt idx="6">
                  <c:v>Clan Campbell</c:v>
                </c:pt>
                <c:pt idx="7">
                  <c:v>J&amp;B</c:v>
                </c:pt>
                <c:pt idx="8">
                  <c:v>Grants</c:v>
                </c:pt>
                <c:pt idx="9">
                  <c:v>Chivas</c:v>
                </c:pt>
                <c:pt idx="10">
                  <c:v>Jameson</c:v>
                </c:pt>
                <c:pt idx="11">
                  <c:v>Aberlour</c:v>
                </c:pt>
                <c:pt idx="12">
                  <c:v>Monkey Shoulder</c:v>
                </c:pt>
                <c:pt idx="13">
                  <c:v>Glenfiddich</c:v>
                </c:pt>
                <c:pt idx="14">
                  <c:v>John Davons</c:v>
                </c:pt>
                <c:pt idx="15">
                  <c:v>Eco+</c:v>
                </c:pt>
                <c:pt idx="16">
                  <c:v>Johnnie Walker</c:v>
                </c:pt>
                <c:pt idx="17">
                  <c:v>Sir Edwards</c:v>
                </c:pt>
                <c:pt idx="18">
                  <c:v>The Famous Grouse</c:v>
                </c:pt>
                <c:pt idx="19">
                  <c:v>The Deveron</c:v>
                </c:pt>
              </c:strCache>
            </c:strRef>
          </c:cat>
          <c:val>
            <c:numRef>
              <c:f>'B0 - Distribution'!$FC$6:$FC$25</c:f>
              <c:numCache>
                <c:formatCode>#,##0</c:formatCode>
                <c:ptCount val="20"/>
                <c:pt idx="0">
                  <c:v>0</c:v>
                </c:pt>
                <c:pt idx="1">
                  <c:v>1224</c:v>
                </c:pt>
                <c:pt idx="2">
                  <c:v>13</c:v>
                </c:pt>
                <c:pt idx="3">
                  <c:v>0</c:v>
                </c:pt>
                <c:pt idx="4">
                  <c:v>266</c:v>
                </c:pt>
                <c:pt idx="5">
                  <c:v>0</c:v>
                </c:pt>
                <c:pt idx="6">
                  <c:v>0</c:v>
                </c:pt>
                <c:pt idx="7">
                  <c:v>31</c:v>
                </c:pt>
                <c:pt idx="8">
                  <c:v>183</c:v>
                </c:pt>
                <c:pt idx="9">
                  <c:v>298</c:v>
                </c:pt>
                <c:pt idx="10">
                  <c:v>31</c:v>
                </c:pt>
                <c:pt idx="11">
                  <c:v>80</c:v>
                </c:pt>
                <c:pt idx="12">
                  <c:v>33</c:v>
                </c:pt>
                <c:pt idx="13">
                  <c:v>227</c:v>
                </c:pt>
                <c:pt idx="14">
                  <c:v>0</c:v>
                </c:pt>
                <c:pt idx="15">
                  <c:v>0</c:v>
                </c:pt>
                <c:pt idx="16">
                  <c:v>547</c:v>
                </c:pt>
                <c:pt idx="17">
                  <c:v>0</c:v>
                </c:pt>
                <c:pt idx="18">
                  <c:v>388</c:v>
                </c:pt>
                <c:pt idx="1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59-4999-A091-BEC07D7260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0915215"/>
        <c:axId val="1150911855"/>
      </c:barChart>
      <c:catAx>
        <c:axId val="11509152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50911855"/>
        <c:crosses val="autoZero"/>
        <c:auto val="1"/>
        <c:lblAlgn val="ctr"/>
        <c:lblOffset val="100"/>
        <c:noMultiLvlLbl val="0"/>
      </c:catAx>
      <c:valAx>
        <c:axId val="1150911855"/>
        <c:scaling>
          <c:orientation val="minMax"/>
          <c:min val="0"/>
        </c:scaling>
        <c:delete val="1"/>
        <c:axPos val="t"/>
        <c:numFmt formatCode="#,##0" sourceLinked="1"/>
        <c:majorTickMark val="none"/>
        <c:minorTickMark val="none"/>
        <c:tickLblPos val="nextTo"/>
        <c:crossAx val="1150915215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85908668481626E-2"/>
          <c:y val="3.9291879884413808E-2"/>
          <c:w val="0.89829489757773529"/>
          <c:h val="0.7627612933811150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'B0 - Distribution'!$FF$5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Distribution'!$FF$6:$FF$18</c:f>
              <c:numCache>
                <c:formatCode>#,##0.00</c:formatCode>
                <c:ptCount val="13"/>
                <c:pt idx="0">
                  <c:v>481</c:v>
                </c:pt>
                <c:pt idx="1">
                  <c:v>355</c:v>
                </c:pt>
                <c:pt idx="2">
                  <c:v>209</c:v>
                </c:pt>
                <c:pt idx="3">
                  <c:v>155</c:v>
                </c:pt>
                <c:pt idx="4">
                  <c:v>173</c:v>
                </c:pt>
                <c:pt idx="5">
                  <c:v>130</c:v>
                </c:pt>
                <c:pt idx="6">
                  <c:v>144</c:v>
                </c:pt>
                <c:pt idx="7">
                  <c:v>126</c:v>
                </c:pt>
                <c:pt idx="8">
                  <c:v>112</c:v>
                </c:pt>
                <c:pt idx="9">
                  <c:v>84</c:v>
                </c:pt>
                <c:pt idx="10">
                  <c:v>64</c:v>
                </c:pt>
                <c:pt idx="11">
                  <c:v>63</c:v>
                </c:pt>
                <c:pt idx="12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18-4703-A3F6-76A065B8AB62}"/>
            </c:ext>
          </c:extLst>
        </c:ser>
        <c:ser>
          <c:idx val="1"/>
          <c:order val="1"/>
          <c:tx>
            <c:strRef>
              <c:f>'B0 - Distribution'!$FG$5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Distribution'!$FG$6:$FG$18</c:f>
              <c:numCache>
                <c:formatCode>#,##0.00</c:formatCode>
                <c:ptCount val="13"/>
                <c:pt idx="0">
                  <c:v>10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18-4703-A3F6-76A065B8AB62}"/>
            </c:ext>
          </c:extLst>
        </c:ser>
        <c:ser>
          <c:idx val="2"/>
          <c:order val="2"/>
          <c:tx>
            <c:strRef>
              <c:f>'B0 - Distribution'!$FH$5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Distribution'!$FH$6:$FH$18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18-4703-A3F6-76A065B8AB62}"/>
            </c:ext>
          </c:extLst>
        </c:ser>
        <c:ser>
          <c:idx val="3"/>
          <c:order val="3"/>
          <c:tx>
            <c:strRef>
              <c:f>'B0 - Distribution'!$FI$5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Distribution'!$FI$6:$FI$18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18-4703-A3F6-76A065B8AB62}"/>
            </c:ext>
          </c:extLst>
        </c:ser>
        <c:ser>
          <c:idx val="4"/>
          <c:order val="4"/>
          <c:tx>
            <c:strRef>
              <c:f>'B0 - Distribution'!$FJ$5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Distribution'!$FJ$6:$FJ$18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18-4703-A3F6-76A065B8A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8766192"/>
        <c:axId val="1048765712"/>
      </c:barChart>
      <c:catAx>
        <c:axId val="1048766192"/>
        <c:scaling>
          <c:orientation val="maxMin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2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48765712"/>
        <c:crosses val="autoZero"/>
        <c:auto val="0"/>
        <c:lblAlgn val="ctr"/>
        <c:lblOffset val="100"/>
        <c:noMultiLvlLbl val="0"/>
      </c:catAx>
      <c:valAx>
        <c:axId val="1048765712"/>
        <c:scaling>
          <c:orientation val="minMax"/>
        </c:scaling>
        <c:delete val="0"/>
        <c:axPos val="r"/>
        <c:numFmt formatCode="#,##0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4876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5100593674544144E-2"/>
          <c:y val="0.93802949437466887"/>
          <c:w val="0.89999984568859726"/>
          <c:h val="6.19705056253311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85908668481626E-2"/>
          <c:y val="3.9291879884413808E-2"/>
          <c:w val="0.89829489757773529"/>
          <c:h val="0.711379604301497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'B0 - Distribution'!$FF$5</c:f>
              <c:strCache>
                <c:ptCount val="1"/>
                <c:pt idx="0">
                  <c:v>Top 20%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3D44EED-3522-4AED-A8BB-DAC34A35FB55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9FDEFF3-BAB2-4B7E-B7C9-5DBEDFB0BFF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DB240D6-7709-408D-92B0-9B3E76A97FB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A43B978-C574-47A2-8A54-F410FDC65A5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34862E2-557F-4687-9A1A-F6997608D98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4F91952-1824-4D54-BB2D-796A3BE5889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6A2D2D4-2787-479B-A2FB-F64F4751988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FCF0104-75E3-4DB1-893B-A0A0854569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E646986A-48C0-4B50-8AF2-5941782EBCF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20A4F4D-BA79-4E28-84D2-6B12A2D12A3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B75177D-C9FE-4CEE-97BB-97F244340B5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90089FC4-DEAA-4791-9344-79D090447C0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80A29BC-E61B-4C7A-A96B-17756DAF0C2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Distribution'!$FF$6:$FF$18</c:f>
              <c:numCache>
                <c:formatCode>#,##0.00</c:formatCode>
                <c:ptCount val="13"/>
                <c:pt idx="0">
                  <c:v>481</c:v>
                </c:pt>
                <c:pt idx="1">
                  <c:v>355</c:v>
                </c:pt>
                <c:pt idx="2">
                  <c:v>209</c:v>
                </c:pt>
                <c:pt idx="3">
                  <c:v>155</c:v>
                </c:pt>
                <c:pt idx="4">
                  <c:v>173</c:v>
                </c:pt>
                <c:pt idx="5">
                  <c:v>130</c:v>
                </c:pt>
                <c:pt idx="6">
                  <c:v>144</c:v>
                </c:pt>
                <c:pt idx="7">
                  <c:v>126</c:v>
                </c:pt>
                <c:pt idx="8">
                  <c:v>112</c:v>
                </c:pt>
                <c:pt idx="9">
                  <c:v>84</c:v>
                </c:pt>
                <c:pt idx="10">
                  <c:v>64</c:v>
                </c:pt>
                <c:pt idx="11">
                  <c:v>63</c:v>
                </c:pt>
                <c:pt idx="12">
                  <c:v>63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Distribution'!$FL$6:$FL$18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0D-A9B1-4D56-B721-3D2D70EF8425}"/>
            </c:ext>
          </c:extLst>
        </c:ser>
        <c:ser>
          <c:idx val="1"/>
          <c:order val="1"/>
          <c:tx>
            <c:strRef>
              <c:f>'B0 - Distribution'!$FG$5</c:f>
              <c:strCache>
                <c:ptCount val="1"/>
                <c:pt idx="0">
                  <c:v>20% - 40%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39A1F4C-4624-45BE-9D33-3F3B1C73E23F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567B5BB-9908-4950-899E-D78BFAAD64D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828F1DE-639A-4922-BD7C-BDF54CA731E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EC306AD-4B28-43E2-8E56-75C4851D9E6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CF77C4D-7ADF-4F9C-8329-0104BE1BF2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20959CA-0F0C-4D53-B665-0B91F7046A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E1139CF-80C6-42BD-B574-D0C9E023B67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4DCF26F-6C95-4A99-B9E9-DFCA5CA21FD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B0A5213-91B3-480F-8178-B92087690B0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9422D05-8216-48ED-B107-FC323C54378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846DEFC-9F7C-4FA3-9D19-EECD0BC9D71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ACBA2B5-3A06-4B04-9D54-B8CD2439A72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9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9D54091-7160-4160-8FF2-64ABCF5AF37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A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Distribution'!$FG$6:$FG$18</c:f>
              <c:numCache>
                <c:formatCode>#,##0.00</c:formatCode>
                <c:ptCount val="13"/>
                <c:pt idx="0">
                  <c:v>10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Distribution'!$FM$6:$FM$18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1B-A9B1-4D56-B721-3D2D70EF8425}"/>
            </c:ext>
          </c:extLst>
        </c:ser>
        <c:ser>
          <c:idx val="2"/>
          <c:order val="2"/>
          <c:tx>
            <c:strRef>
              <c:f>'B0 - Distribution'!$FH$5</c:f>
              <c:strCache>
                <c:ptCount val="1"/>
                <c:pt idx="0">
                  <c:v>40% - 60%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51E8E01-DCDC-4FFD-AB16-DE07E97691B1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BF35EB4-B726-4B45-B300-AC2DF752B50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9B1FB95-4AD6-48A8-81F9-28AA8998FC2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1714591-9E6A-4DF7-AF5E-91CF5262FEB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F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31DC802-7928-4377-803B-28593BA6036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0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48214DE-157A-4EBC-8311-F4C26D315DC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1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4CD4BFF-331A-4C6B-B6D1-52C09D9CB41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2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DBB502B-D7AD-4C2E-A9E5-300233F9EBC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3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28743F9-8070-419F-8B88-5D191E39A13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491142D-BA1F-4712-B9C3-94962547381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5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6924DB2-AE84-43C3-B559-F6ADC43508F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6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964E828-166B-4737-9C0F-778817D4837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7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674322BC-7D8A-4830-A83B-5CFDE0FE99E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8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Distribution'!$FH$6:$FH$18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Distribution'!$FN$6:$FN$18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29-A9B1-4D56-B721-3D2D70EF8425}"/>
            </c:ext>
          </c:extLst>
        </c:ser>
        <c:ser>
          <c:idx val="3"/>
          <c:order val="3"/>
          <c:tx>
            <c:strRef>
              <c:f>'B0 - Distribution'!$FI$5</c:f>
              <c:strCache>
                <c:ptCount val="1"/>
                <c:pt idx="0">
                  <c:v>60% - 80%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B615F1B-40A3-47DE-82FF-76F7129E83C7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A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DF84824-2D01-447E-AA26-83B7A92CF13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B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9343C2E-C504-44B7-9440-759D7385D3D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C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9BE2DA9-805C-4F51-929E-F94E9A0447E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D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7A91977-194B-4BAC-B2CF-B95E21B799C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E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75ED0DB-BBCD-4323-96FF-1C783F65819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F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CFB3098-4DE5-4884-98B6-178CE3055C7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C19F22A-20AF-43E3-995A-477609EDC05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2522986-E7EF-444D-BDCD-6BD8A0F15F6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2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FD3A815-5A30-4251-ABDE-734E85F5E67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99BA47A-F8D8-4651-9897-3AEE292AFF5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DC9B08F-C09B-41DB-BA0B-486C66E9DA7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5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F4EA61D-AF7E-42A0-8B50-4D9605A2ABB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Distribution'!$FI$6:$FI$18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Distribution'!$FO$6:$FO$18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37-A9B1-4D56-B721-3D2D70EF8425}"/>
            </c:ext>
          </c:extLst>
        </c:ser>
        <c:ser>
          <c:idx val="4"/>
          <c:order val="4"/>
          <c:tx>
            <c:strRef>
              <c:f>'B0 - Distribution'!$FJ$5</c:f>
              <c:strCache>
                <c:ptCount val="1"/>
                <c:pt idx="0">
                  <c:v>80% - 100%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73DCE1C-A4A4-4D3C-88F2-E12ACEE3CC22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8-A9B1-4D56-B721-3D2D70EF842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429F10A-1073-488A-9E9E-DD43DD49EC9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9-A9B1-4D56-B721-3D2D70EF842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E0203DB-F69B-4169-8D67-5640B497302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A-A9B1-4D56-B721-3D2D70EF842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5C6AC9A-D658-4BA7-8E5B-9C5B8D7883C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B-A9B1-4D56-B721-3D2D70EF842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4C2A7AA-B4E3-4108-9226-E6E0EE1F3C8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C-A9B1-4D56-B721-3D2D70EF842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591DA02-0C89-44CF-834C-8F70F14EE5C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D-A9B1-4D56-B721-3D2D70EF842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FD25B46-789A-4443-97F3-EB6CA974ECC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E-A9B1-4D56-B721-3D2D70EF84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7D0B40C-FB67-4299-A2B4-361FF4201F8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F-A9B1-4D56-B721-3D2D70EF84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EBC910E1-4E99-4D9D-AAE5-648CE63D9829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0-A9B1-4D56-B721-3D2D70EF842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ED224639-B8EB-4D3E-917E-2815BB7FA91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1-A9B1-4D56-B721-3D2D70EF842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A7BA828-B632-4C5B-A8C2-FFC1893220E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2-A9B1-4D56-B721-3D2D70EF842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C63FD9D-0E69-44D1-A61A-A32BFEEB7BC3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3-A9B1-4D56-B721-3D2D70EF842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EE64A2D-DD3F-4B98-B050-1A3C3897FD7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44-A9B1-4D56-B721-3D2D70EF84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'B0 - Distribution'!$FE$6:$FE$18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'B0 - Distribution'!$FJ$6:$FJ$18</c:f>
              <c:numCache>
                <c:formatCode>#,##0.00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'B0 - Distribution'!$FP$6:$FP$18</c15:f>
                <c15:dlblRangeCache>
                  <c:ptCount val="13"/>
                </c15:dlblRangeCache>
              </c15:datalabelsRange>
            </c:ext>
            <c:ext xmlns:c16="http://schemas.microsoft.com/office/drawing/2014/chart" uri="{C3380CC4-5D6E-409C-BE32-E72D297353CC}">
              <c16:uniqueId val="{00000045-A9B1-4D56-B721-3D2D70EF84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048766192"/>
        <c:axId val="1048765712"/>
      </c:barChart>
      <c:catAx>
        <c:axId val="1048766192"/>
        <c:scaling>
          <c:orientation val="maxMin"/>
        </c:scaling>
        <c:delete val="0"/>
        <c:axPos val="b"/>
        <c:numFmt formatCode="dd\ mmm\ 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2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48765712"/>
        <c:crosses val="autoZero"/>
        <c:auto val="0"/>
        <c:lblAlgn val="ctr"/>
        <c:lblOffset val="100"/>
        <c:noMultiLvlLbl val="0"/>
      </c:catAx>
      <c:valAx>
        <c:axId val="1048765712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48766192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'C0 - Pricing'!$E$8</c:f>
              <c:strCache>
                <c:ptCount val="1"/>
                <c:pt idx="0">
                  <c:v>WILLIAM PEEL - Blended scotch - 20cl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Pricing'!$E$9:$E$59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1</c:v>
                </c:pt>
                <c:pt idx="29">
                  <c:v>2</c:v>
                </c:pt>
                <c:pt idx="30">
                  <c:v>0</c:v>
                </c:pt>
                <c:pt idx="31">
                  <c:v>3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2</c:v>
                </c:pt>
                <c:pt idx="37">
                  <c:v>2</c:v>
                </c:pt>
                <c:pt idx="38">
                  <c:v>3</c:v>
                </c:pt>
                <c:pt idx="39">
                  <c:v>3</c:v>
                </c:pt>
                <c:pt idx="40">
                  <c:v>1</c:v>
                </c:pt>
                <c:pt idx="41">
                  <c:v>3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A-494F-B6F9-DED1DD64E6CE}"/>
            </c:ext>
          </c:extLst>
        </c:ser>
        <c:ser>
          <c:idx val="1"/>
          <c:order val="1"/>
          <c:tx>
            <c:strRef>
              <c:f>'C0 - Pricing'!$F$8</c:f>
              <c:strCache>
                <c:ptCount val="1"/>
                <c:pt idx="0">
                  <c:v>WILLIAM PEEL - Scotch whisky - 50cl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Pricing'!$F$9:$F$59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7</c:v>
                </c:pt>
                <c:pt idx="26">
                  <c:v>6</c:v>
                </c:pt>
                <c:pt idx="27">
                  <c:v>2</c:v>
                </c:pt>
                <c:pt idx="28">
                  <c:v>1</c:v>
                </c:pt>
                <c:pt idx="29">
                  <c:v>1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A-494F-B6F9-DED1DD64E6CE}"/>
            </c:ext>
          </c:extLst>
        </c:ser>
        <c:ser>
          <c:idx val="2"/>
          <c:order val="2"/>
          <c:tx>
            <c:strRef>
              <c:f>'C0 - Pricing'!$G$8</c:f>
              <c:strCache>
                <c:ptCount val="1"/>
                <c:pt idx="0">
                  <c:v>WILLIAM PEEL - Scotch whisky - 1L</c:v>
                </c:pt>
              </c:strCache>
            </c:strRef>
          </c:tx>
          <c:spPr>
            <a:solidFill>
              <a:srgbClr val="E8C912"/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Pricing'!$G$9:$G$59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18</c:v>
                </c:pt>
                <c:pt idx="8">
                  <c:v>94</c:v>
                </c:pt>
                <c:pt idx="9">
                  <c:v>4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9A-494F-B6F9-DED1DD64E6CE}"/>
            </c:ext>
          </c:extLst>
        </c:ser>
        <c:ser>
          <c:idx val="3"/>
          <c:order val="3"/>
          <c:tx>
            <c:strRef>
              <c:f>'C0 - Pricing'!$H$8</c:f>
              <c:strCache>
                <c:ptCount val="1"/>
                <c:pt idx="0">
                  <c:v>WILLIAM PEEL - Scotch whisky edition limitee - 1L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Pricing'!$H$9:$H$59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16</c:v>
                </c:pt>
                <c:pt idx="3">
                  <c:v>1</c:v>
                </c:pt>
                <c:pt idx="4">
                  <c:v>0</c:v>
                </c:pt>
                <c:pt idx="5">
                  <c:v>3</c:v>
                </c:pt>
                <c:pt idx="6">
                  <c:v>0</c:v>
                </c:pt>
                <c:pt idx="7">
                  <c:v>34</c:v>
                </c:pt>
                <c:pt idx="8">
                  <c:v>16</c:v>
                </c:pt>
                <c:pt idx="9">
                  <c:v>11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9A-494F-B6F9-DED1DD64E6CE}"/>
            </c:ext>
          </c:extLst>
        </c:ser>
        <c:ser>
          <c:idx val="4"/>
          <c:order val="4"/>
          <c:tx>
            <c:strRef>
              <c:f>'C0 - Pricing'!$I$8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Pricing'!$D$9:$D$59</c:f>
              <c:numCache>
                <c:formatCode>General</c:formatCode>
                <c:ptCount val="51"/>
                <c:pt idx="0">
                  <c:v>15</c:v>
                </c:pt>
                <c:pt idx="1">
                  <c:v>15.2</c:v>
                </c:pt>
                <c:pt idx="2">
                  <c:v>15.4</c:v>
                </c:pt>
                <c:pt idx="3">
                  <c:v>15.6</c:v>
                </c:pt>
                <c:pt idx="4">
                  <c:v>15.8</c:v>
                </c:pt>
                <c:pt idx="5">
                  <c:v>16</c:v>
                </c:pt>
                <c:pt idx="6">
                  <c:v>16.2</c:v>
                </c:pt>
                <c:pt idx="7">
                  <c:v>16.399999999999999</c:v>
                </c:pt>
                <c:pt idx="8">
                  <c:v>16.600000000000001</c:v>
                </c:pt>
                <c:pt idx="9">
                  <c:v>16.8</c:v>
                </c:pt>
                <c:pt idx="10">
                  <c:v>17</c:v>
                </c:pt>
                <c:pt idx="11">
                  <c:v>17.2</c:v>
                </c:pt>
                <c:pt idx="12">
                  <c:v>17.399999999999999</c:v>
                </c:pt>
                <c:pt idx="13">
                  <c:v>17.600000000000001</c:v>
                </c:pt>
                <c:pt idx="14">
                  <c:v>17.8</c:v>
                </c:pt>
                <c:pt idx="15">
                  <c:v>18</c:v>
                </c:pt>
                <c:pt idx="16">
                  <c:v>18.2</c:v>
                </c:pt>
                <c:pt idx="17">
                  <c:v>18.399999999999999</c:v>
                </c:pt>
                <c:pt idx="18">
                  <c:v>18.600000000000001</c:v>
                </c:pt>
                <c:pt idx="19">
                  <c:v>18.8</c:v>
                </c:pt>
                <c:pt idx="20">
                  <c:v>19</c:v>
                </c:pt>
                <c:pt idx="21">
                  <c:v>19.2</c:v>
                </c:pt>
                <c:pt idx="22">
                  <c:v>19.399999999999999</c:v>
                </c:pt>
                <c:pt idx="23">
                  <c:v>19.600000000000001</c:v>
                </c:pt>
                <c:pt idx="24">
                  <c:v>19.8</c:v>
                </c:pt>
                <c:pt idx="25">
                  <c:v>20</c:v>
                </c:pt>
                <c:pt idx="26">
                  <c:v>20.2</c:v>
                </c:pt>
                <c:pt idx="27">
                  <c:v>20.399999999999999</c:v>
                </c:pt>
                <c:pt idx="28">
                  <c:v>20.6</c:v>
                </c:pt>
                <c:pt idx="29">
                  <c:v>20.8</c:v>
                </c:pt>
                <c:pt idx="30">
                  <c:v>21</c:v>
                </c:pt>
                <c:pt idx="31">
                  <c:v>21.2</c:v>
                </c:pt>
                <c:pt idx="32">
                  <c:v>21.4</c:v>
                </c:pt>
                <c:pt idx="33">
                  <c:v>21.6</c:v>
                </c:pt>
                <c:pt idx="34">
                  <c:v>21.8</c:v>
                </c:pt>
                <c:pt idx="35">
                  <c:v>22</c:v>
                </c:pt>
                <c:pt idx="36">
                  <c:v>22.2</c:v>
                </c:pt>
                <c:pt idx="37">
                  <c:v>22.4</c:v>
                </c:pt>
                <c:pt idx="38">
                  <c:v>22.6</c:v>
                </c:pt>
                <c:pt idx="39">
                  <c:v>22.8</c:v>
                </c:pt>
                <c:pt idx="40">
                  <c:v>23</c:v>
                </c:pt>
                <c:pt idx="41">
                  <c:v>23.200000000000003</c:v>
                </c:pt>
                <c:pt idx="42">
                  <c:v>23.4</c:v>
                </c:pt>
                <c:pt idx="43">
                  <c:v>23.6</c:v>
                </c:pt>
                <c:pt idx="44">
                  <c:v>23.8</c:v>
                </c:pt>
                <c:pt idx="45">
                  <c:v>24</c:v>
                </c:pt>
                <c:pt idx="46">
                  <c:v>24.200000000000003</c:v>
                </c:pt>
                <c:pt idx="47">
                  <c:v>24.4</c:v>
                </c:pt>
                <c:pt idx="48">
                  <c:v>24.6</c:v>
                </c:pt>
                <c:pt idx="49">
                  <c:v>24.8</c:v>
                </c:pt>
                <c:pt idx="50">
                  <c:v>25</c:v>
                </c:pt>
              </c:numCache>
            </c:numRef>
          </c:cat>
          <c:val>
            <c:numRef>
              <c:f>'C0 - Pricing'!$I$9:$I$59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6</c:v>
                </c:pt>
                <c:pt idx="7">
                  <c:v>215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9A-494F-B6F9-DED1DD64E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06857071"/>
        <c:axId val="1606858031"/>
      </c:barChart>
      <c:catAx>
        <c:axId val="16068570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Prix par litre</a:t>
                </a:r>
                <a:r>
                  <a:rPr lang="fr-FR" b="1" baseline="0"/>
                  <a:t> avant promotion</a:t>
                </a:r>
                <a:endParaRPr lang="fr-FR" b="1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##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06858031"/>
        <c:crosses val="autoZero"/>
        <c:auto val="1"/>
        <c:lblAlgn val="ctr"/>
        <c:lblOffset val="100"/>
        <c:noMultiLvlLbl val="0"/>
      </c:catAx>
      <c:valAx>
        <c:axId val="160685803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Nombre d'observations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606857071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188363954505685"/>
          <c:y val="4.1256440227775713E-2"/>
          <c:w val="0.44478302712160978"/>
          <c:h val="0.9174871195444486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5-4055-A24E-737E73CED1C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5-4055-A24E-737E73CED1C7}"/>
              </c:ext>
            </c:extLst>
          </c:dPt>
          <c:dPt>
            <c:idx val="2"/>
            <c:invertIfNegative val="0"/>
            <c:bubble3D val="0"/>
            <c:spPr>
              <a:solidFill>
                <a:srgbClr val="E8C91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15-4055-A24E-737E73CED1C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D15-4055-A24E-737E73CED1C7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D15-4055-A24E-737E73CED1C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rgbClr val="00B0F0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78A8050E-FE21-4F48-B16A-67BAF5DDA577}" type="CELLRANGE">
                      <a:rPr lang="en-US"/>
                      <a:pPr>
                        <a:defRPr>
                          <a:solidFill>
                            <a:srgbClr val="00B0F0"/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00B0F0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5D15-4055-A24E-737E73CED1C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94389227-7C11-42C0-B531-A7E8A95B174F}" type="CELLRANGE">
                      <a:rPr lang="fr-FR"/>
                      <a:pPr>
                        <a:defRPr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5D15-4055-A24E-737E73CED1C7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rgbClr val="B9A10F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9CAB56BC-0AA6-477E-9CF4-5708B69B2601}" type="CELLRANGE">
                      <a:rPr lang="fr-FR"/>
                      <a:pPr>
                        <a:defRPr>
                          <a:solidFill>
                            <a:srgbClr val="B9A10F"/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B9A10F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5D15-4055-A24E-737E73CED1C7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accent6"/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1215F0E6-ABE3-44BB-82B8-E31F799E605B}" type="CELLRANGE">
                      <a:rPr lang="fr-FR"/>
                      <a:pPr>
                        <a:defRPr>
                          <a:solidFill>
                            <a:schemeClr val="accent6"/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6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D15-4055-A24E-737E73CED1C7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Aptos Black" panose="020B0004020202020204" pitchFamily="34" charset="0"/>
                        <a:ea typeface="+mn-ea"/>
                        <a:cs typeface="+mn-cs"/>
                      </a:defRPr>
                    </a:pPr>
                    <a:fld id="{ECBCFD91-B299-47EA-8585-CAB48BDC03C8}" type="CELLRANGE">
                      <a:rPr lang="fr-FR"/>
                      <a:pPr>
                        <a:defRPr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Aptos Black" panose="020B0004020202020204" pitchFamily="34" charset="0"/>
                        </a:defRPr>
                      </a:pPr>
                      <a:t>[CELLRANGE]</a:t>
                    </a:fld>
                    <a:endParaRPr lang="fr-F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5D15-4055-A24E-737E73CED1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Pricing'!$E$8:$I$8</c:f>
              <c:strCache>
                <c:ptCount val="5"/>
                <c:pt idx="0">
                  <c:v>WILLIAM PEEL - Blended scotch - 20cl</c:v>
                </c:pt>
                <c:pt idx="1">
                  <c:v>WILLIAM PEEL - Scotch whisky - 50cl</c:v>
                </c:pt>
                <c:pt idx="2">
                  <c:v>WILLIAM PEEL - Scotch whisky - 1L</c:v>
                </c:pt>
                <c:pt idx="3">
                  <c:v>WILLIAM PEEL - Scotch whisky edition limitee - 1L</c:v>
                </c:pt>
                <c:pt idx="4">
                  <c:v>WILLIAM PEEL - Scotch whisky - 1.5L</c:v>
                </c:pt>
              </c:strCache>
            </c:strRef>
          </c:cat>
          <c:val>
            <c:numRef>
              <c:f>'C0 - Pricing'!$E$7:$I$7</c:f>
              <c:numCache>
                <c:formatCode>"€"#,##0.00_);[Red]\("€"#,##0.00\)</c:formatCode>
                <c:ptCount val="5"/>
                <c:pt idx="0">
                  <c:v>22.178846153846159</c:v>
                </c:pt>
                <c:pt idx="1">
                  <c:v>20.361212121212112</c:v>
                </c:pt>
                <c:pt idx="2">
                  <c:v>16.693840000000019</c:v>
                </c:pt>
                <c:pt idx="3">
                  <c:v>16.453452380952378</c:v>
                </c:pt>
                <c:pt idx="4">
                  <c:v>16.42596412556048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'C0 - Pricing'!$E$6:$I$6</c15:f>
                <c15:dlblRangeCache>
                  <c:ptCount val="5"/>
                  <c:pt idx="0">
                    <c:v>22,18€
(135)</c:v>
                  </c:pt>
                  <c:pt idx="1">
                    <c:v>20,36€
(124)</c:v>
                  </c:pt>
                  <c:pt idx="2">
                    <c:v>16,69€
(102)</c:v>
                  </c:pt>
                  <c:pt idx="3">
                    <c:v>16,45€
(100)</c:v>
                  </c:pt>
                  <c:pt idx="4">
                    <c:v>16,43€
(100)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5D15-4055-A24E-737E73CED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722652783"/>
        <c:axId val="1722651823"/>
      </c:barChart>
      <c:catAx>
        <c:axId val="17226527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722651823"/>
        <c:crosses val="autoZero"/>
        <c:auto val="1"/>
        <c:lblAlgn val="ctr"/>
        <c:lblOffset val="100"/>
        <c:noMultiLvlLbl val="0"/>
      </c:catAx>
      <c:valAx>
        <c:axId val="1722651823"/>
        <c:scaling>
          <c:orientation val="minMax"/>
        </c:scaling>
        <c:delete val="1"/>
        <c:axPos val="t"/>
        <c:numFmt formatCode="&quot;€&quot;#,##0.00_);[Red]\(&quot;€&quot;#,##0.00\)" sourceLinked="1"/>
        <c:majorTickMark val="none"/>
        <c:minorTickMark val="none"/>
        <c:tickLblPos val="nextTo"/>
        <c:crossAx val="1722652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506027933572309E-2"/>
          <c:y val="6.6252178009699222E-2"/>
          <c:w val="0.59035157472598188"/>
          <c:h val="0.74186471795111564"/>
        </c:manualLayout>
      </c:layout>
      <c:lineChart>
        <c:grouping val="standard"/>
        <c:varyColors val="0"/>
        <c:ser>
          <c:idx val="0"/>
          <c:order val="0"/>
          <c:tx>
            <c:strRef>
              <c:f>'C0 - Pricing'!$N$8</c:f>
              <c:strCache>
                <c:ptCount val="1"/>
                <c:pt idx="0">
                  <c:v>WILLIAM PEEL - Blended scotch - 20cl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Pricing'!$N$9:$N$22</c:f>
              <c:numCache>
                <c:formatCode>#,##0</c:formatCode>
                <c:ptCount val="14"/>
                <c:pt idx="0">
                  <c:v>101.12155479510392</c:v>
                </c:pt>
                <c:pt idx="1">
                  <c:v>101.06894668543856</c:v>
                </c:pt>
                <c:pt idx="2">
                  <c:v>101.09525074027124</c:v>
                </c:pt>
                <c:pt idx="3">
                  <c:v>101.17050956382027</c:v>
                </c:pt>
                <c:pt idx="4">
                  <c:v>100.82719989578581</c:v>
                </c:pt>
                <c:pt idx="5">
                  <c:v>100.72407129985453</c:v>
                </c:pt>
                <c:pt idx="6">
                  <c:v>100.15905265966725</c:v>
                </c:pt>
                <c:pt idx="7">
                  <c:v>100.4938678395868</c:v>
                </c:pt>
                <c:pt idx="8">
                  <c:v>100.50057279474025</c:v>
                </c:pt>
                <c:pt idx="9">
                  <c:v>100.76877100087738</c:v>
                </c:pt>
                <c:pt idx="10">
                  <c:v>100.53409757050737</c:v>
                </c:pt>
                <c:pt idx="11">
                  <c:v>100.28601422983053</c:v>
                </c:pt>
                <c:pt idx="1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46E-4484-BA0A-386B5ECAB276}"/>
            </c:ext>
          </c:extLst>
        </c:ser>
        <c:ser>
          <c:idx val="1"/>
          <c:order val="1"/>
          <c:tx>
            <c:strRef>
              <c:f>'C0 - Pricing'!$O$8</c:f>
              <c:strCache>
                <c:ptCount val="1"/>
                <c:pt idx="0">
                  <c:v>WILLIAM PEEL - Scotch whisky - 50cl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Pricing'!$O$9:$O$22</c:f>
              <c:numCache>
                <c:formatCode>#,##0</c:formatCode>
                <c:ptCount val="14"/>
                <c:pt idx="0">
                  <c:v>101.89227714826292</c:v>
                </c:pt>
                <c:pt idx="1">
                  <c:v>101.83304141966276</c:v>
                </c:pt>
                <c:pt idx="2">
                  <c:v>101.8801456710456</c:v>
                </c:pt>
                <c:pt idx="3">
                  <c:v>102.01757256139807</c:v>
                </c:pt>
                <c:pt idx="4">
                  <c:v>100.30251842056394</c:v>
                </c:pt>
                <c:pt idx="5">
                  <c:v>100.0763466522955</c:v>
                </c:pt>
                <c:pt idx="6">
                  <c:v>99.984602355839527</c:v>
                </c:pt>
                <c:pt idx="7">
                  <c:v>100.05037229303912</c:v>
                </c:pt>
                <c:pt idx="8">
                  <c:v>100.01493104888286</c:v>
                </c:pt>
                <c:pt idx="9">
                  <c:v>99.523606221581431</c:v>
                </c:pt>
                <c:pt idx="10">
                  <c:v>99.047142453871231</c:v>
                </c:pt>
                <c:pt idx="11">
                  <c:v>100.1454527457299</c:v>
                </c:pt>
                <c:pt idx="1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46E-4484-BA0A-386B5ECAB276}"/>
            </c:ext>
          </c:extLst>
        </c:ser>
        <c:ser>
          <c:idx val="2"/>
          <c:order val="2"/>
          <c:tx>
            <c:strRef>
              <c:f>'C0 - Pricing'!$P$8</c:f>
              <c:strCache>
                <c:ptCount val="1"/>
                <c:pt idx="0">
                  <c:v>WILLIAM PEEL - Scotch whisky - 1L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Pricing'!$P$9:$P$22</c:f>
              <c:numCache>
                <c:formatCode>#,##0</c:formatCode>
                <c:ptCount val="14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46E-4484-BA0A-386B5ECAB276}"/>
            </c:ext>
          </c:extLst>
        </c:ser>
        <c:ser>
          <c:idx val="3"/>
          <c:order val="3"/>
          <c:tx>
            <c:strRef>
              <c:f>'C0 - Pricing'!$Q$8</c:f>
              <c:strCache>
                <c:ptCount val="1"/>
                <c:pt idx="0">
                  <c:v>WILLIAM PEEL - Scotch whisky edition limitee - 1L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Pricing'!$Q$9:$Q$22</c:f>
              <c:numCache>
                <c:formatCode>#,##0</c:formatCode>
                <c:ptCount val="14"/>
                <c:pt idx="0">
                  <c:v>98.819533819533817</c:v>
                </c:pt>
                <c:pt idx="1">
                  <c:v>99.564564564564549</c:v>
                </c:pt>
                <c:pt idx="2">
                  <c:v>99.929929929929912</c:v>
                </c:pt>
                <c:pt idx="3">
                  <c:v>99.601154552610879</c:v>
                </c:pt>
                <c:pt idx="4">
                  <c:v>99.827195616669329</c:v>
                </c:pt>
                <c:pt idx="5">
                  <c:v>102.12212212212212</c:v>
                </c:pt>
                <c:pt idx="6">
                  <c:v>101.7486717486718</c:v>
                </c:pt>
                <c:pt idx="7">
                  <c:v>99.552656104380205</c:v>
                </c:pt>
                <c:pt idx="8">
                  <c:v>99.237904571237863</c:v>
                </c:pt>
                <c:pt idx="9">
                  <c:v>98.282988871224163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946E-4484-BA0A-386B5ECAB276}"/>
            </c:ext>
          </c:extLst>
        </c:ser>
        <c:ser>
          <c:idx val="4"/>
          <c:order val="4"/>
          <c:tx>
            <c:strRef>
              <c:f>'C0 - Pricing'!$R$8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'C0 - Pricing'!$M$9:$M$22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Pricing'!$R$9:$R$22</c:f>
              <c:numCache>
                <c:formatCode>#,##0</c:formatCode>
                <c:ptCount val="14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946E-4484-BA0A-386B5ECAB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2490991"/>
        <c:axId val="1612491471"/>
      </c:lineChart>
      <c:dateAx>
        <c:axId val="1612490991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6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2491471"/>
        <c:crosses val="autoZero"/>
        <c:auto val="1"/>
        <c:lblOffset val="100"/>
        <c:baseTimeUnit val="days"/>
      </c:dateAx>
      <c:valAx>
        <c:axId val="1612491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Prix par litre avant promotion</a:t>
                </a:r>
              </a:p>
            </c:rich>
          </c:tx>
          <c:layout>
            <c:manualLayout>
              <c:xMode val="edge"/>
              <c:yMode val="edge"/>
              <c:x val="2.2890739974712041E-3"/>
              <c:y val="0.216562824990076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12490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040633149724319"/>
          <c:y val="0"/>
          <c:w val="0.28959366850275675"/>
          <c:h val="0.584523257981583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'C0 - Pricing'!$AR$8</c:f>
              <c:strCache>
                <c:ptCount val="1"/>
                <c:pt idx="0">
                  <c:v>Baisse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Pricing'!$AQ$9:$AQ$21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Pricing'!$AR$9:$AR$21</c:f>
              <c:numCache>
                <c:formatCode>0%</c:formatCode>
                <c:ptCount val="13"/>
                <c:pt idx="0">
                  <c:v>4.0733197556008148E-2</c:v>
                </c:pt>
                <c:pt idx="1">
                  <c:v>5.817174515235457E-2</c:v>
                </c:pt>
                <c:pt idx="2">
                  <c:v>9.2592592592592587E-2</c:v>
                </c:pt>
                <c:pt idx="3">
                  <c:v>2.5157232704402517E-2</c:v>
                </c:pt>
                <c:pt idx="4">
                  <c:v>5.113636363636364E-2</c:v>
                </c:pt>
                <c:pt idx="5">
                  <c:v>6.0606060606060608E-2</c:v>
                </c:pt>
                <c:pt idx="6">
                  <c:v>2.7586206896551724E-2</c:v>
                </c:pt>
                <c:pt idx="7">
                  <c:v>3.937007874015748E-2</c:v>
                </c:pt>
                <c:pt idx="8">
                  <c:v>8.771929824561403E-3</c:v>
                </c:pt>
                <c:pt idx="9">
                  <c:v>3.5714285714285712E-2</c:v>
                </c:pt>
                <c:pt idx="10">
                  <c:v>1.5384615384615385E-2</c:v>
                </c:pt>
                <c:pt idx="11">
                  <c:v>0</c:v>
                </c:pt>
                <c:pt idx="12">
                  <c:v>6.3492063492063489E-2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A-43F7-A1C0-4FA4C252BE14}"/>
            </c:ext>
          </c:extLst>
        </c:ser>
        <c:ser>
          <c:idx val="1"/>
          <c:order val="1"/>
          <c:tx>
            <c:strRef>
              <c:f>'C0 - Pricing'!$AS$8</c:f>
              <c:strCache>
                <c:ptCount val="1"/>
                <c:pt idx="0">
                  <c:v>Stable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Pricing'!$AQ$9:$AQ$21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Pricing'!$AS$9:$AS$21</c:f>
              <c:numCache>
                <c:formatCode>0%</c:formatCode>
                <c:ptCount val="13"/>
                <c:pt idx="0">
                  <c:v>0.94297352342158858</c:v>
                </c:pt>
                <c:pt idx="1">
                  <c:v>0.91689750692520777</c:v>
                </c:pt>
                <c:pt idx="2">
                  <c:v>0.82407407407407407</c:v>
                </c:pt>
                <c:pt idx="3">
                  <c:v>0.93710691823899372</c:v>
                </c:pt>
                <c:pt idx="4">
                  <c:v>0.89204545454545459</c:v>
                </c:pt>
                <c:pt idx="5">
                  <c:v>0.89393939393939392</c:v>
                </c:pt>
                <c:pt idx="6">
                  <c:v>0.83448275862068966</c:v>
                </c:pt>
                <c:pt idx="7">
                  <c:v>0.92913385826771655</c:v>
                </c:pt>
                <c:pt idx="8">
                  <c:v>0.88596491228070173</c:v>
                </c:pt>
                <c:pt idx="9">
                  <c:v>0.88095238095238093</c:v>
                </c:pt>
                <c:pt idx="10">
                  <c:v>0.90769230769230769</c:v>
                </c:pt>
                <c:pt idx="11">
                  <c:v>0.92063492063492058</c:v>
                </c:pt>
                <c:pt idx="12">
                  <c:v>0.92063492063492058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A-43F7-A1C0-4FA4C252BE14}"/>
            </c:ext>
          </c:extLst>
        </c:ser>
        <c:ser>
          <c:idx val="2"/>
          <c:order val="2"/>
          <c:tx>
            <c:strRef>
              <c:f>'C0 - Pricing'!$AT$8</c:f>
              <c:strCache>
                <c:ptCount val="1"/>
                <c:pt idx="0">
                  <c:v>Hausse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6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Pricing'!$AQ$9:$AQ$21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Pricing'!$AT$9:$AT$21</c:f>
              <c:numCache>
                <c:formatCode>0%</c:formatCode>
                <c:ptCount val="13"/>
                <c:pt idx="0">
                  <c:v>1.6293279022403257E-2</c:v>
                </c:pt>
                <c:pt idx="1">
                  <c:v>2.4930747922437674E-2</c:v>
                </c:pt>
                <c:pt idx="2">
                  <c:v>8.3333333333333329E-2</c:v>
                </c:pt>
                <c:pt idx="3">
                  <c:v>3.7735849056603772E-2</c:v>
                </c:pt>
                <c:pt idx="4">
                  <c:v>5.6818181818181816E-2</c:v>
                </c:pt>
                <c:pt idx="5">
                  <c:v>4.5454545454545456E-2</c:v>
                </c:pt>
                <c:pt idx="6">
                  <c:v>0.13793103448275862</c:v>
                </c:pt>
                <c:pt idx="7">
                  <c:v>3.1496062992125984E-2</c:v>
                </c:pt>
                <c:pt idx="8">
                  <c:v>0.10526315789473684</c:v>
                </c:pt>
                <c:pt idx="9">
                  <c:v>8.3333333333333329E-2</c:v>
                </c:pt>
                <c:pt idx="10">
                  <c:v>7.6923076923076927E-2</c:v>
                </c:pt>
                <c:pt idx="11">
                  <c:v>7.9365079365079361E-2</c:v>
                </c:pt>
                <c:pt idx="12">
                  <c:v>1.5873015873015872E-2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A-43F7-A1C0-4FA4C252BE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96423312"/>
        <c:axId val="696425232"/>
      </c:barChart>
      <c:catAx>
        <c:axId val="696423312"/>
        <c:scaling>
          <c:orientation val="maxMin"/>
        </c:scaling>
        <c:delete val="0"/>
        <c:axPos val="b"/>
        <c:numFmt formatCode="dd\ mmm\ 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696425232"/>
        <c:crosses val="autoZero"/>
        <c:auto val="0"/>
        <c:lblAlgn val="ctr"/>
        <c:lblOffset val="100"/>
        <c:noMultiLvlLbl val="0"/>
      </c:catAx>
      <c:valAx>
        <c:axId val="696425232"/>
        <c:scaling>
          <c:orientation val="minMax"/>
        </c:scaling>
        <c:delete val="1"/>
        <c:axPos val="r"/>
        <c:numFmt formatCode="0%" sourceLinked="1"/>
        <c:majorTickMark val="none"/>
        <c:minorTickMark val="none"/>
        <c:tickLblPos val="nextTo"/>
        <c:crossAx val="69642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'C0 - Pricing'!$DG$8</c:f>
              <c:strCache>
                <c:ptCount val="1"/>
                <c:pt idx="0">
                  <c:v>Eco+ - Blended Whisky Eco - 1L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Pricing'!$DG$9:$DG$22</c:f>
              <c:numCache>
                <c:formatCode>#\ ##0.0</c:formatCode>
                <c:ptCount val="14"/>
                <c:pt idx="0">
                  <c:v>99.997351348126656</c:v>
                </c:pt>
                <c:pt idx="1">
                  <c:v>99.999532622329198</c:v>
                </c:pt>
                <c:pt idx="2">
                  <c:v>99.999694080942149</c:v>
                </c:pt>
                <c:pt idx="3">
                  <c:v>99.999207072625893</c:v>
                </c:pt>
                <c:pt idx="4">
                  <c:v>100.15271152431137</c:v>
                </c:pt>
                <c:pt idx="5">
                  <c:v>100.15196330701266</c:v>
                </c:pt>
                <c:pt idx="6">
                  <c:v>100.15296362635617</c:v>
                </c:pt>
                <c:pt idx="7">
                  <c:v>100.15147112861224</c:v>
                </c:pt>
                <c:pt idx="8">
                  <c:v>100.1511264193955</c:v>
                </c:pt>
                <c:pt idx="9">
                  <c:v>100.14915128035089</c:v>
                </c:pt>
                <c:pt idx="10">
                  <c:v>100.16631167253595</c:v>
                </c:pt>
                <c:pt idx="11">
                  <c:v>100.1500255156142</c:v>
                </c:pt>
                <c:pt idx="12">
                  <c:v>100.0007840866456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3D9-4994-B437-D57FD77EBE56}"/>
            </c:ext>
          </c:extLst>
        </c:ser>
        <c:ser>
          <c:idx val="1"/>
          <c:order val="1"/>
          <c:tx>
            <c:strRef>
              <c:f>'C0 - Pricing'!$DH$8</c:f>
              <c:strCache>
                <c:ptCount val="1"/>
                <c:pt idx="0">
                  <c:v>Bairds - Scotch Whisky - 1L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Pricing'!$DH$9:$DH$22</c:f>
              <c:numCache>
                <c:formatCode>#\ ##0.0</c:formatCode>
                <c:ptCount val="14"/>
                <c:pt idx="0">
                  <c:v>99.297594449356637</c:v>
                </c:pt>
                <c:pt idx="1">
                  <c:v>99.302886790863695</c:v>
                </c:pt>
                <c:pt idx="2">
                  <c:v>99.292202851632268</c:v>
                </c:pt>
                <c:pt idx="3">
                  <c:v>99.303046320684956</c:v>
                </c:pt>
                <c:pt idx="4">
                  <c:v>99.30664133198681</c:v>
                </c:pt>
                <c:pt idx="5">
                  <c:v>99.322577011954223</c:v>
                </c:pt>
                <c:pt idx="6">
                  <c:v>99.366265540312497</c:v>
                </c:pt>
                <c:pt idx="7">
                  <c:v>100.0136032659406</c:v>
                </c:pt>
                <c:pt idx="8">
                  <c:v>100.01341482268411</c:v>
                </c:pt>
                <c:pt idx="9">
                  <c:v>100.01256794262372</c:v>
                </c:pt>
                <c:pt idx="10">
                  <c:v>99.96303463836874</c:v>
                </c:pt>
                <c:pt idx="11">
                  <c:v>99.96303463836874</c:v>
                </c:pt>
                <c:pt idx="12">
                  <c:v>100.01360482439073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3D9-4994-B437-D57FD77EBE56}"/>
            </c:ext>
          </c:extLst>
        </c:ser>
        <c:ser>
          <c:idx val="2"/>
          <c:order val="2"/>
          <c:tx>
            <c:strRef>
              <c:f>'C0 - Pricing'!$DI$8</c:f>
              <c:strCache>
                <c:ptCount val="1"/>
                <c:pt idx="0">
                  <c:v>Eco+ - Blended Whisky Eco - 70Cl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Pricing'!$DI$9:$DI$22</c:f>
              <c:numCache>
                <c:formatCode>#\ ##0.0</c:formatCode>
                <c:ptCount val="14"/>
                <c:pt idx="0">
                  <c:v>99.619875513351928</c:v>
                </c:pt>
                <c:pt idx="1">
                  <c:v>99.577228584315904</c:v>
                </c:pt>
                <c:pt idx="2">
                  <c:v>99.628714751498293</c:v>
                </c:pt>
                <c:pt idx="3">
                  <c:v>99.739452306962278</c:v>
                </c:pt>
                <c:pt idx="4">
                  <c:v>99.814054482009666</c:v>
                </c:pt>
                <c:pt idx="5">
                  <c:v>99.814633404603754</c:v>
                </c:pt>
                <c:pt idx="6">
                  <c:v>99.825362764146917</c:v>
                </c:pt>
                <c:pt idx="7">
                  <c:v>99.818693803873799</c:v>
                </c:pt>
                <c:pt idx="8">
                  <c:v>99.772198151379229</c:v>
                </c:pt>
                <c:pt idx="9">
                  <c:v>99.829097431014674</c:v>
                </c:pt>
                <c:pt idx="10">
                  <c:v>99.940081466308271</c:v>
                </c:pt>
                <c:pt idx="11">
                  <c:v>100.15276684317591</c:v>
                </c:pt>
                <c:pt idx="12">
                  <c:v>100.00299966891993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3D9-4994-B437-D57FD77EBE56}"/>
            </c:ext>
          </c:extLst>
        </c:ser>
        <c:ser>
          <c:idx val="3"/>
          <c:order val="3"/>
          <c:tx>
            <c:strRef>
              <c:f>'C0 - Pricing'!$DJ$8</c:f>
              <c:strCache>
                <c:ptCount val="1"/>
                <c:pt idx="0">
                  <c:v>Bairds - Scotch Whisky - 70Cl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Pricing'!$DJ$9:$DJ$22</c:f>
              <c:numCache>
                <c:formatCode>#\ ##0.0</c:formatCode>
                <c:ptCount val="14"/>
                <c:pt idx="0">
                  <c:v>99.948966980363195</c:v>
                </c:pt>
                <c:pt idx="1">
                  <c:v>99.948966980363195</c:v>
                </c:pt>
                <c:pt idx="2">
                  <c:v>99.941954645204618</c:v>
                </c:pt>
                <c:pt idx="3">
                  <c:v>99.942071206476385</c:v>
                </c:pt>
                <c:pt idx="4">
                  <c:v>99.951098569318106</c:v>
                </c:pt>
                <c:pt idx="5">
                  <c:v>99.945627813041327</c:v>
                </c:pt>
                <c:pt idx="6">
                  <c:v>99.951877499826608</c:v>
                </c:pt>
                <c:pt idx="7">
                  <c:v>99.94598721411576</c:v>
                </c:pt>
                <c:pt idx="8">
                  <c:v>99.9433796625094</c:v>
                </c:pt>
                <c:pt idx="9">
                  <c:v>99.943518347441639</c:v>
                </c:pt>
                <c:pt idx="10">
                  <c:v>99.943436995853503</c:v>
                </c:pt>
                <c:pt idx="11">
                  <c:v>99.943669343766331</c:v>
                </c:pt>
                <c:pt idx="12">
                  <c:v>99.942623400784015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3D9-4994-B437-D57FD77EBE56}"/>
            </c:ext>
          </c:extLst>
        </c:ser>
        <c:ser>
          <c:idx val="4"/>
          <c:order val="4"/>
          <c:tx>
            <c:strRef>
              <c:f>'C0 - Pricing'!$DK$8</c:f>
              <c:strCache>
                <c:ptCount val="1"/>
                <c:pt idx="0">
                  <c:v>Grants - Igp Whisky Triple Wood - 1L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'C0 - Pricing'!$DF$9:$DF$22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Pricing'!$DK$9:$DK$22</c:f>
              <c:numCache>
                <c:formatCode>#\ ##0.0</c:formatCode>
                <c:ptCount val="14"/>
                <c:pt idx="0">
                  <c:v>100.15758853730703</c:v>
                </c:pt>
                <c:pt idx="1">
                  <c:v>100.1456301171913</c:v>
                </c:pt>
                <c:pt idx="2">
                  <c:v>99.568994157558492</c:v>
                </c:pt>
                <c:pt idx="3">
                  <c:v>99.519398610033619</c:v>
                </c:pt>
                <c:pt idx="4">
                  <c:v>99.683012083873862</c:v>
                </c:pt>
                <c:pt idx="5">
                  <c:v>99.870782116589879</c:v>
                </c:pt>
                <c:pt idx="6">
                  <c:v>99.727383413267972</c:v>
                </c:pt>
                <c:pt idx="7">
                  <c:v>99.473277852728813</c:v>
                </c:pt>
                <c:pt idx="8">
                  <c:v>99.493236813281456</c:v>
                </c:pt>
                <c:pt idx="9">
                  <c:v>98.798011187072703</c:v>
                </c:pt>
                <c:pt idx="10">
                  <c:v>98.557129739380443</c:v>
                </c:pt>
                <c:pt idx="11">
                  <c:v>99.586537662200826</c:v>
                </c:pt>
                <c:pt idx="12">
                  <c:v>99.622469963443734</c:v>
                </c:pt>
                <c:pt idx="13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E3D9-4994-B437-D57FD77EBE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07488"/>
        <c:axId val="1317107968"/>
      </c:lineChart>
      <c:dateAx>
        <c:axId val="1317107488"/>
        <c:scaling>
          <c:orientation val="minMax"/>
        </c:scaling>
        <c:delete val="0"/>
        <c:axPos val="b"/>
        <c:numFmt formatCode="dd\ 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17107968"/>
        <c:crosses val="autoZero"/>
        <c:auto val="1"/>
        <c:lblOffset val="100"/>
        <c:baseTimeUnit val="days"/>
      </c:dateAx>
      <c:valAx>
        <c:axId val="131710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#\ 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1710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22725636140053"/>
          <c:y val="7.5245985489884648E-2"/>
          <c:w val="0.78152008500416026"/>
          <c:h val="0.5843008666457713"/>
        </c:manualLayout>
      </c:layout>
      <c:areaChart>
        <c:grouping val="stacked"/>
        <c:varyColors val="0"/>
        <c:ser>
          <c:idx val="0"/>
          <c:order val="0"/>
          <c:tx>
            <c:strRef>
              <c:f>'A0 - Distributeur'!$Q$6</c:f>
              <c:strCache>
                <c:ptCount val="1"/>
                <c:pt idx="0">
                  <c:v>Nb de Whisky</c:v>
                </c:pt>
              </c:strCache>
            </c:strRef>
          </c:tx>
          <c:spPr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'A0 - Distributeur'!$P$7:$P$25</c:f>
              <c:numCache>
                <c:formatCode>dd\ mmm\ yy</c:formatCode>
                <c:ptCount val="19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'A0 - Distributeur'!$Q$7:$Q$25</c:f>
              <c:numCache>
                <c:formatCode>#,##0.00</c:formatCode>
                <c:ptCount val="19"/>
                <c:pt idx="0">
                  <c:v>44.91677675033025</c:v>
                </c:pt>
                <c:pt idx="1">
                  <c:v>44.955085865257594</c:v>
                </c:pt>
                <c:pt idx="2">
                  <c:v>44.372523117569351</c:v>
                </c:pt>
                <c:pt idx="3">
                  <c:v>44.30952380952381</c:v>
                </c:pt>
                <c:pt idx="4">
                  <c:v>44.305151915455745</c:v>
                </c:pt>
                <c:pt idx="5">
                  <c:v>44.597093791281374</c:v>
                </c:pt>
                <c:pt idx="6">
                  <c:v>44.455026455026456</c:v>
                </c:pt>
                <c:pt idx="7">
                  <c:v>44.326287978863938</c:v>
                </c:pt>
                <c:pt idx="8">
                  <c:v>45.217965653896961</c:v>
                </c:pt>
                <c:pt idx="9">
                  <c:v>45.695767195767196</c:v>
                </c:pt>
                <c:pt idx="10">
                  <c:v>45.927344782034346</c:v>
                </c:pt>
                <c:pt idx="11">
                  <c:v>46.227212681638044</c:v>
                </c:pt>
                <c:pt idx="12">
                  <c:v>46.122853368560108</c:v>
                </c:pt>
                <c:pt idx="13">
                  <c:v>46.089828269484805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74-4791-A0BE-F128D9D3F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1604703"/>
        <c:axId val="871608543"/>
      </c:areaChart>
      <c:dateAx>
        <c:axId val="871604703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8543"/>
        <c:crosses val="autoZero"/>
        <c:auto val="1"/>
        <c:lblOffset val="100"/>
        <c:baseTimeUnit val="days"/>
      </c:dateAx>
      <c:valAx>
        <c:axId val="8716085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Produit par magasin</a:t>
                </a:r>
              </a:p>
            </c:rich>
          </c:tx>
          <c:layout>
            <c:manualLayout>
              <c:xMode val="edge"/>
              <c:yMode val="edge"/>
              <c:x val="4.044119992055604E-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4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818875765529302"/>
          <c:y val="6.4814814814814811E-2"/>
          <c:w val="0.49125895961017191"/>
          <c:h val="0.8786340769903762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F2-4B97-8B9A-D8F31A43ACC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F2-4B97-8B9A-D8F31A43ACC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0F2-4B97-8B9A-D8F31A43ACC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0F2-4B97-8B9A-D8F31A43ACC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0F2-4B97-8B9A-D8F31A43ACC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6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0F2-4B97-8B9A-D8F31A43ACC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0F2-4B97-8B9A-D8F31A43ACC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0F2-4B97-8B9A-D8F31A43ACC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4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0F2-4B97-8B9A-D8F31A43ACC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0F2-4B97-8B9A-D8F31A43AC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Pricing'!$DG$8:$DK$8</c:f>
              <c:strCache>
                <c:ptCount val="5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Grants - Igp Whisky Triple Wood - 1L</c:v>
                </c:pt>
              </c:strCache>
            </c:strRef>
          </c:cat>
          <c:val>
            <c:numRef>
              <c:f>'C0 - Pricing'!$DG$6:$DK$6</c:f>
              <c:numCache>
                <c:formatCode>"€"#,##0.00_);[Red]\("€"#,##0.00\)</c:formatCode>
                <c:ptCount val="5"/>
                <c:pt idx="0">
                  <c:v>15.430420168067226</c:v>
                </c:pt>
                <c:pt idx="1">
                  <c:v>15.498260869565218</c:v>
                </c:pt>
                <c:pt idx="2">
                  <c:v>15.620619718309859</c:v>
                </c:pt>
                <c:pt idx="3">
                  <c:v>15.704569420035149</c:v>
                </c:pt>
                <c:pt idx="4">
                  <c:v>17.314018838304552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F2-4B97-8B9A-D8F31A43A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377155151"/>
        <c:axId val="1377153711"/>
      </c:barChart>
      <c:catAx>
        <c:axId val="1377155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77153711"/>
        <c:crosses val="autoZero"/>
        <c:auto val="1"/>
        <c:lblAlgn val="ctr"/>
        <c:lblOffset val="100"/>
        <c:noMultiLvlLbl val="0"/>
      </c:catAx>
      <c:valAx>
        <c:axId val="1377153711"/>
        <c:scaling>
          <c:orientation val="minMax"/>
        </c:scaling>
        <c:delete val="1"/>
        <c:axPos val="b"/>
        <c:numFmt formatCode="&quot;€&quot;#,##0_);[Red]\(&quot;€&quot;#,##0\)" sourceLinked="0"/>
        <c:majorTickMark val="none"/>
        <c:minorTickMark val="none"/>
        <c:tickLblPos val="nextTo"/>
        <c:crossAx val="137715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618001857712026E-2"/>
          <c:y val="3.939484849567839E-2"/>
          <c:w val="0.62170114263771581"/>
          <c:h val="0.77194530237946601"/>
        </c:manualLayout>
      </c:layout>
      <c:lineChart>
        <c:grouping val="standard"/>
        <c:varyColors val="0"/>
        <c:ser>
          <c:idx val="0"/>
          <c:order val="0"/>
          <c:tx>
            <c:strRef>
              <c:f>'C0 - Pricing'!$DQ$8</c:f>
              <c:strCache>
                <c:ptCount val="1"/>
                <c:pt idx="0">
                  <c:v>Grants - Igp Whisky Triple Wood - 1L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tx1">
                    <a:lumMod val="50000"/>
                    <a:lumOff val="50000"/>
                  </a:schemeClr>
                </a:solidFill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C2B0-484A-A34E-1A78E005DB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Pricing'!$DQ$9:$DQ$22</c:f>
              <c:numCache>
                <c:formatCode>#,##0</c:formatCode>
                <c:ptCount val="14"/>
                <c:pt idx="0">
                  <c:v>105.40640845161782</c:v>
                </c:pt>
                <c:pt idx="1">
                  <c:v>105.40591383446274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2B0-484A-A34E-1A78E005DBD5}"/>
            </c:ext>
          </c:extLst>
        </c:ser>
        <c:ser>
          <c:idx val="1"/>
          <c:order val="1"/>
          <c:tx>
            <c:strRef>
              <c:f>'C0 - Pricing'!$DR$8</c:f>
              <c:strCache>
                <c:ptCount val="1"/>
                <c:pt idx="0">
                  <c:v>Bairds - Scotch Whisky - 70Cl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accent4"/>
                </a:solidFill>
                <a:ln w="76200">
                  <a:solidFill>
                    <a:schemeClr val="accent4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C2B0-484A-A34E-1A78E005DBD5}"/>
                </c:ext>
              </c:extLst>
            </c:dLbl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Pricing'!$DR$9:$DR$22</c:f>
              <c:numCache>
                <c:formatCode>#,##0</c:formatCode>
                <c:ptCount val="14"/>
                <c:pt idx="0">
                  <c:v>95.608204790835856</c:v>
                </c:pt>
                <c:pt idx="1">
                  <c:v>95.619172702733749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C2B0-484A-A34E-1A78E005DBD5}"/>
            </c:ext>
          </c:extLst>
        </c:ser>
        <c:ser>
          <c:idx val="2"/>
          <c:order val="2"/>
          <c:tx>
            <c:strRef>
              <c:f>'C0 - Pricing'!$DS$8</c:f>
              <c:strCache>
                <c:ptCount val="1"/>
                <c:pt idx="0">
                  <c:v>Eco+ - Blended Whisky Eco - 70Cl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accent1">
                    <a:lumMod val="60000"/>
                    <a:lumOff val="40000"/>
                  </a:schemeClr>
                </a:solidFill>
                <a:ln w="762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2B0-484A-A34E-1A78E005DB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Pricing'!$DS$9:$DS$22</c:f>
              <c:numCache>
                <c:formatCode>#,##0</c:formatCode>
                <c:ptCount val="14"/>
                <c:pt idx="0">
                  <c:v>95.097125495376702</c:v>
                </c:pt>
                <c:pt idx="1">
                  <c:v>95.067319352253918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C2B0-484A-A34E-1A78E005DBD5}"/>
            </c:ext>
          </c:extLst>
        </c:ser>
        <c:ser>
          <c:idx val="3"/>
          <c:order val="3"/>
          <c:tx>
            <c:strRef>
              <c:f>'C0 - Pricing'!$DT$8</c:f>
              <c:strCache>
                <c:ptCount val="1"/>
                <c:pt idx="0">
                  <c:v>Bairds - Scotch Whisky - 1L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tx2">
                    <a:lumMod val="60000"/>
                    <a:lumOff val="40000"/>
                  </a:schemeClr>
                </a:solidFill>
                <a:ln w="76200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2B0-484A-A34E-1A78E005DBD5}"/>
                </c:ext>
              </c:extLst>
            </c:dLbl>
            <c:spPr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Pricing'!$DT$9:$DT$22</c:f>
              <c:numCache>
                <c:formatCode>#,##0</c:formatCode>
                <c:ptCount val="14"/>
                <c:pt idx="0">
                  <c:v>94.352214281585361</c:v>
                </c:pt>
                <c:pt idx="1">
                  <c:v>94.368067450286162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C2B0-484A-A34E-1A78E005DBD5}"/>
            </c:ext>
          </c:extLst>
        </c:ser>
        <c:ser>
          <c:idx val="4"/>
          <c:order val="4"/>
          <c:tx>
            <c:strRef>
              <c:f>'C0 - Pricing'!$DU$8</c:f>
              <c:strCache>
                <c:ptCount val="1"/>
                <c:pt idx="0">
                  <c:v>Eco+ - Blended Whisky Eco - 1L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accent6"/>
                </a:solidFill>
                <a:ln w="76200">
                  <a:solidFill>
                    <a:schemeClr val="accent6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5.64152693765311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C2B0-484A-A34E-1A78E005DBD5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l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Pricing'!$DU$9:$DU$22</c:f>
              <c:numCache>
                <c:formatCode>#,##0</c:formatCode>
                <c:ptCount val="14"/>
                <c:pt idx="0">
                  <c:v>93.939205334412364</c:v>
                </c:pt>
                <c:pt idx="1">
                  <c:v>93.952031144251364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C2B0-484A-A34E-1A78E005DBD5}"/>
            </c:ext>
          </c:extLst>
        </c:ser>
        <c:ser>
          <c:idx val="5"/>
          <c:order val="5"/>
          <c:tx>
            <c:strRef>
              <c:f>'C0 - Pricing'!$DV$8</c:f>
              <c:strCache>
                <c:ptCount val="1"/>
                <c:pt idx="0">
                  <c:v>WILLIAM PEEL - Scotch whisky - 1.5L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13"/>
              <c:spPr>
                <a:solidFill>
                  <a:schemeClr val="tx1">
                    <a:lumMod val="90000"/>
                    <a:lumOff val="10000"/>
                  </a:schemeClr>
                </a:solidFill>
                <a:ln w="76200">
                  <a:solidFill>
                    <a:schemeClr val="tx1">
                      <a:lumMod val="90000"/>
                      <a:lumOff val="10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6000" tIns="18288" rIns="36000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3.948759855072536E-2"/>
                      <c:h val="6.259831283225018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C2B0-484A-A34E-1A78E005DBD5}"/>
                </c:ext>
              </c:extLst>
            </c:dLbl>
            <c:spPr>
              <a:solidFill>
                <a:schemeClr val="tx1">
                  <a:lumMod val="90000"/>
                  <a:lumOff val="10000"/>
                </a:schemeClr>
              </a:solidFill>
              <a:ln w="76200"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c:spPr>
            <c:txPr>
              <a:bodyPr rot="0" spcFirstLastPara="1" vertOverflow="ellipsis" vert="horz" wrap="square" lIns="36000" tIns="19050" rIns="360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'C0 - Pricing'!$DP$9:$DP$22</c:f>
              <c:numCache>
                <c:formatCode>dd\ mmm\ yy</c:formatCode>
                <c:ptCount val="14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'C0 - Pricing'!$DV$9:$DV$22</c:f>
              <c:numCache>
                <c:formatCode>General</c:formatCode>
                <c:ptCount val="1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2B0-484A-A34E-1A78E005D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2215599"/>
        <c:axId val="1162213199"/>
      </c:lineChart>
      <c:dateAx>
        <c:axId val="1162215599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3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62213199"/>
        <c:crosses val="autoZero"/>
        <c:auto val="0"/>
        <c:lblOffset val="100"/>
        <c:baseTimeUnit val="days"/>
      </c:dateAx>
      <c:valAx>
        <c:axId val="1162213199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16221559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35081717401099"/>
          <c:y val="1.5072143150515312E-2"/>
          <c:w val="0.2229125996776492"/>
          <c:h val="0.386097449226968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Table!$CB$2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rgbClr val="576CD4">
                <a:alpha val="10196"/>
              </a:srgbClr>
            </a:solidFill>
            <a:ln>
              <a:noFill/>
            </a:ln>
            <a:effectLst/>
          </c:spPr>
          <c:invertIfNegative val="0"/>
          <c:val>
            <c:numRef>
              <c:f>Table!$CB$3:$CB$12</c:f>
              <c:numCache>
                <c:formatCode>0%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D6-4C36-A0AC-E12D82477242}"/>
            </c:ext>
          </c:extLst>
        </c:ser>
        <c:ser>
          <c:idx val="1"/>
          <c:order val="1"/>
          <c:tx>
            <c:strRef>
              <c:f>Table!$CC$2</c:f>
              <c:strCache>
                <c:ptCount val="1"/>
                <c:pt idx="0">
                  <c:v>LABEL 5</c:v>
                </c:pt>
              </c:strCache>
            </c:strRef>
          </c:tx>
          <c:spPr>
            <a:solidFill>
              <a:srgbClr val="E77E8A">
                <a:alpha val="10196"/>
              </a:srgbClr>
            </a:solidFill>
            <a:ln>
              <a:noFill/>
            </a:ln>
            <a:effectLst/>
          </c:spPr>
          <c:invertIfNegative val="0"/>
          <c:val>
            <c:numRef>
              <c:f>Table!$CC$3:$CC$12</c:f>
              <c:numCache>
                <c:formatCode>0%</c:formatCode>
                <c:ptCount val="10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1</c:v>
                </c:pt>
                <c:pt idx="5">
                  <c:v>#N/A</c:v>
                </c:pt>
                <c:pt idx="6">
                  <c:v>1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D6-4C36-A0AC-E12D82477242}"/>
            </c:ext>
          </c:extLst>
        </c:ser>
        <c:ser>
          <c:idx val="2"/>
          <c:order val="2"/>
          <c:tx>
            <c:strRef>
              <c:f>Table!$CD$2</c:f>
              <c:strCache>
                <c:ptCount val="1"/>
                <c:pt idx="0">
                  <c:v>BALLANTINES</c:v>
                </c:pt>
              </c:strCache>
            </c:strRef>
          </c:tx>
          <c:spPr>
            <a:solidFill>
              <a:srgbClr val="2FB3B0">
                <a:alpha val="10196"/>
              </a:srgbClr>
            </a:solidFill>
            <a:ln>
              <a:noFill/>
            </a:ln>
            <a:effectLst/>
          </c:spPr>
          <c:invertIfNegative val="0"/>
          <c:val>
            <c:numRef>
              <c:f>Table!$CD$3:$CD$12</c:f>
              <c:numCache>
                <c:formatCode>0%</c:formatCode>
                <c:ptCount val="10"/>
                <c:pt idx="0">
                  <c:v>#N/A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#N/A</c:v>
                </c:pt>
                <c:pt idx="5">
                  <c:v>1</c:v>
                </c:pt>
                <c:pt idx="6">
                  <c:v>#N/A</c:v>
                </c:pt>
                <c:pt idx="7">
                  <c:v>1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D6-4C36-A0AC-E12D82477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98755952"/>
        <c:axId val="998761712"/>
      </c:barChart>
      <c:catAx>
        <c:axId val="998755952"/>
        <c:scaling>
          <c:orientation val="maxMin"/>
        </c:scaling>
        <c:delete val="1"/>
        <c:axPos val="l"/>
        <c:majorTickMark val="none"/>
        <c:minorTickMark val="none"/>
        <c:tickLblPos val="nextTo"/>
        <c:crossAx val="998761712"/>
        <c:crosses val="autoZero"/>
        <c:auto val="1"/>
        <c:lblAlgn val="ctr"/>
        <c:lblOffset val="100"/>
        <c:noMultiLvlLbl val="0"/>
      </c:catAx>
      <c:valAx>
        <c:axId val="998761712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998755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73847827700985"/>
          <c:y val="7.3737513575443669E-2"/>
          <c:w val="0.83906717394004449"/>
          <c:h val="0.76768268668472739"/>
        </c:manualLayout>
      </c:layout>
      <c:bubbleChart>
        <c:varyColors val="0"/>
        <c:ser>
          <c:idx val="4"/>
          <c:order val="0"/>
          <c:tx>
            <c:strRef>
              <c:f>'C0 - Pricing'!$EJ$8</c:f>
              <c:strCache>
                <c:ptCount val="1"/>
                <c:pt idx="0">
                  <c:v>Autre</c:v>
                </c:pt>
              </c:strCache>
            </c:strRef>
          </c:tx>
          <c:spPr>
            <a:solidFill>
              <a:schemeClr val="tx1">
                <a:lumMod val="25000"/>
                <a:lumOff val="75000"/>
                <a:alpha val="69804"/>
              </a:schemeClr>
            </a:solidFill>
            <a:ln w="57150">
              <a:solidFill>
                <a:schemeClr val="tx1">
                  <a:lumMod val="25000"/>
                  <a:lumOff val="75000"/>
                  <a:alpha val="10000"/>
                </a:schemeClr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Pricing'!$EJ$9:$EJ$150</c:f>
              <c:numCache>
                <c:formatCode>\+0.0%;\-0.0%;\-</c:formatCode>
                <c:ptCount val="142"/>
                <c:pt idx="0">
                  <c:v>-1.3194260602530927E-2</c:v>
                </c:pt>
                <c:pt idx="1">
                  <c:v>3.3893668871537219E-2</c:v>
                </c:pt>
                <c:pt idx="2">
                  <c:v>1.9582171888931965E-2</c:v>
                </c:pt>
                <c:pt idx="3">
                  <c:v>8.4749154683749772E-4</c:v>
                </c:pt>
                <c:pt idx="4">
                  <c:v>1.1117254645437225E-2</c:v>
                </c:pt>
                <c:pt idx="5">
                  <c:v>2.8989942857644557E-3</c:v>
                </c:pt>
                <c:pt idx="6">
                  <c:v>-6.0716176401727218E-3</c:v>
                </c:pt>
                <c:pt idx="7">
                  <c:v>2.6622089197991805E-4</c:v>
                </c:pt>
                <c:pt idx="8">
                  <c:v>3.8352664969156347E-2</c:v>
                </c:pt>
                <c:pt idx="9">
                  <c:v>0</c:v>
                </c:pt>
                <c:pt idx="10">
                  <c:v>-6.1056123041820509E-3</c:v>
                </c:pt>
                <c:pt idx="11">
                  <c:v>8.4564590768265724E-3</c:v>
                </c:pt>
                <c:pt idx="12">
                  <c:v>3.0067072851902577E-3</c:v>
                </c:pt>
                <c:pt idx="13">
                  <c:v>3.608713391917151E-3</c:v>
                </c:pt>
                <c:pt idx="14">
                  <c:v>2.7377708613195884E-2</c:v>
                </c:pt>
                <c:pt idx="15">
                  <c:v>1.0575707344963048E-2</c:v>
                </c:pt>
                <c:pt idx="16">
                  <c:v>-3.2961984700893288E-3</c:v>
                </c:pt>
                <c:pt idx="17">
                  <c:v>-6.0004619874090004E-3</c:v>
                </c:pt>
                <c:pt idx="18">
                  <c:v>4.0651579386670411E-2</c:v>
                </c:pt>
                <c:pt idx="19">
                  <c:v>9.7058762099037743E-2</c:v>
                </c:pt>
                <c:pt idx="20">
                  <c:v>6.8444426641622869E-3</c:v>
                </c:pt>
                <c:pt idx="21">
                  <c:v>#N/A</c:v>
                </c:pt>
                <c:pt idx="22">
                  <c:v>-1.7597388604675301E-2</c:v>
                </c:pt>
                <c:pt idx="23">
                  <c:v>2.4112777776251759E-2</c:v>
                </c:pt>
                <c:pt idx="24">
                  <c:v>8.6262866412547545E-3</c:v>
                </c:pt>
                <c:pt idx="25">
                  <c:v>-3.7327581882931282E-2</c:v>
                </c:pt>
                <c:pt idx="26">
                  <c:v>-2.7408432046643449E-2</c:v>
                </c:pt>
                <c:pt idx="27">
                  <c:v>0</c:v>
                </c:pt>
                <c:pt idx="28">
                  <c:v>1.1592108789635347E-3</c:v>
                </c:pt>
                <c:pt idx="29">
                  <c:v>0</c:v>
                </c:pt>
                <c:pt idx="30">
                  <c:v>#N/A</c:v>
                </c:pt>
                <c:pt idx="31">
                  <c:v>-1.6754270696452078E-2</c:v>
                </c:pt>
                <c:pt idx="32">
                  <c:v>-1.1061376014532831E-2</c:v>
                </c:pt>
                <c:pt idx="33">
                  <c:v>-7.3489278752436604E-3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-1.0084861757459707E-2</c:v>
                </c:pt>
                <c:pt idx="39">
                  <c:v>-1.6661777647403953E-2</c:v>
                </c:pt>
                <c:pt idx="40">
                  <c:v>8.5230447282071964E-3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-7.4695684249354466E-2</c:v>
                </c:pt>
                <c:pt idx="46">
                  <c:v>3.1864673485444417E-2</c:v>
                </c:pt>
                <c:pt idx="47">
                  <c:v>9.0280273086597251E-2</c:v>
                </c:pt>
                <c:pt idx="48">
                  <c:v>2.1058922510519551E-4</c:v>
                </c:pt>
                <c:pt idx="49">
                  <c:v>-1.3591796940176648E-3</c:v>
                </c:pt>
                <c:pt idx="50">
                  <c:v>-7.0240555064335908E-3</c:v>
                </c:pt>
                <c:pt idx="51">
                  <c:v>-1.4057563191153255E-2</c:v>
                </c:pt>
                <c:pt idx="52">
                  <c:v>-5.1033019636803623E-4</c:v>
                </c:pt>
                <c:pt idx="53" formatCode="General">
                  <c:v>#N/A</c:v>
                </c:pt>
                <c:pt idx="54" formatCode="General">
                  <c:v>#N/A</c:v>
                </c:pt>
                <c:pt idx="55" formatCode="General">
                  <c:v>#N/A</c:v>
                </c:pt>
                <c:pt idx="56" formatCode="General">
                  <c:v>#N/A</c:v>
                </c:pt>
                <c:pt idx="57" formatCode="General">
                  <c:v>#N/A</c:v>
                </c:pt>
                <c:pt idx="58" formatCode="General">
                  <c:v>#N/A</c:v>
                </c:pt>
                <c:pt idx="59" formatCode="General">
                  <c:v>#N/A</c:v>
                </c:pt>
                <c:pt idx="60" formatCode="General">
                  <c:v>#N/A</c:v>
                </c:pt>
                <c:pt idx="61" formatCode="General">
                  <c:v>#N/A</c:v>
                </c:pt>
                <c:pt idx="62" formatCode="General">
                  <c:v>1.1066748517263525E-2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5.6004578496442248E-2</c:v>
                </c:pt>
                <c:pt idx="66" formatCode="General">
                  <c:v>7.4362495219106872E-3</c:v>
                </c:pt>
                <c:pt idx="67" formatCode="General">
                  <c:v>-5.1139217387333735E-3</c:v>
                </c:pt>
                <c:pt idx="68" formatCode="General">
                  <c:v>9.0483277240922533E-3</c:v>
                </c:pt>
                <c:pt idx="69" formatCode="General">
                  <c:v>2.5445896702613879E-5</c:v>
                </c:pt>
                <c:pt idx="70" formatCode="General">
                  <c:v>8.0138878577984407E-4</c:v>
                </c:pt>
                <c:pt idx="71" formatCode="General">
                  <c:v>0</c:v>
                </c:pt>
                <c:pt idx="72" formatCode="General">
                  <c:v>2.1821164889253453E-2</c:v>
                </c:pt>
                <c:pt idx="73" formatCode="General">
                  <c:v>-4.1195331537770996E-2</c:v>
                </c:pt>
                <c:pt idx="74" formatCode="General">
                  <c:v>-2.3580515048091666E-2</c:v>
                </c:pt>
                <c:pt idx="75" formatCode="General">
                  <c:v>2.9683045446922796E-2</c:v>
                </c:pt>
                <c:pt idx="76" formatCode="General">
                  <c:v>-4.1410041531203534E-3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-6.0296384264159508E-2</c:v>
                </c:pt>
                <c:pt idx="80" formatCode="General">
                  <c:v>-2.5492323097463299E-2</c:v>
                </c:pt>
                <c:pt idx="81" formatCode="General">
                  <c:v>-8.6833130772708822E-3</c:v>
                </c:pt>
                <c:pt idx="82" formatCode="General">
                  <c:v>5.4166218358884244E-3</c:v>
                </c:pt>
                <c:pt idx="83" formatCode="General">
                  <c:v>#N/A</c:v>
                </c:pt>
                <c:pt idx="84" formatCode="General">
                  <c:v>4.3433451118963795E-3</c:v>
                </c:pt>
                <c:pt idx="85" formatCode="General">
                  <c:v>1.8559607868799954E-3</c:v>
                </c:pt>
                <c:pt idx="86" formatCode="General">
                  <c:v>1.5319289526986912E-2</c:v>
                </c:pt>
                <c:pt idx="87" formatCode="General">
                  <c:v>4.4732742786729007E-2</c:v>
                </c:pt>
                <c:pt idx="88" formatCode="General">
                  <c:v>4.5348214959467503E-2</c:v>
                </c:pt>
                <c:pt idx="89" formatCode="General">
                  <c:v>8.6724017670309239E-2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1.1820326595644914E-2</c:v>
                </c:pt>
                <c:pt idx="93" formatCode="General">
                  <c:v>1.2351953704953456E-2</c:v>
                </c:pt>
                <c:pt idx="94" formatCode="General">
                  <c:v>5.5756900535141041E-2</c:v>
                </c:pt>
                <c:pt idx="95" formatCode="General">
                  <c:v>0</c:v>
                </c:pt>
                <c:pt idx="96" formatCode="General">
                  <c:v>3.4910944678708367E-2</c:v>
                </c:pt>
                <c:pt idx="97" formatCode="General">
                  <c:v>5.9647970895708724E-3</c:v>
                </c:pt>
                <c:pt idx="98" formatCode="General">
                  <c:v>1.6052101985516654E-2</c:v>
                </c:pt>
                <c:pt idx="99" formatCode="General">
                  <c:v>3.0452947776642425E-3</c:v>
                </c:pt>
                <c:pt idx="100" formatCode="General">
                  <c:v>0</c:v>
                </c:pt>
                <c:pt idx="101" formatCode="General">
                  <c:v>5.1412528892372356E-2</c:v>
                </c:pt>
                <c:pt idx="102" formatCode="General">
                  <c:v>6.1695418643343825E-3</c:v>
                </c:pt>
                <c:pt idx="103" formatCode="General">
                  <c:v>8.4856967894322288E-3</c:v>
                </c:pt>
                <c:pt idx="104" formatCode="General">
                  <c:v>4.0862724155430463E-3</c:v>
                </c:pt>
                <c:pt idx="105" formatCode="General">
                  <c:v>1.9066370448123093E-2</c:v>
                </c:pt>
                <c:pt idx="106" formatCode="General">
                  <c:v>3.2573687650984118E-2</c:v>
                </c:pt>
                <c:pt idx="107" formatCode="General">
                  <c:v>#N/A</c:v>
                </c:pt>
                <c:pt idx="108" formatCode="General">
                  <c:v>-4.9351340169626612E-3</c:v>
                </c:pt>
                <c:pt idx="109" formatCode="General">
                  <c:v>-1.0344614244198413E-2</c:v>
                </c:pt>
                <c:pt idx="110" formatCode="General">
                  <c:v>9.65834610653582E-4</c:v>
                </c:pt>
                <c:pt idx="111" formatCode="General">
                  <c:v>-1.8433992046301362E-2</c:v>
                </c:pt>
                <c:pt idx="112" formatCode="General">
                  <c:v>8.8553941663918057E-3</c:v>
                </c:pt>
                <c:pt idx="113" formatCode="General">
                  <c:v>0.10840902431878119</c:v>
                </c:pt>
                <c:pt idx="114" formatCode="General">
                  <c:v>-2.6486518733381814E-5</c:v>
                </c:pt>
                <c:pt idx="115" formatCode="General">
                  <c:v>-3.8012448664807019E-3</c:v>
                </c:pt>
                <c:pt idx="116" formatCode="General">
                  <c:v>1.3532492479431779E-2</c:v>
                </c:pt>
                <c:pt idx="117" formatCode="General">
                  <c:v>-9.9994413719903696E-2</c:v>
                </c:pt>
                <c:pt idx="118" formatCode="General">
                  <c:v>5.3006510974844545E-3</c:v>
                </c:pt>
                <c:pt idx="119" formatCode="General">
                  <c:v>5.1358697928298724E-3</c:v>
                </c:pt>
                <c:pt idx="120" formatCode="General">
                  <c:v>3.7369232390840335E-3</c:v>
                </c:pt>
                <c:pt idx="121" formatCode="General">
                  <c:v>#N/A</c:v>
                </c:pt>
                <c:pt idx="122" formatCode="General">
                  <c:v>9.5642109832863031E-3</c:v>
                </c:pt>
                <c:pt idx="123" formatCode="General">
                  <c:v>1.4602887789850083E-2</c:v>
                </c:pt>
                <c:pt idx="124" formatCode="General">
                  <c:v>-1.7005194319583694E-2</c:v>
                </c:pt>
                <c:pt idx="125" formatCode="General">
                  <c:v>-1.0168753056189028E-2</c:v>
                </c:pt>
                <c:pt idx="126" formatCode="General">
                  <c:v>4.2038776862698413E-3</c:v>
                </c:pt>
                <c:pt idx="127" formatCode="General">
                  <c:v>-1.3091371415516861E-2</c:v>
                </c:pt>
                <c:pt idx="128" formatCode="General">
                  <c:v>2.6855499653735126E-2</c:v>
                </c:pt>
                <c:pt idx="129" formatCode="General">
                  <c:v>0</c:v>
                </c:pt>
                <c:pt idx="130" formatCode="General">
                  <c:v>2.61698957844958E-3</c:v>
                </c:pt>
                <c:pt idx="131" formatCode="General">
                  <c:v>5.7721500996633202E-2</c:v>
                </c:pt>
                <c:pt idx="132" formatCode="General">
                  <c:v>3.2222565987196639E-2</c:v>
                </c:pt>
                <c:pt idx="133" formatCode="General">
                  <c:v>3.0931155847415237E-2</c:v>
                </c:pt>
                <c:pt idx="134" formatCode="General">
                  <c:v>2.1191498403294373E-2</c:v>
                </c:pt>
                <c:pt idx="135" formatCode="General">
                  <c:v>1.1632005639760301E-2</c:v>
                </c:pt>
                <c:pt idx="136" formatCode="General">
                  <c:v>0</c:v>
                </c:pt>
                <c:pt idx="137" formatCode="General">
                  <c:v>-9.5503382411459281E-3</c:v>
                </c:pt>
                <c:pt idx="138" formatCode="General">
                  <c:v>9.7759901681468975E-3</c:v>
                </c:pt>
                <c:pt idx="139" formatCode="General">
                  <c:v>5.3060549365222531E-3</c:v>
                </c:pt>
                <c:pt idx="140" formatCode="General">
                  <c:v>0</c:v>
                </c:pt>
                <c:pt idx="141" formatCode="General">
                  <c:v>5.1882619191045976E-3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0091-418C-A75F-260E10DA5468}"/>
            </c:ext>
          </c:extLst>
        </c:ser>
        <c:ser>
          <c:idx val="0"/>
          <c:order val="1"/>
          <c:tx>
            <c:strRef>
              <c:f>'C0 - Pricing'!$EG$8</c:f>
              <c:strCache>
                <c:ptCount val="1"/>
                <c:pt idx="0">
                  <c:v>William Peel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Pricing'!$EG$9:$EG$150</c:f>
              <c:numCache>
                <c:formatCode>\+0.0%;\-0.0%;\-</c:formatCode>
                <c:ptCount val="14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 formatCode="General">
                  <c:v>#N/A</c:v>
                </c:pt>
                <c:pt idx="54" formatCode="General">
                  <c:v>#N/A</c:v>
                </c:pt>
                <c:pt idx="55" formatCode="General">
                  <c:v>#N/A</c:v>
                </c:pt>
                <c:pt idx="56" formatCode="General">
                  <c:v>#N/A</c:v>
                </c:pt>
                <c:pt idx="57" formatCode="General">
                  <c:v>#N/A</c:v>
                </c:pt>
                <c:pt idx="58" formatCode="General">
                  <c:v>#N/A</c:v>
                </c:pt>
                <c:pt idx="59" formatCode="General">
                  <c:v>#N/A</c:v>
                </c:pt>
                <c:pt idx="60" formatCode="General">
                  <c:v>#N/A</c:v>
                </c:pt>
                <c:pt idx="61" formatCode="General">
                  <c:v>#N/A</c:v>
                </c:pt>
                <c:pt idx="62" formatCode="General">
                  <c:v>#N/A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#N/A</c:v>
                </c:pt>
                <c:pt idx="66" formatCode="General">
                  <c:v>#N/A</c:v>
                </c:pt>
                <c:pt idx="67" formatCode="General">
                  <c:v>#N/A</c:v>
                </c:pt>
                <c:pt idx="68" formatCode="General">
                  <c:v>#N/A</c:v>
                </c:pt>
                <c:pt idx="69" formatCode="General">
                  <c:v>#N/A</c:v>
                </c:pt>
                <c:pt idx="70" formatCode="General">
                  <c:v>#N/A</c:v>
                </c:pt>
                <c:pt idx="71" formatCode="General">
                  <c:v>#N/A</c:v>
                </c:pt>
                <c:pt idx="72" formatCode="General">
                  <c:v>#N/A</c:v>
                </c:pt>
                <c:pt idx="73" formatCode="General">
                  <c:v>#N/A</c:v>
                </c:pt>
                <c:pt idx="74" formatCode="General">
                  <c:v>#N/A</c:v>
                </c:pt>
                <c:pt idx="75" formatCode="General">
                  <c:v>#N/A</c:v>
                </c:pt>
                <c:pt idx="76" formatCode="General">
                  <c:v>#N/A</c:v>
                </c:pt>
                <c:pt idx="77" formatCode="General">
                  <c:v>#N/A</c:v>
                </c:pt>
                <c:pt idx="78" formatCode="General">
                  <c:v>#N/A</c:v>
                </c:pt>
                <c:pt idx="79" formatCode="General">
                  <c:v>#N/A</c:v>
                </c:pt>
                <c:pt idx="80" formatCode="General">
                  <c:v>#N/A</c:v>
                </c:pt>
                <c:pt idx="81" formatCode="General">
                  <c:v>#N/A</c:v>
                </c:pt>
                <c:pt idx="82" formatCode="General">
                  <c:v>#N/A</c:v>
                </c:pt>
                <c:pt idx="83" formatCode="General">
                  <c:v>#N/A</c:v>
                </c:pt>
                <c:pt idx="84" formatCode="General">
                  <c:v>#N/A</c:v>
                </c:pt>
                <c:pt idx="85" formatCode="General">
                  <c:v>#N/A</c:v>
                </c:pt>
                <c:pt idx="86" formatCode="General">
                  <c:v>#N/A</c:v>
                </c:pt>
                <c:pt idx="87" formatCode="General">
                  <c:v>#N/A</c:v>
                </c:pt>
                <c:pt idx="88" formatCode="General">
                  <c:v>#N/A</c:v>
                </c:pt>
                <c:pt idx="89" formatCode="General">
                  <c:v>#N/A</c:v>
                </c:pt>
                <c:pt idx="90" formatCode="General">
                  <c:v>#N/A</c:v>
                </c:pt>
                <c:pt idx="91" formatCode="General">
                  <c:v>#N/A</c:v>
                </c:pt>
                <c:pt idx="92" formatCode="General">
                  <c:v>#N/A</c:v>
                </c:pt>
                <c:pt idx="93" formatCode="General">
                  <c:v>#N/A</c:v>
                </c:pt>
                <c:pt idx="94" formatCode="General">
                  <c:v>#N/A</c:v>
                </c:pt>
                <c:pt idx="95" formatCode="General">
                  <c:v>#N/A</c:v>
                </c:pt>
                <c:pt idx="96" formatCode="General">
                  <c:v>#N/A</c:v>
                </c:pt>
                <c:pt idx="97" formatCode="General">
                  <c:v>#N/A</c:v>
                </c:pt>
                <c:pt idx="98" formatCode="General">
                  <c:v>#N/A</c:v>
                </c:pt>
                <c:pt idx="99" formatCode="General">
                  <c:v>#N/A</c:v>
                </c:pt>
                <c:pt idx="100" formatCode="General">
                  <c:v>#N/A</c:v>
                </c:pt>
                <c:pt idx="101" formatCode="General">
                  <c:v>#N/A</c:v>
                </c:pt>
                <c:pt idx="102" formatCode="General">
                  <c:v>#N/A</c:v>
                </c:pt>
                <c:pt idx="103" formatCode="General">
                  <c:v>#N/A</c:v>
                </c:pt>
                <c:pt idx="104" formatCode="General">
                  <c:v>#N/A</c:v>
                </c:pt>
                <c:pt idx="105" formatCode="General">
                  <c:v>#N/A</c:v>
                </c:pt>
                <c:pt idx="106" formatCode="General">
                  <c:v>#N/A</c:v>
                </c:pt>
                <c:pt idx="107" formatCode="General">
                  <c:v>#N/A</c:v>
                </c:pt>
                <c:pt idx="108" formatCode="General">
                  <c:v>#N/A</c:v>
                </c:pt>
                <c:pt idx="109" formatCode="General">
                  <c:v>#N/A</c:v>
                </c:pt>
                <c:pt idx="110" formatCode="General">
                  <c:v>#N/A</c:v>
                </c:pt>
                <c:pt idx="111" formatCode="General">
                  <c:v>#N/A</c:v>
                </c:pt>
                <c:pt idx="112" formatCode="General">
                  <c:v>#N/A</c:v>
                </c:pt>
                <c:pt idx="113" formatCode="General">
                  <c:v>#N/A</c:v>
                </c:pt>
                <c:pt idx="114" formatCode="General">
                  <c:v>#N/A</c:v>
                </c:pt>
                <c:pt idx="115" formatCode="General">
                  <c:v>#N/A</c:v>
                </c:pt>
                <c:pt idx="116" formatCode="General">
                  <c:v>#N/A</c:v>
                </c:pt>
                <c:pt idx="117" formatCode="General">
                  <c:v>#N/A</c:v>
                </c:pt>
                <c:pt idx="118" formatCode="General">
                  <c:v>#N/A</c:v>
                </c:pt>
                <c:pt idx="119" formatCode="General">
                  <c:v>#N/A</c:v>
                </c:pt>
                <c:pt idx="120" formatCode="General">
                  <c:v>#N/A</c:v>
                </c:pt>
                <c:pt idx="121" formatCode="General">
                  <c:v>#N/A</c:v>
                </c:pt>
                <c:pt idx="122" formatCode="General">
                  <c:v>#N/A</c:v>
                </c:pt>
                <c:pt idx="123" formatCode="General">
                  <c:v>#N/A</c:v>
                </c:pt>
                <c:pt idx="124" formatCode="General">
                  <c:v>#N/A</c:v>
                </c:pt>
                <c:pt idx="125" formatCode="General">
                  <c:v>#N/A</c:v>
                </c:pt>
                <c:pt idx="126" formatCode="General">
                  <c:v>#N/A</c:v>
                </c:pt>
                <c:pt idx="127" formatCode="General">
                  <c:v>#N/A</c:v>
                </c:pt>
                <c:pt idx="128" formatCode="General">
                  <c:v>#N/A</c:v>
                </c:pt>
                <c:pt idx="129" formatCode="General">
                  <c:v>#N/A</c:v>
                </c:pt>
                <c:pt idx="130" formatCode="General">
                  <c:v>#N/A</c:v>
                </c:pt>
                <c:pt idx="131" formatCode="General">
                  <c:v>#N/A</c:v>
                </c:pt>
                <c:pt idx="132" formatCode="General">
                  <c:v>#N/A</c:v>
                </c:pt>
                <c:pt idx="133" formatCode="General">
                  <c:v>#N/A</c:v>
                </c:pt>
                <c:pt idx="134" formatCode="General">
                  <c:v>#N/A</c:v>
                </c:pt>
                <c:pt idx="135" formatCode="General">
                  <c:v>#N/A</c:v>
                </c:pt>
                <c:pt idx="136" formatCode="General">
                  <c:v>#N/A</c:v>
                </c:pt>
                <c:pt idx="137" formatCode="General">
                  <c:v>#N/A</c:v>
                </c:pt>
                <c:pt idx="138" formatCode="General">
                  <c:v>#N/A</c:v>
                </c:pt>
                <c:pt idx="139" formatCode="General">
                  <c:v>#N/A</c:v>
                </c:pt>
                <c:pt idx="140" formatCode="General">
                  <c:v>#N/A</c:v>
                </c:pt>
                <c:pt idx="141" formatCode="General">
                  <c:v>#N/A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0091-418C-A75F-260E10DA5468}"/>
            </c:ext>
          </c:extLst>
        </c:ser>
        <c:ser>
          <c:idx val="1"/>
          <c:order val="2"/>
          <c:tx>
            <c:strRef>
              <c:f>'C0 - Pricing'!$EH$8</c:f>
              <c:strCache>
                <c:ptCount val="1"/>
                <c:pt idx="0">
                  <c:v>Label 5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Pricing'!$EH$9:$EH$150</c:f>
              <c:numCache>
                <c:formatCode>\+0.0%;\-0.0%;\-</c:formatCode>
                <c:ptCount val="14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 formatCode="General">
                  <c:v>#N/A</c:v>
                </c:pt>
                <c:pt idx="54" formatCode="General">
                  <c:v>#N/A</c:v>
                </c:pt>
                <c:pt idx="55" formatCode="General">
                  <c:v>#N/A</c:v>
                </c:pt>
                <c:pt idx="56" formatCode="General">
                  <c:v>#N/A</c:v>
                </c:pt>
                <c:pt idx="57" formatCode="General">
                  <c:v>#N/A</c:v>
                </c:pt>
                <c:pt idx="58" formatCode="General">
                  <c:v>#N/A</c:v>
                </c:pt>
                <c:pt idx="59" formatCode="General">
                  <c:v>#N/A</c:v>
                </c:pt>
                <c:pt idx="60" formatCode="General">
                  <c:v>#N/A</c:v>
                </c:pt>
                <c:pt idx="61" formatCode="General">
                  <c:v>#N/A</c:v>
                </c:pt>
                <c:pt idx="62" formatCode="General">
                  <c:v>#N/A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#N/A</c:v>
                </c:pt>
                <c:pt idx="66" formatCode="General">
                  <c:v>#N/A</c:v>
                </c:pt>
                <c:pt idx="67" formatCode="General">
                  <c:v>#N/A</c:v>
                </c:pt>
                <c:pt idx="68" formatCode="General">
                  <c:v>#N/A</c:v>
                </c:pt>
                <c:pt idx="69" formatCode="General">
                  <c:v>#N/A</c:v>
                </c:pt>
                <c:pt idx="70" formatCode="General">
                  <c:v>#N/A</c:v>
                </c:pt>
                <c:pt idx="71" formatCode="General">
                  <c:v>#N/A</c:v>
                </c:pt>
                <c:pt idx="72" formatCode="General">
                  <c:v>#N/A</c:v>
                </c:pt>
                <c:pt idx="73" formatCode="General">
                  <c:v>#N/A</c:v>
                </c:pt>
                <c:pt idx="74" formatCode="General">
                  <c:v>#N/A</c:v>
                </c:pt>
                <c:pt idx="75" formatCode="General">
                  <c:v>#N/A</c:v>
                </c:pt>
                <c:pt idx="76" formatCode="General">
                  <c:v>#N/A</c:v>
                </c:pt>
                <c:pt idx="77" formatCode="General">
                  <c:v>#N/A</c:v>
                </c:pt>
                <c:pt idx="78" formatCode="General">
                  <c:v>#N/A</c:v>
                </c:pt>
                <c:pt idx="79" formatCode="General">
                  <c:v>#N/A</c:v>
                </c:pt>
                <c:pt idx="80" formatCode="General">
                  <c:v>#N/A</c:v>
                </c:pt>
                <c:pt idx="81" formatCode="General">
                  <c:v>#N/A</c:v>
                </c:pt>
                <c:pt idx="82" formatCode="General">
                  <c:v>#N/A</c:v>
                </c:pt>
                <c:pt idx="83" formatCode="General">
                  <c:v>#N/A</c:v>
                </c:pt>
                <c:pt idx="84" formatCode="General">
                  <c:v>#N/A</c:v>
                </c:pt>
                <c:pt idx="85" formatCode="General">
                  <c:v>#N/A</c:v>
                </c:pt>
                <c:pt idx="86" formatCode="General">
                  <c:v>#N/A</c:v>
                </c:pt>
                <c:pt idx="87" formatCode="General">
                  <c:v>#N/A</c:v>
                </c:pt>
                <c:pt idx="88" formatCode="General">
                  <c:v>#N/A</c:v>
                </c:pt>
                <c:pt idx="89" formatCode="General">
                  <c:v>#N/A</c:v>
                </c:pt>
                <c:pt idx="90" formatCode="General">
                  <c:v>#N/A</c:v>
                </c:pt>
                <c:pt idx="91" formatCode="General">
                  <c:v>#N/A</c:v>
                </c:pt>
                <c:pt idx="92" formatCode="General">
                  <c:v>#N/A</c:v>
                </c:pt>
                <c:pt idx="93" formatCode="General">
                  <c:v>#N/A</c:v>
                </c:pt>
                <c:pt idx="94" formatCode="General">
                  <c:v>#N/A</c:v>
                </c:pt>
                <c:pt idx="95" formatCode="General">
                  <c:v>#N/A</c:v>
                </c:pt>
                <c:pt idx="96" formatCode="General">
                  <c:v>#N/A</c:v>
                </c:pt>
                <c:pt idx="97" formatCode="General">
                  <c:v>#N/A</c:v>
                </c:pt>
                <c:pt idx="98" formatCode="General">
                  <c:v>#N/A</c:v>
                </c:pt>
                <c:pt idx="99" formatCode="General">
                  <c:v>#N/A</c:v>
                </c:pt>
                <c:pt idx="100" formatCode="General">
                  <c:v>#N/A</c:v>
                </c:pt>
                <c:pt idx="101" formatCode="General">
                  <c:v>#N/A</c:v>
                </c:pt>
                <c:pt idx="102" formatCode="General">
                  <c:v>#N/A</c:v>
                </c:pt>
                <c:pt idx="103" formatCode="General">
                  <c:v>#N/A</c:v>
                </c:pt>
                <c:pt idx="104" formatCode="General">
                  <c:v>#N/A</c:v>
                </c:pt>
                <c:pt idx="105" formatCode="General">
                  <c:v>#N/A</c:v>
                </c:pt>
                <c:pt idx="106" formatCode="General">
                  <c:v>#N/A</c:v>
                </c:pt>
                <c:pt idx="107" formatCode="General">
                  <c:v>#N/A</c:v>
                </c:pt>
                <c:pt idx="108" formatCode="General">
                  <c:v>#N/A</c:v>
                </c:pt>
                <c:pt idx="109" formatCode="General">
                  <c:v>#N/A</c:v>
                </c:pt>
                <c:pt idx="110" formatCode="General">
                  <c:v>#N/A</c:v>
                </c:pt>
                <c:pt idx="111" formatCode="General">
                  <c:v>#N/A</c:v>
                </c:pt>
                <c:pt idx="112" formatCode="General">
                  <c:v>#N/A</c:v>
                </c:pt>
                <c:pt idx="113" formatCode="General">
                  <c:v>#N/A</c:v>
                </c:pt>
                <c:pt idx="114" formatCode="General">
                  <c:v>#N/A</c:v>
                </c:pt>
                <c:pt idx="115" formatCode="General">
                  <c:v>#N/A</c:v>
                </c:pt>
                <c:pt idx="116" formatCode="General">
                  <c:v>#N/A</c:v>
                </c:pt>
                <c:pt idx="117" formatCode="General">
                  <c:v>#N/A</c:v>
                </c:pt>
                <c:pt idx="118" formatCode="General">
                  <c:v>#N/A</c:v>
                </c:pt>
                <c:pt idx="119" formatCode="General">
                  <c:v>#N/A</c:v>
                </c:pt>
                <c:pt idx="120" formatCode="General">
                  <c:v>#N/A</c:v>
                </c:pt>
                <c:pt idx="121" formatCode="General">
                  <c:v>#N/A</c:v>
                </c:pt>
                <c:pt idx="122" formatCode="General">
                  <c:v>#N/A</c:v>
                </c:pt>
                <c:pt idx="123" formatCode="General">
                  <c:v>#N/A</c:v>
                </c:pt>
                <c:pt idx="124" formatCode="General">
                  <c:v>#N/A</c:v>
                </c:pt>
                <c:pt idx="125" formatCode="General">
                  <c:v>#N/A</c:v>
                </c:pt>
                <c:pt idx="126" formatCode="General">
                  <c:v>#N/A</c:v>
                </c:pt>
                <c:pt idx="127" formatCode="General">
                  <c:v>#N/A</c:v>
                </c:pt>
                <c:pt idx="128" formatCode="General">
                  <c:v>#N/A</c:v>
                </c:pt>
                <c:pt idx="129" formatCode="General">
                  <c:v>#N/A</c:v>
                </c:pt>
                <c:pt idx="130" formatCode="General">
                  <c:v>#N/A</c:v>
                </c:pt>
                <c:pt idx="131" formatCode="General">
                  <c:v>#N/A</c:v>
                </c:pt>
                <c:pt idx="132" formatCode="General">
                  <c:v>#N/A</c:v>
                </c:pt>
                <c:pt idx="133" formatCode="General">
                  <c:v>#N/A</c:v>
                </c:pt>
                <c:pt idx="134" formatCode="General">
                  <c:v>#N/A</c:v>
                </c:pt>
                <c:pt idx="135" formatCode="General">
                  <c:v>#N/A</c:v>
                </c:pt>
                <c:pt idx="136" formatCode="General">
                  <c:v>#N/A</c:v>
                </c:pt>
                <c:pt idx="137" formatCode="General">
                  <c:v>#N/A</c:v>
                </c:pt>
                <c:pt idx="138" formatCode="General">
                  <c:v>#N/A</c:v>
                </c:pt>
                <c:pt idx="139" formatCode="General">
                  <c:v>#N/A</c:v>
                </c:pt>
                <c:pt idx="140" formatCode="General">
                  <c:v>#N/A</c:v>
                </c:pt>
                <c:pt idx="141" formatCode="General">
                  <c:v>#N/A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0091-418C-A75F-260E10DA5468}"/>
            </c:ext>
          </c:extLst>
        </c:ser>
        <c:ser>
          <c:idx val="2"/>
          <c:order val="3"/>
          <c:tx>
            <c:strRef>
              <c:f>'C0 - Pricing'!$EI$8</c:f>
              <c:strCache>
                <c:ptCount val="1"/>
                <c:pt idx="0">
                  <c:v>Ballantines</c:v>
                </c:pt>
              </c:strCache>
            </c:strRef>
          </c:tx>
          <c:spPr>
            <a:solidFill>
              <a:schemeClr val="accent4"/>
            </a:solidFill>
            <a:ln w="57150">
              <a:solidFill>
                <a:schemeClr val="accent4"/>
              </a:solidFill>
            </a:ln>
            <a:effectLst/>
          </c:spPr>
          <c:invertIfNegative val="0"/>
          <c:xVal>
            <c:numRef>
              <c:f>'C0 - Pricing'!$ED$9:$ED$150</c:f>
              <c:numCache>
                <c:formatCode>0.0"pp"</c:formatCode>
                <c:ptCount val="142"/>
                <c:pt idx="0">
                  <c:v>-0.52999999999999992</c:v>
                </c:pt>
                <c:pt idx="1">
                  <c:v>0</c:v>
                </c:pt>
                <c:pt idx="2">
                  <c:v>-4.6200000000000019</c:v>
                </c:pt>
                <c:pt idx="3">
                  <c:v>-0.14000000000000018</c:v>
                </c:pt>
                <c:pt idx="4">
                  <c:v>3.9599999999999858</c:v>
                </c:pt>
                <c:pt idx="5">
                  <c:v>-3.5600000000000023</c:v>
                </c:pt>
                <c:pt idx="6">
                  <c:v>-0.65999999999999948</c:v>
                </c:pt>
                <c:pt idx="7">
                  <c:v>0.26999999999999802</c:v>
                </c:pt>
                <c:pt idx="8">
                  <c:v>-0.65999999999999948</c:v>
                </c:pt>
                <c:pt idx="9">
                  <c:v>0</c:v>
                </c:pt>
                <c:pt idx="10">
                  <c:v>-0.9199999999999996</c:v>
                </c:pt>
                <c:pt idx="11">
                  <c:v>-1.9799999999999998</c:v>
                </c:pt>
                <c:pt idx="12">
                  <c:v>-0.79000000000000048</c:v>
                </c:pt>
                <c:pt idx="13">
                  <c:v>-3.2999999999999972</c:v>
                </c:pt>
                <c:pt idx="14">
                  <c:v>-0.66000000000000225</c:v>
                </c:pt>
                <c:pt idx="15">
                  <c:v>0.53000000000000269</c:v>
                </c:pt>
                <c:pt idx="16">
                  <c:v>-2.6499999999999995</c:v>
                </c:pt>
                <c:pt idx="17">
                  <c:v>-1.4499999999999984</c:v>
                </c:pt>
                <c:pt idx="18">
                  <c:v>-5.6800000000000015</c:v>
                </c:pt>
                <c:pt idx="19">
                  <c:v>-0.66000000000000081</c:v>
                </c:pt>
                <c:pt idx="20">
                  <c:v>-1.1900000000000008</c:v>
                </c:pt>
                <c:pt idx="21">
                  <c:v>#N/A</c:v>
                </c:pt>
                <c:pt idx="22">
                  <c:v>0.52000000000000035</c:v>
                </c:pt>
                <c:pt idx="23">
                  <c:v>0.65999999999999948</c:v>
                </c:pt>
                <c:pt idx="24">
                  <c:v>-0.13000000000000095</c:v>
                </c:pt>
                <c:pt idx="25">
                  <c:v>-0.12999999999999989</c:v>
                </c:pt>
                <c:pt idx="26">
                  <c:v>-0.26000000000000018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#N/A</c:v>
                </c:pt>
                <c:pt idx="31">
                  <c:v>0</c:v>
                </c:pt>
                <c:pt idx="32">
                  <c:v>-2.77</c:v>
                </c:pt>
                <c:pt idx="33">
                  <c:v>-0.52999999999999925</c:v>
                </c:pt>
                <c:pt idx="34">
                  <c:v>#N/A</c:v>
                </c:pt>
                <c:pt idx="35">
                  <c:v>0</c:v>
                </c:pt>
                <c:pt idx="36">
                  <c:v>#N/A</c:v>
                </c:pt>
                <c:pt idx="37">
                  <c:v>#N/A</c:v>
                </c:pt>
                <c:pt idx="38">
                  <c:v>0.13</c:v>
                </c:pt>
                <c:pt idx="39">
                  <c:v>-0.52999999999999958</c:v>
                </c:pt>
                <c:pt idx="40">
                  <c:v>0.65999999999999981</c:v>
                </c:pt>
                <c:pt idx="41">
                  <c:v>0</c:v>
                </c:pt>
                <c:pt idx="42">
                  <c:v>#N/A</c:v>
                </c:pt>
                <c:pt idx="43">
                  <c:v>#N/A</c:v>
                </c:pt>
                <c:pt idx="44">
                  <c:v>0</c:v>
                </c:pt>
                <c:pt idx="45">
                  <c:v>0.13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0.93000000000000305</c:v>
                </c:pt>
                <c:pt idx="50">
                  <c:v>0.40000000000000036</c:v>
                </c:pt>
                <c:pt idx="51">
                  <c:v>0</c:v>
                </c:pt>
                <c:pt idx="52">
                  <c:v>0.14000000000000679</c:v>
                </c:pt>
                <c:pt idx="53" formatCode="General">
                  <c:v>-12.15</c:v>
                </c:pt>
                <c:pt idx="54" formatCode="General">
                  <c:v>0</c:v>
                </c:pt>
                <c:pt idx="55" formatCode="General">
                  <c:v>-1.8500000000000016</c:v>
                </c:pt>
                <c:pt idx="56" formatCode="General">
                  <c:v>-9.7700000000000014</c:v>
                </c:pt>
                <c:pt idx="57" formatCode="General">
                  <c:v>-0.4</c:v>
                </c:pt>
                <c:pt idx="58" formatCode="General">
                  <c:v>0</c:v>
                </c:pt>
                <c:pt idx="59" formatCode="General">
                  <c:v>-9.5099999999999962</c:v>
                </c:pt>
                <c:pt idx="60" formatCode="General">
                  <c:v>2.7799999999999936</c:v>
                </c:pt>
                <c:pt idx="61" formatCode="General">
                  <c:v>0</c:v>
                </c:pt>
                <c:pt idx="62" formatCode="General">
                  <c:v>-0.40000000000000036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-2.3799999999999994</c:v>
                </c:pt>
                <c:pt idx="66" formatCode="General">
                  <c:v>-0.13000000000000009</c:v>
                </c:pt>
                <c:pt idx="67" formatCode="General">
                  <c:v>0</c:v>
                </c:pt>
                <c:pt idx="68" formatCode="General">
                  <c:v>-0.26000000000000018</c:v>
                </c:pt>
                <c:pt idx="69" formatCode="General">
                  <c:v>-0.40000000000000036</c:v>
                </c:pt>
                <c:pt idx="70" formatCode="General">
                  <c:v>-1.7199999999999993</c:v>
                </c:pt>
                <c:pt idx="71" formatCode="General">
                  <c:v>0</c:v>
                </c:pt>
                <c:pt idx="72" formatCode="General">
                  <c:v>-0.14000000000000001</c:v>
                </c:pt>
                <c:pt idx="73" formatCode="General">
                  <c:v>0</c:v>
                </c:pt>
                <c:pt idx="74" formatCode="General">
                  <c:v>0</c:v>
                </c:pt>
                <c:pt idx="75" formatCode="General">
                  <c:v>-0.13</c:v>
                </c:pt>
                <c:pt idx="76" formatCode="General">
                  <c:v>-1.1900000000000008</c:v>
                </c:pt>
                <c:pt idx="77" formatCode="General">
                  <c:v>0</c:v>
                </c:pt>
                <c:pt idx="78" formatCode="General">
                  <c:v>0</c:v>
                </c:pt>
                <c:pt idx="79" formatCode="General">
                  <c:v>2.91</c:v>
                </c:pt>
                <c:pt idx="80" formatCode="General">
                  <c:v>0</c:v>
                </c:pt>
                <c:pt idx="81" formatCode="General">
                  <c:v>0.9199999999999986</c:v>
                </c:pt>
                <c:pt idx="82" formatCode="General">
                  <c:v>-4.2299999999999951</c:v>
                </c:pt>
                <c:pt idx="83" formatCode="General">
                  <c:v>0.25999999999999912</c:v>
                </c:pt>
                <c:pt idx="84" formatCode="General">
                  <c:v>-0.38999999999999996</c:v>
                </c:pt>
                <c:pt idx="85" formatCode="General">
                  <c:v>0</c:v>
                </c:pt>
                <c:pt idx="86" formatCode="General">
                  <c:v>0.66000000000000081</c:v>
                </c:pt>
                <c:pt idx="87" formatCode="General">
                  <c:v>-0.40000000000000019</c:v>
                </c:pt>
                <c:pt idx="88" formatCode="General">
                  <c:v>-0.26000000000000018</c:v>
                </c:pt>
                <c:pt idx="89" formatCode="General">
                  <c:v>0</c:v>
                </c:pt>
                <c:pt idx="90" formatCode="General">
                  <c:v>0</c:v>
                </c:pt>
                <c:pt idx="91" formatCode="General">
                  <c:v>0</c:v>
                </c:pt>
                <c:pt idx="92" formatCode="General">
                  <c:v>1.319999999999999</c:v>
                </c:pt>
                <c:pt idx="93" formatCode="General">
                  <c:v>-0.12999999999999989</c:v>
                </c:pt>
                <c:pt idx="94" formatCode="General">
                  <c:v>-6.469999999999998</c:v>
                </c:pt>
                <c:pt idx="95" formatCode="General">
                  <c:v>0</c:v>
                </c:pt>
                <c:pt idx="96" formatCode="General">
                  <c:v>-0.26</c:v>
                </c:pt>
                <c:pt idx="97" formatCode="General">
                  <c:v>-2.2400000000000087</c:v>
                </c:pt>
                <c:pt idx="98" formatCode="General">
                  <c:v>-0.14000000000000018</c:v>
                </c:pt>
                <c:pt idx="99" formatCode="General">
                  <c:v>-7.01</c:v>
                </c:pt>
                <c:pt idx="100" formatCode="General">
                  <c:v>0</c:v>
                </c:pt>
                <c:pt idx="101" formatCode="General">
                  <c:v>-2.2500000000000075</c:v>
                </c:pt>
                <c:pt idx="102" formatCode="General">
                  <c:v>-2.9099999999999957</c:v>
                </c:pt>
                <c:pt idx="103" formatCode="General">
                  <c:v>0</c:v>
                </c:pt>
                <c:pt idx="104" formatCode="General">
                  <c:v>1.319999999999999</c:v>
                </c:pt>
                <c:pt idx="105" formatCode="General">
                  <c:v>-0.79000000000000181</c:v>
                </c:pt>
                <c:pt idx="106" formatCode="General">
                  <c:v>-5.8200000000000029</c:v>
                </c:pt>
                <c:pt idx="107" formatCode="General">
                  <c:v>#N/A</c:v>
                </c:pt>
                <c:pt idx="108" formatCode="General">
                  <c:v>-0.38999999999999974</c:v>
                </c:pt>
                <c:pt idx="109" formatCode="General">
                  <c:v>-0.27000000000000079</c:v>
                </c:pt>
                <c:pt idx="110" formatCode="General">
                  <c:v>-0.26000000000000051</c:v>
                </c:pt>
                <c:pt idx="111" formatCode="General">
                  <c:v>0.66000000000000014</c:v>
                </c:pt>
                <c:pt idx="112" formatCode="General">
                  <c:v>0.4</c:v>
                </c:pt>
                <c:pt idx="113" formatCode="General">
                  <c:v>-0.13</c:v>
                </c:pt>
                <c:pt idx="114" formatCode="General">
                  <c:v>-2.2500000000000018</c:v>
                </c:pt>
                <c:pt idx="115" formatCode="General">
                  <c:v>-0.25999999999999912</c:v>
                </c:pt>
                <c:pt idx="116" formatCode="General">
                  <c:v>0.93</c:v>
                </c:pt>
                <c:pt idx="117" formatCode="General">
                  <c:v>0.39000000000000007</c:v>
                </c:pt>
                <c:pt idx="118" formatCode="General">
                  <c:v>0.39000000000000146</c:v>
                </c:pt>
                <c:pt idx="119" formatCode="General">
                  <c:v>-0.80000000000000071</c:v>
                </c:pt>
                <c:pt idx="120" formatCode="General">
                  <c:v>-0.39999999999999969</c:v>
                </c:pt>
                <c:pt idx="121" formatCode="General">
                  <c:v>#N/A</c:v>
                </c:pt>
                <c:pt idx="122" formatCode="General">
                  <c:v>-4.8900000000000023</c:v>
                </c:pt>
                <c:pt idx="123" formatCode="General">
                  <c:v>-0.91999999999999993</c:v>
                </c:pt>
                <c:pt idx="124" formatCode="General">
                  <c:v>-0.91999999999999993</c:v>
                </c:pt>
                <c:pt idx="125" formatCode="General">
                  <c:v>-3.3100000000000076</c:v>
                </c:pt>
                <c:pt idx="126" formatCode="General">
                  <c:v>-3.0399999999999996</c:v>
                </c:pt>
                <c:pt idx="127" formatCode="General">
                  <c:v>-0.26000000000000051</c:v>
                </c:pt>
                <c:pt idx="128" formatCode="General">
                  <c:v>-3.1700000000000008</c:v>
                </c:pt>
                <c:pt idx="129" formatCode="General">
                  <c:v>0</c:v>
                </c:pt>
                <c:pt idx="130" formatCode="General">
                  <c:v>-1.58</c:v>
                </c:pt>
                <c:pt idx="131" formatCode="General">
                  <c:v>-6.3400000000000016</c:v>
                </c:pt>
                <c:pt idx="132" formatCode="General">
                  <c:v>-0.39999999999999758</c:v>
                </c:pt>
                <c:pt idx="133" formatCode="General">
                  <c:v>0.79000000000000048</c:v>
                </c:pt>
                <c:pt idx="134" formatCode="General">
                  <c:v>0.8</c:v>
                </c:pt>
                <c:pt idx="135" formatCode="General">
                  <c:v>0</c:v>
                </c:pt>
                <c:pt idx="136" formatCode="General">
                  <c:v>0</c:v>
                </c:pt>
                <c:pt idx="137" formatCode="General">
                  <c:v>0</c:v>
                </c:pt>
                <c:pt idx="138" formatCode="General">
                  <c:v>-0.13</c:v>
                </c:pt>
                <c:pt idx="139" formatCode="General">
                  <c:v>2.2499999999999964</c:v>
                </c:pt>
                <c:pt idx="140" formatCode="General">
                  <c:v>0</c:v>
                </c:pt>
                <c:pt idx="141" formatCode="General">
                  <c:v>-1.1800000000000006</c:v>
                </c:pt>
              </c:numCache>
            </c:numRef>
          </c:xVal>
          <c:yVal>
            <c:numRef>
              <c:f>'C0 - Pricing'!$EI$9:$EI$150</c:f>
              <c:numCache>
                <c:formatCode>\+0.0%;\-0.0%;\-</c:formatCode>
                <c:ptCount val="14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 formatCode="General">
                  <c:v>4.8195885365389657E-2</c:v>
                </c:pt>
                <c:pt idx="54" formatCode="General">
                  <c:v>0</c:v>
                </c:pt>
                <c:pt idx="55" formatCode="General">
                  <c:v>1.2955358700315056E-3</c:v>
                </c:pt>
                <c:pt idx="56" formatCode="General">
                  <c:v>6.0276887826127723E-2</c:v>
                </c:pt>
                <c:pt idx="57" formatCode="General">
                  <c:v>-9.2612058377686823E-3</c:v>
                </c:pt>
                <c:pt idx="58" formatCode="General">
                  <c:v>0</c:v>
                </c:pt>
                <c:pt idx="59" formatCode="General">
                  <c:v>-1.2434587565101185E-2</c:v>
                </c:pt>
                <c:pt idx="60" formatCode="General">
                  <c:v>2.5050208070518165E-2</c:v>
                </c:pt>
                <c:pt idx="61" formatCode="General">
                  <c:v>1.1377025760248571E-3</c:v>
                </c:pt>
                <c:pt idx="62" formatCode="General">
                  <c:v>#N/A</c:v>
                </c:pt>
                <c:pt idx="63" formatCode="General">
                  <c:v>#N/A</c:v>
                </c:pt>
                <c:pt idx="64" formatCode="General">
                  <c:v>#N/A</c:v>
                </c:pt>
                <c:pt idx="65" formatCode="General">
                  <c:v>#N/A</c:v>
                </c:pt>
                <c:pt idx="66" formatCode="General">
                  <c:v>#N/A</c:v>
                </c:pt>
                <c:pt idx="67" formatCode="General">
                  <c:v>#N/A</c:v>
                </c:pt>
                <c:pt idx="68" formatCode="General">
                  <c:v>#N/A</c:v>
                </c:pt>
                <c:pt idx="69" formatCode="General">
                  <c:v>#N/A</c:v>
                </c:pt>
                <c:pt idx="70" formatCode="General">
                  <c:v>#N/A</c:v>
                </c:pt>
                <c:pt idx="71" formatCode="General">
                  <c:v>#N/A</c:v>
                </c:pt>
                <c:pt idx="72" formatCode="General">
                  <c:v>#N/A</c:v>
                </c:pt>
                <c:pt idx="73" formatCode="General">
                  <c:v>#N/A</c:v>
                </c:pt>
                <c:pt idx="74" formatCode="General">
                  <c:v>#N/A</c:v>
                </c:pt>
                <c:pt idx="75" formatCode="General">
                  <c:v>#N/A</c:v>
                </c:pt>
                <c:pt idx="76" formatCode="General">
                  <c:v>#N/A</c:v>
                </c:pt>
                <c:pt idx="77" formatCode="General">
                  <c:v>#N/A</c:v>
                </c:pt>
                <c:pt idx="78" formatCode="General">
                  <c:v>#N/A</c:v>
                </c:pt>
                <c:pt idx="79" formatCode="General">
                  <c:v>#N/A</c:v>
                </c:pt>
                <c:pt idx="80" formatCode="General">
                  <c:v>#N/A</c:v>
                </c:pt>
                <c:pt idx="81" formatCode="General">
                  <c:v>#N/A</c:v>
                </c:pt>
                <c:pt idx="82" formatCode="General">
                  <c:v>#N/A</c:v>
                </c:pt>
                <c:pt idx="83" formatCode="General">
                  <c:v>#N/A</c:v>
                </c:pt>
                <c:pt idx="84" formatCode="General">
                  <c:v>#N/A</c:v>
                </c:pt>
                <c:pt idx="85" formatCode="General">
                  <c:v>#N/A</c:v>
                </c:pt>
                <c:pt idx="86" formatCode="General">
                  <c:v>#N/A</c:v>
                </c:pt>
                <c:pt idx="87" formatCode="General">
                  <c:v>#N/A</c:v>
                </c:pt>
                <c:pt idx="88" formatCode="General">
                  <c:v>#N/A</c:v>
                </c:pt>
                <c:pt idx="89" formatCode="General">
                  <c:v>#N/A</c:v>
                </c:pt>
                <c:pt idx="90" formatCode="General">
                  <c:v>#N/A</c:v>
                </c:pt>
                <c:pt idx="91" formatCode="General">
                  <c:v>#N/A</c:v>
                </c:pt>
                <c:pt idx="92" formatCode="General">
                  <c:v>#N/A</c:v>
                </c:pt>
                <c:pt idx="93" formatCode="General">
                  <c:v>#N/A</c:v>
                </c:pt>
                <c:pt idx="94" formatCode="General">
                  <c:v>#N/A</c:v>
                </c:pt>
                <c:pt idx="95" formatCode="General">
                  <c:v>#N/A</c:v>
                </c:pt>
                <c:pt idx="96" formatCode="General">
                  <c:v>#N/A</c:v>
                </c:pt>
                <c:pt idx="97" formatCode="General">
                  <c:v>#N/A</c:v>
                </c:pt>
                <c:pt idx="98" formatCode="General">
                  <c:v>#N/A</c:v>
                </c:pt>
                <c:pt idx="99" formatCode="General">
                  <c:v>#N/A</c:v>
                </c:pt>
                <c:pt idx="100" formatCode="General">
                  <c:v>#N/A</c:v>
                </c:pt>
                <c:pt idx="101" formatCode="General">
                  <c:v>#N/A</c:v>
                </c:pt>
                <c:pt idx="102" formatCode="General">
                  <c:v>#N/A</c:v>
                </c:pt>
                <c:pt idx="103" formatCode="General">
                  <c:v>#N/A</c:v>
                </c:pt>
                <c:pt idx="104" formatCode="General">
                  <c:v>#N/A</c:v>
                </c:pt>
                <c:pt idx="105" formatCode="General">
                  <c:v>#N/A</c:v>
                </c:pt>
                <c:pt idx="106" formatCode="General">
                  <c:v>#N/A</c:v>
                </c:pt>
                <c:pt idx="107" formatCode="General">
                  <c:v>#N/A</c:v>
                </c:pt>
                <c:pt idx="108" formatCode="General">
                  <c:v>#N/A</c:v>
                </c:pt>
                <c:pt idx="109" formatCode="General">
                  <c:v>#N/A</c:v>
                </c:pt>
                <c:pt idx="110" formatCode="General">
                  <c:v>#N/A</c:v>
                </c:pt>
                <c:pt idx="111" formatCode="General">
                  <c:v>#N/A</c:v>
                </c:pt>
                <c:pt idx="112" formatCode="General">
                  <c:v>#N/A</c:v>
                </c:pt>
                <c:pt idx="113" formatCode="General">
                  <c:v>#N/A</c:v>
                </c:pt>
                <c:pt idx="114" formatCode="General">
                  <c:v>#N/A</c:v>
                </c:pt>
                <c:pt idx="115" formatCode="General">
                  <c:v>#N/A</c:v>
                </c:pt>
                <c:pt idx="116" formatCode="General">
                  <c:v>#N/A</c:v>
                </c:pt>
                <c:pt idx="117" formatCode="General">
                  <c:v>#N/A</c:v>
                </c:pt>
                <c:pt idx="118" formatCode="General">
                  <c:v>#N/A</c:v>
                </c:pt>
                <c:pt idx="119" formatCode="General">
                  <c:v>#N/A</c:v>
                </c:pt>
                <c:pt idx="120" formatCode="General">
                  <c:v>#N/A</c:v>
                </c:pt>
                <c:pt idx="121" formatCode="General">
                  <c:v>#N/A</c:v>
                </c:pt>
                <c:pt idx="122" formatCode="General">
                  <c:v>#N/A</c:v>
                </c:pt>
                <c:pt idx="123" formatCode="General">
                  <c:v>#N/A</c:v>
                </c:pt>
                <c:pt idx="124" formatCode="General">
                  <c:v>#N/A</c:v>
                </c:pt>
                <c:pt idx="125" formatCode="General">
                  <c:v>#N/A</c:v>
                </c:pt>
                <c:pt idx="126" formatCode="General">
                  <c:v>#N/A</c:v>
                </c:pt>
                <c:pt idx="127" formatCode="General">
                  <c:v>#N/A</c:v>
                </c:pt>
                <c:pt idx="128" formatCode="General">
                  <c:v>#N/A</c:v>
                </c:pt>
                <c:pt idx="129" formatCode="General">
                  <c:v>#N/A</c:v>
                </c:pt>
                <c:pt idx="130" formatCode="General">
                  <c:v>#N/A</c:v>
                </c:pt>
                <c:pt idx="131" formatCode="General">
                  <c:v>#N/A</c:v>
                </c:pt>
                <c:pt idx="132" formatCode="General">
                  <c:v>#N/A</c:v>
                </c:pt>
                <c:pt idx="133" formatCode="General">
                  <c:v>#N/A</c:v>
                </c:pt>
                <c:pt idx="134" formatCode="General">
                  <c:v>#N/A</c:v>
                </c:pt>
                <c:pt idx="135" formatCode="General">
                  <c:v>#N/A</c:v>
                </c:pt>
                <c:pt idx="136" formatCode="General">
                  <c:v>#N/A</c:v>
                </c:pt>
                <c:pt idx="137" formatCode="General">
                  <c:v>#N/A</c:v>
                </c:pt>
                <c:pt idx="138" formatCode="General">
                  <c:v>#N/A</c:v>
                </c:pt>
                <c:pt idx="139" formatCode="General">
                  <c:v>#N/A</c:v>
                </c:pt>
                <c:pt idx="140" formatCode="General">
                  <c:v>#N/A</c:v>
                </c:pt>
                <c:pt idx="141" formatCode="General">
                  <c:v>#N/A</c:v>
                </c:pt>
              </c:numCache>
            </c:numRef>
          </c:yVal>
          <c:bubbleSize>
            <c:numRef>
              <c:f>'C0 - Pricing'!$EC$9:$EC$150</c:f>
              <c:numCache>
                <c:formatCode>0%</c:formatCode>
                <c:ptCount val="142"/>
                <c:pt idx="0">
                  <c:v>1.4499999999999999E-2</c:v>
                </c:pt>
                <c:pt idx="1">
                  <c:v>1.06E-2</c:v>
                </c:pt>
                <c:pt idx="2">
                  <c:v>0.22589999999999999</c:v>
                </c:pt>
                <c:pt idx="3">
                  <c:v>2.7699999999999999E-2</c:v>
                </c:pt>
                <c:pt idx="4">
                  <c:v>0.76749999999999996</c:v>
                </c:pt>
                <c:pt idx="5">
                  <c:v>0.26819999999999999</c:v>
                </c:pt>
                <c:pt idx="6">
                  <c:v>4.36E-2</c:v>
                </c:pt>
                <c:pt idx="7">
                  <c:v>0.28139999999999998</c:v>
                </c:pt>
                <c:pt idx="8">
                  <c:v>0.19550000000000001</c:v>
                </c:pt>
                <c:pt idx="9">
                  <c:v>9.1999999999999998E-3</c:v>
                </c:pt>
                <c:pt idx="10">
                  <c:v>1.8500000000000003E-2</c:v>
                </c:pt>
                <c:pt idx="11">
                  <c:v>6.3399999999999998E-2</c:v>
                </c:pt>
                <c:pt idx="12">
                  <c:v>5.4199999999999998E-2</c:v>
                </c:pt>
                <c:pt idx="13">
                  <c:v>0.35139999999999999</c:v>
                </c:pt>
                <c:pt idx="14">
                  <c:v>0.20739999999999997</c:v>
                </c:pt>
                <c:pt idx="15">
                  <c:v>0.29460000000000003</c:v>
                </c:pt>
                <c:pt idx="16">
                  <c:v>0.16639999999999999</c:v>
                </c:pt>
                <c:pt idx="17">
                  <c:v>0.19420000000000001</c:v>
                </c:pt>
                <c:pt idx="18">
                  <c:v>0.46500000000000002</c:v>
                </c:pt>
                <c:pt idx="19">
                  <c:v>6.8699999999999997E-2</c:v>
                </c:pt>
                <c:pt idx="20">
                  <c:v>6.2100000000000002E-2</c:v>
                </c:pt>
                <c:pt idx="21">
                  <c:v>6.6E-3</c:v>
                </c:pt>
                <c:pt idx="22">
                  <c:v>5.28E-2</c:v>
                </c:pt>
                <c:pt idx="23">
                  <c:v>4.36E-2</c:v>
                </c:pt>
                <c:pt idx="24">
                  <c:v>3.5699999999999996E-2</c:v>
                </c:pt>
                <c:pt idx="25">
                  <c:v>1.32E-2</c:v>
                </c:pt>
                <c:pt idx="26">
                  <c:v>2.5099999999999997E-2</c:v>
                </c:pt>
                <c:pt idx="27">
                  <c:v>2.5999999999999999E-3</c:v>
                </c:pt>
                <c:pt idx="28">
                  <c:v>3.3000000000000002E-2</c:v>
                </c:pt>
                <c:pt idx="29">
                  <c:v>1.1899999999999999E-2</c:v>
                </c:pt>
                <c:pt idx="30">
                  <c:v>2.5999999999999999E-3</c:v>
                </c:pt>
                <c:pt idx="31">
                  <c:v>1.2999999999999999E-3</c:v>
                </c:pt>
                <c:pt idx="32">
                  <c:v>3.04E-2</c:v>
                </c:pt>
                <c:pt idx="33">
                  <c:v>5.9400000000000001E-2</c:v>
                </c:pt>
                <c:pt idx="34">
                  <c:v>1.72E-2</c:v>
                </c:pt>
                <c:pt idx="35">
                  <c:v>2.5999999999999999E-3</c:v>
                </c:pt>
                <c:pt idx="36">
                  <c:v>1.06E-2</c:v>
                </c:pt>
                <c:pt idx="37">
                  <c:v>9.1999999999999998E-3</c:v>
                </c:pt>
                <c:pt idx="38">
                  <c:v>6.6E-3</c:v>
                </c:pt>
                <c:pt idx="39">
                  <c:v>1.8500000000000003E-2</c:v>
                </c:pt>
                <c:pt idx="40">
                  <c:v>1.4499999999999999E-2</c:v>
                </c:pt>
                <c:pt idx="41">
                  <c:v>1.2999999999999999E-3</c:v>
                </c:pt>
                <c:pt idx="42">
                  <c:v>1.06E-2</c:v>
                </c:pt>
                <c:pt idx="43">
                  <c:v>5.3E-3</c:v>
                </c:pt>
                <c:pt idx="44">
                  <c:v>1.2999999999999999E-3</c:v>
                </c:pt>
                <c:pt idx="45">
                  <c:v>2.5999999999999999E-3</c:v>
                </c:pt>
                <c:pt idx="46">
                  <c:v>4.0000000000000001E-3</c:v>
                </c:pt>
                <c:pt idx="47">
                  <c:v>5.3E-3</c:v>
                </c:pt>
                <c:pt idx="48">
                  <c:v>0.35139999999999999</c:v>
                </c:pt>
                <c:pt idx="49">
                  <c:v>0.30649999999999999</c:v>
                </c:pt>
                <c:pt idx="50">
                  <c:v>0.88109999999999999</c:v>
                </c:pt>
                <c:pt idx="51">
                  <c:v>0.111</c:v>
                </c:pt>
                <c:pt idx="52">
                  <c:v>0.75170000000000003</c:v>
                </c:pt>
                <c:pt idx="53">
                  <c:v>0.36329999999999996</c:v>
                </c:pt>
                <c:pt idx="54">
                  <c:v>5.3E-3</c:v>
                </c:pt>
                <c:pt idx="55">
                  <c:v>0.13869999999999999</c:v>
                </c:pt>
                <c:pt idx="56">
                  <c:v>0.48880000000000001</c:v>
                </c:pt>
                <c:pt idx="57">
                  <c:v>9.1999999999999998E-3</c:v>
                </c:pt>
                <c:pt idx="58">
                  <c:v>1.2999999999999999E-3</c:v>
                </c:pt>
                <c:pt idx="59">
                  <c:v>0.8256</c:v>
                </c:pt>
                <c:pt idx="60">
                  <c:v>0.9234</c:v>
                </c:pt>
                <c:pt idx="61">
                  <c:v>0.91280000000000006</c:v>
                </c:pt>
                <c:pt idx="62">
                  <c:v>3.9599999999999996E-2</c:v>
                </c:pt>
                <c:pt idx="63">
                  <c:v>5.5500000000000001E-2</c:v>
                </c:pt>
                <c:pt idx="64">
                  <c:v>4.8899999999999999E-2</c:v>
                </c:pt>
                <c:pt idx="65">
                  <c:v>2.64E-2</c:v>
                </c:pt>
                <c:pt idx="66">
                  <c:v>1.1899999999999999E-2</c:v>
                </c:pt>
                <c:pt idx="67">
                  <c:v>3.9599999999999996E-2</c:v>
                </c:pt>
                <c:pt idx="68">
                  <c:v>2.3799999999999998E-2</c:v>
                </c:pt>
                <c:pt idx="69">
                  <c:v>9.5100000000000004E-2</c:v>
                </c:pt>
                <c:pt idx="70">
                  <c:v>0.14000000000000001</c:v>
                </c:pt>
                <c:pt idx="71">
                  <c:v>1.5900000000000001E-2</c:v>
                </c:pt>
                <c:pt idx="72">
                  <c:v>2.5999999999999999E-3</c:v>
                </c:pt>
                <c:pt idx="73">
                  <c:v>1.32E-2</c:v>
                </c:pt>
                <c:pt idx="74">
                  <c:v>2.5099999999999997E-2</c:v>
                </c:pt>
                <c:pt idx="75">
                  <c:v>4.0000000000000001E-3</c:v>
                </c:pt>
                <c:pt idx="76">
                  <c:v>3.9599999999999996E-2</c:v>
                </c:pt>
                <c:pt idx="77">
                  <c:v>2.5999999999999999E-3</c:v>
                </c:pt>
                <c:pt idx="78">
                  <c:v>5.3E-3</c:v>
                </c:pt>
                <c:pt idx="79">
                  <c:v>5.5500000000000001E-2</c:v>
                </c:pt>
                <c:pt idx="80">
                  <c:v>9.1999999999999998E-3</c:v>
                </c:pt>
                <c:pt idx="81">
                  <c:v>0.13869999999999999</c:v>
                </c:pt>
                <c:pt idx="82">
                  <c:v>0.43060000000000004</c:v>
                </c:pt>
                <c:pt idx="83">
                  <c:v>6.4699999999999994E-2</c:v>
                </c:pt>
                <c:pt idx="84">
                  <c:v>5.3E-3</c:v>
                </c:pt>
                <c:pt idx="85">
                  <c:v>6.2100000000000002E-2</c:v>
                </c:pt>
                <c:pt idx="86">
                  <c:v>8.9800000000000005E-2</c:v>
                </c:pt>
                <c:pt idx="87">
                  <c:v>1.1899999999999999E-2</c:v>
                </c:pt>
                <c:pt idx="88">
                  <c:v>2.5099999999999997E-2</c:v>
                </c:pt>
                <c:pt idx="89">
                  <c:v>1.2999999999999999E-3</c:v>
                </c:pt>
                <c:pt idx="90">
                  <c:v>1.2999999999999999E-3</c:v>
                </c:pt>
                <c:pt idx="91">
                  <c:v>7.9000000000000008E-3</c:v>
                </c:pt>
                <c:pt idx="92">
                  <c:v>0.34869999999999995</c:v>
                </c:pt>
                <c:pt idx="93">
                  <c:v>1.06E-2</c:v>
                </c:pt>
                <c:pt idx="94">
                  <c:v>0.19550000000000001</c:v>
                </c:pt>
                <c:pt idx="95">
                  <c:v>1.2999999999999999E-3</c:v>
                </c:pt>
                <c:pt idx="96">
                  <c:v>6.6E-3</c:v>
                </c:pt>
                <c:pt idx="97">
                  <c:v>0.87190000000000001</c:v>
                </c:pt>
                <c:pt idx="98">
                  <c:v>1.4499999999999999E-2</c:v>
                </c:pt>
                <c:pt idx="99">
                  <c:v>0.1598</c:v>
                </c:pt>
                <c:pt idx="100">
                  <c:v>2.5999999999999999E-3</c:v>
                </c:pt>
                <c:pt idx="101">
                  <c:v>0.71329999999999993</c:v>
                </c:pt>
                <c:pt idx="102">
                  <c:v>0.49930000000000002</c:v>
                </c:pt>
                <c:pt idx="103">
                  <c:v>6.6E-3</c:v>
                </c:pt>
                <c:pt idx="104">
                  <c:v>0.29330000000000001</c:v>
                </c:pt>
                <c:pt idx="105">
                  <c:v>0.86129999999999995</c:v>
                </c:pt>
                <c:pt idx="106">
                  <c:v>0.71860000000000002</c:v>
                </c:pt>
                <c:pt idx="107">
                  <c:v>6.3399999999999998E-2</c:v>
                </c:pt>
                <c:pt idx="108">
                  <c:v>1.72E-2</c:v>
                </c:pt>
                <c:pt idx="109">
                  <c:v>7.1300000000000002E-2</c:v>
                </c:pt>
                <c:pt idx="110">
                  <c:v>3.5699999999999996E-2</c:v>
                </c:pt>
                <c:pt idx="111">
                  <c:v>3.04E-2</c:v>
                </c:pt>
                <c:pt idx="112">
                  <c:v>3.04E-2</c:v>
                </c:pt>
                <c:pt idx="113">
                  <c:v>1.2999999999999999E-3</c:v>
                </c:pt>
                <c:pt idx="114">
                  <c:v>0.47159999999999996</c:v>
                </c:pt>
                <c:pt idx="115">
                  <c:v>0.46899999999999997</c:v>
                </c:pt>
                <c:pt idx="116">
                  <c:v>1.5900000000000001E-2</c:v>
                </c:pt>
                <c:pt idx="117">
                  <c:v>7.9000000000000008E-3</c:v>
                </c:pt>
                <c:pt idx="118">
                  <c:v>0.19020000000000001</c:v>
                </c:pt>
                <c:pt idx="119">
                  <c:v>6.4699999999999994E-2</c:v>
                </c:pt>
                <c:pt idx="120">
                  <c:v>3.1699999999999999E-2</c:v>
                </c:pt>
                <c:pt idx="121">
                  <c:v>1.9799999999999998E-2</c:v>
                </c:pt>
                <c:pt idx="122">
                  <c:v>0.1321</c:v>
                </c:pt>
                <c:pt idx="123">
                  <c:v>9.9100000000000008E-2</c:v>
                </c:pt>
                <c:pt idx="124">
                  <c:v>0.10439999999999999</c:v>
                </c:pt>
                <c:pt idx="125">
                  <c:v>0.29719999999999996</c:v>
                </c:pt>
                <c:pt idx="126">
                  <c:v>6.2100000000000002E-2</c:v>
                </c:pt>
                <c:pt idx="127">
                  <c:v>4.8899999999999999E-2</c:v>
                </c:pt>
                <c:pt idx="128">
                  <c:v>3.9599999999999996E-2</c:v>
                </c:pt>
                <c:pt idx="129">
                  <c:v>4.0000000000000001E-3</c:v>
                </c:pt>
                <c:pt idx="130">
                  <c:v>6.08E-2</c:v>
                </c:pt>
                <c:pt idx="131">
                  <c:v>0.1242</c:v>
                </c:pt>
                <c:pt idx="132">
                  <c:v>0.13470000000000001</c:v>
                </c:pt>
                <c:pt idx="133">
                  <c:v>7.5300000000000006E-2</c:v>
                </c:pt>
                <c:pt idx="134">
                  <c:v>1.72E-2</c:v>
                </c:pt>
                <c:pt idx="135">
                  <c:v>1.5900000000000001E-2</c:v>
                </c:pt>
                <c:pt idx="136">
                  <c:v>9.1999999999999998E-3</c:v>
                </c:pt>
                <c:pt idx="137">
                  <c:v>1.2999999999999999E-3</c:v>
                </c:pt>
                <c:pt idx="138">
                  <c:v>4.0000000000000001E-3</c:v>
                </c:pt>
                <c:pt idx="139">
                  <c:v>0.63539999999999996</c:v>
                </c:pt>
                <c:pt idx="140">
                  <c:v>5.3E-3</c:v>
                </c:pt>
                <c:pt idx="141">
                  <c:v>4.0999999999999995E-2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0091-418C-A75F-260E10DA5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sizeRepresents val="w"/>
        <c:axId val="1334766368"/>
        <c:axId val="1334766848"/>
      </c:bubbleChart>
      <c:valAx>
        <c:axId val="1334766368"/>
        <c:scaling>
          <c:orientation val="minMax"/>
          <c:max val="10"/>
          <c:min val="-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X = Évolution de la</a:t>
                </a:r>
                <a:r>
                  <a:rPr lang="fr-FR" b="1" baseline="0" dirty="0"/>
                  <a:t> distribution numérique en pp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30487860896258523"/>
              <c:y val="0.945381007506772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&quot;pp&quot;;\-0&quot;pp&quot;;\=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34766848"/>
        <c:crosses val="autoZero"/>
        <c:crossBetween val="midCat"/>
      </c:valAx>
      <c:valAx>
        <c:axId val="1334766848"/>
        <c:scaling>
          <c:orientation val="minMax"/>
          <c:max val="5.000000000000001E-2"/>
          <c:min val="-5.000000000000001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Y = Évolution du prix moyen par litre en %</a:t>
                </a:r>
              </a:p>
            </c:rich>
          </c:tx>
          <c:layout>
            <c:manualLayout>
              <c:xMode val="edge"/>
              <c:yMode val="edge"/>
              <c:x val="0"/>
              <c:y val="0.111921566755379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\+0%;\-0%;\=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34766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679910757401094"/>
          <c:y val="1.8188106553661716E-2"/>
          <c:w val="0.48236799431572569"/>
          <c:h val="6.2152961021360045E-2"/>
        </c:manualLayout>
      </c:layout>
      <c:overlay val="1"/>
      <c:spPr>
        <a:solidFill>
          <a:srgbClr val="FFFFFF">
            <a:alpha val="89804"/>
          </a:srgbClr>
        </a:solidFill>
        <a:ln>
          <a:solidFill>
            <a:schemeClr val="bg1">
              <a:lumMod val="50000"/>
            </a:schemeClr>
          </a:solidFill>
          <a:prstDash val="dash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630196842079472"/>
          <c:y val="3.3465117705227171E-2"/>
          <c:w val="0.45315284517368792"/>
          <c:h val="0.7987024062305964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'C0 - Pricing'!$AZ$8</c:f>
              <c:strCache>
                <c:ptCount val="1"/>
                <c:pt idx="0">
                  <c:v>Indice &lt;80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Pricing'!$AZ$9:$AZ$23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0E-4C75-9F43-FCEFEB9C128B}"/>
            </c:ext>
          </c:extLst>
        </c:ser>
        <c:ser>
          <c:idx val="1"/>
          <c:order val="1"/>
          <c:tx>
            <c:strRef>
              <c:f>'C0 - Pricing'!$BA$8</c:f>
              <c:strCache>
                <c:ptCount val="1"/>
                <c:pt idx="0">
                  <c:v>Indice entre 80 et 95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Pricing'!$BA$9:$BA$23</c:f>
              <c:numCache>
                <c:formatCode>0%</c:formatCode>
                <c:ptCount val="15"/>
                <c:pt idx="0">
                  <c:v>0</c:v>
                </c:pt>
                <c:pt idx="1">
                  <c:v>0.95024875621890548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5.7142857142857143E-3</c:v>
                </c:pt>
                <c:pt idx="7">
                  <c:v>0</c:v>
                </c:pt>
                <c:pt idx="8">
                  <c:v>0</c:v>
                </c:pt>
                <c:pt idx="9">
                  <c:v>0.9910714285714286</c:v>
                </c:pt>
                <c:pt idx="10">
                  <c:v>9.5238095238095233E-2</c:v>
                </c:pt>
                <c:pt idx="11">
                  <c:v>1</c:v>
                </c:pt>
                <c:pt idx="12">
                  <c:v>1.5151515151515152E-2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0E-4C75-9F43-FCEFEB9C128B}"/>
            </c:ext>
          </c:extLst>
        </c:ser>
        <c:ser>
          <c:idx val="2"/>
          <c:order val="2"/>
          <c:tx>
            <c:strRef>
              <c:f>'C0 - Pricing'!$BB$8</c:f>
              <c:strCache>
                <c:ptCount val="1"/>
                <c:pt idx="0">
                  <c:v>Indice entre 95 et 105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Pricing'!$BB$9:$BB$23</c:f>
              <c:numCache>
                <c:formatCode>0%</c:formatCode>
                <c:ptCount val="15"/>
                <c:pt idx="0">
                  <c:v>0</c:v>
                </c:pt>
                <c:pt idx="1">
                  <c:v>4.975124378109453E-2</c:v>
                </c:pt>
                <c:pt idx="2">
                  <c:v>0.37696335078534032</c:v>
                </c:pt>
                <c:pt idx="3">
                  <c:v>0</c:v>
                </c:pt>
                <c:pt idx="4">
                  <c:v>0</c:v>
                </c:pt>
                <c:pt idx="5">
                  <c:v>5.4945054945054949E-3</c:v>
                </c:pt>
                <c:pt idx="6">
                  <c:v>0.99428571428571433</c:v>
                </c:pt>
                <c:pt idx="7">
                  <c:v>0</c:v>
                </c:pt>
                <c:pt idx="8">
                  <c:v>1.5151515151515152E-2</c:v>
                </c:pt>
                <c:pt idx="9">
                  <c:v>8.9285714285714281E-3</c:v>
                </c:pt>
                <c:pt idx="10">
                  <c:v>0.90476190476190477</c:v>
                </c:pt>
                <c:pt idx="11">
                  <c:v>0</c:v>
                </c:pt>
                <c:pt idx="12">
                  <c:v>0.48484848484848486</c:v>
                </c:pt>
                <c:pt idx="13">
                  <c:v>0.16666666666666666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0E-4C75-9F43-FCEFEB9C128B}"/>
            </c:ext>
          </c:extLst>
        </c:ser>
        <c:ser>
          <c:idx val="3"/>
          <c:order val="3"/>
          <c:tx>
            <c:strRef>
              <c:f>'C0 - Pricing'!$BC$8</c:f>
              <c:strCache>
                <c:ptCount val="1"/>
                <c:pt idx="0">
                  <c:v>Indice entre 105 et 120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Pricing'!$BC$9:$BC$23</c:f>
              <c:numCache>
                <c:formatCode>0%</c:formatCode>
                <c:ptCount val="15"/>
                <c:pt idx="0">
                  <c:v>1</c:v>
                </c:pt>
                <c:pt idx="1">
                  <c:v>0</c:v>
                </c:pt>
                <c:pt idx="2">
                  <c:v>0.62303664921465973</c:v>
                </c:pt>
                <c:pt idx="3">
                  <c:v>1</c:v>
                </c:pt>
                <c:pt idx="4">
                  <c:v>1</c:v>
                </c:pt>
                <c:pt idx="5">
                  <c:v>0.99450549450549453</c:v>
                </c:pt>
                <c:pt idx="6">
                  <c:v>0</c:v>
                </c:pt>
                <c:pt idx="7">
                  <c:v>1</c:v>
                </c:pt>
                <c:pt idx="8">
                  <c:v>0.98484848484848486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0.5</c:v>
                </c:pt>
                <c:pt idx="13">
                  <c:v>0.83333333333333337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0E-4C75-9F43-FCEFEB9C128B}"/>
            </c:ext>
          </c:extLst>
        </c:ser>
        <c:ser>
          <c:idx val="4"/>
          <c:order val="4"/>
          <c:tx>
            <c:strRef>
              <c:f>'C0 - Pricing'!$BD$8</c:f>
              <c:strCache>
                <c:ptCount val="1"/>
                <c:pt idx="0">
                  <c:v>Indice &gt;120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Pricing'!$BD$9:$BD$23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0E-4C75-9F43-FCEFEB9C1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86756383"/>
        <c:axId val="586756863"/>
      </c:barChart>
      <c:catAx>
        <c:axId val="5867563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586756863"/>
        <c:crosses val="autoZero"/>
        <c:auto val="1"/>
        <c:lblAlgn val="ctr"/>
        <c:lblOffset val="100"/>
        <c:noMultiLvlLbl val="0"/>
      </c:catAx>
      <c:valAx>
        <c:axId val="586756863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586756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'C0 - Pricing'!$BE$8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Pricing'!$AY$9:$AY$23</c:f>
              <c:strCache>
                <c:ptCount val="15"/>
                <c:pt idx="0">
                  <c:v>Label 5 - Scotch Whisky - 70Cl</c:v>
                </c:pt>
                <c:pt idx="1">
                  <c:v>Bairds - Scotch Whisky - 1L</c:v>
                </c:pt>
                <c:pt idx="2">
                  <c:v>Grants - Igp Whisky Triple Wood - 1L</c:v>
                </c:pt>
                <c:pt idx="3">
                  <c:v>William Lawsons - Whisky Finest Blend - 1L</c:v>
                </c:pt>
                <c:pt idx="4">
                  <c:v>William Lawsons - Whisky Finest Blend - 70Cl</c:v>
                </c:pt>
                <c:pt idx="5">
                  <c:v>Label 5 - Scotch Whisky - 1L</c:v>
                </c:pt>
                <c:pt idx="6">
                  <c:v>Bairds - Scotch Whisky - 70Cl</c:v>
                </c:pt>
                <c:pt idx="7">
                  <c:v>John Davons - Whisky Bourbon - 70Cl</c:v>
                </c:pt>
                <c:pt idx="8">
                  <c:v>Sir Edwards - Whisky - 70Cl</c:v>
                </c:pt>
                <c:pt idx="9">
                  <c:v>Eco+ - Blended Whisky Eco - 1L</c:v>
                </c:pt>
                <c:pt idx="10">
                  <c:v>Eco+ - Blended Whisky Eco - 70Cl</c:v>
                </c:pt>
                <c:pt idx="11">
                  <c:v>Bairds - Scotch Whisky - 1.5L</c:v>
                </c:pt>
                <c:pt idx="12">
                  <c:v>Grants - Whisky Triple Wood - 1.5L</c:v>
                </c:pt>
                <c:pt idx="13">
                  <c:v>Sam Barton - Whisky 5Ans - 70Cl</c:v>
                </c:pt>
                <c:pt idx="14">
                  <c:v>Bairds - Scotch Whisky - 50Cl</c:v>
                </c:pt>
              </c:strCache>
            </c:strRef>
          </c:cat>
          <c:val>
            <c:numRef>
              <c:f>'C0 - Pricing'!$BE$9:$BE$23</c:f>
              <c:numCache>
                <c:formatCode>0%</c:formatCode>
                <c:ptCount val="15"/>
                <c:pt idx="0">
                  <c:v>0.9617</c:v>
                </c:pt>
                <c:pt idx="1">
                  <c:v>0.88109999999999999</c:v>
                </c:pt>
                <c:pt idx="2">
                  <c:v>0.84150000000000003</c:v>
                </c:pt>
                <c:pt idx="3">
                  <c:v>0.84150000000000003</c:v>
                </c:pt>
                <c:pt idx="4">
                  <c:v>0.7913</c:v>
                </c:pt>
                <c:pt idx="5">
                  <c:v>0.76349999999999996</c:v>
                </c:pt>
                <c:pt idx="6">
                  <c:v>0.75170000000000003</c:v>
                </c:pt>
                <c:pt idx="7">
                  <c:v>0.59709999999999996</c:v>
                </c:pt>
                <c:pt idx="8">
                  <c:v>0.50070000000000003</c:v>
                </c:pt>
                <c:pt idx="9">
                  <c:v>0.47159999999999996</c:v>
                </c:pt>
                <c:pt idx="10">
                  <c:v>0.46899999999999997</c:v>
                </c:pt>
                <c:pt idx="11">
                  <c:v>0.30649999999999999</c:v>
                </c:pt>
                <c:pt idx="12">
                  <c:v>0.25629999999999997</c:v>
                </c:pt>
                <c:pt idx="13">
                  <c:v>0.1361</c:v>
                </c:pt>
                <c:pt idx="14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F1-44DE-A1C8-3C9A02F0A4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859212624"/>
        <c:axId val="859215504"/>
      </c:barChart>
      <c:catAx>
        <c:axId val="85921262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859215504"/>
        <c:crosses val="autoZero"/>
        <c:auto val="1"/>
        <c:lblAlgn val="ctr"/>
        <c:lblOffset val="100"/>
        <c:noMultiLvlLbl val="0"/>
      </c:catAx>
      <c:valAx>
        <c:axId val="85921550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85921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4986491774915553E-2"/>
          <c:y val="0.16209194840912799"/>
          <c:w val="0.97002701645016887"/>
          <c:h val="0.732273018878688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'C0 - Pricing'!$BJ$8</c:f>
              <c:strCache>
                <c:ptCount val="1"/>
                <c:pt idx="0">
                  <c:v>Grants - Whisky Triple Wood - 1.5L moins cher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'C0 - Pricing'!$BI$9:$BI$69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Pricing'!$BJ$9:$BJ$69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4-4880-A094-95D1F05FE018}"/>
            </c:ext>
          </c:extLst>
        </c:ser>
        <c:ser>
          <c:idx val="1"/>
          <c:order val="1"/>
          <c:tx>
            <c:strRef>
              <c:f>'C0 - Pricing'!$BK$8</c:f>
              <c:strCache>
                <c:ptCount val="1"/>
                <c:pt idx="0">
                  <c:v>Même prix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Pricing'!$BI$9:$BI$69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Pricing'!$BK$9:$BK$69</c:f>
              <c:numCache>
                <c:formatCode>General</c:formatCode>
                <c:ptCount val="61"/>
                <c:pt idx="29">
                  <c:v>0</c:v>
                </c:pt>
                <c:pt idx="3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14-4880-A094-95D1F05FE018}"/>
            </c:ext>
          </c:extLst>
        </c:ser>
        <c:ser>
          <c:idx val="2"/>
          <c:order val="2"/>
          <c:tx>
            <c:strRef>
              <c:f>'C0 - Pricing'!$BL$8</c:f>
              <c:strCache>
                <c:ptCount val="1"/>
                <c:pt idx="0">
                  <c:v>Grants - Whisky Triple Wood - 1.5L plus cher cher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'C0 - Pricing'!$BI$9:$BI$69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Pricing'!$BL$9:$BL$69</c:f>
              <c:numCache>
                <c:formatCode>General</c:formatCode>
                <c:ptCount val="61"/>
                <c:pt idx="31">
                  <c:v>0</c:v>
                </c:pt>
                <c:pt idx="32">
                  <c:v>1</c:v>
                </c:pt>
                <c:pt idx="33">
                  <c:v>22</c:v>
                </c:pt>
                <c:pt idx="34">
                  <c:v>8</c:v>
                </c:pt>
                <c:pt idx="35">
                  <c:v>9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5</c:v>
                </c:pt>
                <c:pt idx="40">
                  <c:v>16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14-4880-A094-95D1F05FE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44597984"/>
        <c:axId val="844598464"/>
      </c:barChart>
      <c:catAx>
        <c:axId val="84459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4598464"/>
        <c:crosses val="autoZero"/>
        <c:auto val="1"/>
        <c:lblAlgn val="ctr"/>
        <c:lblOffset val="100"/>
        <c:noMultiLvlLbl val="0"/>
      </c:catAx>
      <c:valAx>
        <c:axId val="844598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4597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2.6169997267729485E-2"/>
          <c:w val="1"/>
          <c:h val="0.108145909185784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572901786117068"/>
          <c:y val="0.22513387198151602"/>
          <c:w val="0.5885419642776587"/>
          <c:h val="0.54973155375772065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24A-4839-AF7B-EC207948C84F}"/>
              </c:ext>
            </c:extLst>
          </c:dPt>
          <c:dPt>
            <c:idx val="1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24A-4839-AF7B-EC207948C84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24A-4839-AF7B-EC207948C84F}"/>
              </c:ext>
            </c:extLst>
          </c:dPt>
          <c:dLbls>
            <c:dLbl>
              <c:idx val="0"/>
              <c:layout>
                <c:manualLayout>
                  <c:x val="0.37678228258483232"/>
                  <c:y val="-0.181277020659717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accent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B24A-4839-AF7B-EC207948C84F}"/>
                </c:ext>
              </c:extLst>
            </c:dLbl>
            <c:dLbl>
              <c:idx val="1"/>
              <c:layout>
                <c:manualLayout>
                  <c:x val="-0.35486708630443087"/>
                  <c:y val="0.613117933289773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B24A-4839-AF7B-EC207948C84F}"/>
                </c:ext>
              </c:extLst>
            </c:dLbl>
            <c:dLbl>
              <c:idx val="2"/>
              <c:layout>
                <c:manualLayout>
                  <c:x val="-0.33313083254889342"/>
                  <c:y val="-0.636261986216152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accent6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B24A-4839-AF7B-EC207948C8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'C0 - Pricing'!$BJ$7:$BL$7</c:f>
              <c:numCache>
                <c:formatCode>0%</c:formatCode>
                <c:ptCount val="3"/>
                <c:pt idx="0">
                  <c:v>1.5151515151515152E-2</c:v>
                </c:pt>
                <c:pt idx="1">
                  <c:v>1.5151515151515152E-2</c:v>
                </c:pt>
                <c:pt idx="2">
                  <c:v>0.96969696969696972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4A-4839-AF7B-EC207948C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288163030200706E-2"/>
          <c:y val="2.1357750904383032E-2"/>
          <c:w val="0.86126145809539889"/>
          <c:h val="0.953012948010357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'C0 - Pricing'!$BY$8</c:f>
              <c:strCache>
                <c:ptCount val="1"/>
                <c:pt idx="0">
                  <c:v>Spread marque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Pricing'!$BY$9:$BY$18</c:f>
              <c:numCache>
                <c:formatCode>0%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0</c:v>
                </c:pt>
                <c:pt idx="5">
                  <c:v>9.0500641848523689E-2</c:v>
                </c:pt>
                <c:pt idx="6">
                  <c:v>#N/A</c:v>
                </c:pt>
                <c:pt idx="7">
                  <c:v>3.0969696969696869E-2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5-43FE-A71D-955055593569}"/>
            </c:ext>
          </c:extLst>
        </c:ser>
        <c:ser>
          <c:idx val="1"/>
          <c:order val="1"/>
          <c:tx>
            <c:strRef>
              <c:f>'C0 - Pricing'!$BZ$8</c:f>
              <c:strCache>
                <c:ptCount val="1"/>
                <c:pt idx="0">
                  <c:v>Spread  cctr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Pricing'!$BZ$9:$BZ$18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2.564102564102555E-3</c:v>
                </c:pt>
                <c:pt idx="3">
                  <c:v>0</c:v>
                </c:pt>
                <c:pt idx="4">
                  <c:v>#N/A</c:v>
                </c:pt>
                <c:pt idx="5">
                  <c:v>#N/A</c:v>
                </c:pt>
                <c:pt idx="6">
                  <c:v>0.16409990940856733</c:v>
                </c:pt>
                <c:pt idx="7">
                  <c:v>#N/A</c:v>
                </c:pt>
                <c:pt idx="8">
                  <c:v>2.8886154567293598E-2</c:v>
                </c:pt>
                <c:pt idx="9">
                  <c:v>8.3556348498364352E-2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5-43FE-A71D-955055593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99645343"/>
        <c:axId val="1999641503"/>
      </c:barChart>
      <c:catAx>
        <c:axId val="1999645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999641503"/>
        <c:crosses val="autoZero"/>
        <c:auto val="1"/>
        <c:lblAlgn val="ctr"/>
        <c:lblOffset val="100"/>
        <c:noMultiLvlLbl val="0"/>
      </c:catAx>
      <c:valAx>
        <c:axId val="1999641503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999645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288163030200706E-2"/>
          <c:y val="2.1357750904383032E-2"/>
          <c:w val="0.86126145809539889"/>
          <c:h val="0.953012948010357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'C0 - Pricing'!$BT$8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Pricing'!$BT$9:$BT$18</c:f>
              <c:numCache>
                <c:formatCode>0%</c:formatCode>
                <c:ptCount val="1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0.29460000000000003</c:v>
                </c:pt>
                <c:pt idx="5">
                  <c:v>0.111</c:v>
                </c:pt>
                <c:pt idx="6">
                  <c:v>#N/A</c:v>
                </c:pt>
                <c:pt idx="7">
                  <c:v>0.16510000000000002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1A-46F7-90E5-4E5B9B4AE432}"/>
            </c:ext>
          </c:extLst>
        </c:ser>
        <c:ser>
          <c:idx val="1"/>
          <c:order val="1"/>
          <c:tx>
            <c:strRef>
              <c:f>'C0 - Pricing'!$BU$8</c:f>
              <c:strCache>
                <c:ptCount val="1"/>
                <c:pt idx="0">
                  <c:v>DN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Pricing'!$BU$9:$BU$18</c:f>
              <c:numCache>
                <c:formatCode>0%</c:formatCode>
                <c:ptCount val="10"/>
                <c:pt idx="0">
                  <c:v>0.47159999999999996</c:v>
                </c:pt>
                <c:pt idx="1">
                  <c:v>0.88109999999999999</c:v>
                </c:pt>
                <c:pt idx="2">
                  <c:v>0.46899999999999997</c:v>
                </c:pt>
                <c:pt idx="3">
                  <c:v>0.75170000000000003</c:v>
                </c:pt>
                <c:pt idx="4">
                  <c:v>#N/A</c:v>
                </c:pt>
                <c:pt idx="5">
                  <c:v>#N/A</c:v>
                </c:pt>
                <c:pt idx="6">
                  <c:v>4.36E-2</c:v>
                </c:pt>
                <c:pt idx="7">
                  <c:v>#N/A</c:v>
                </c:pt>
                <c:pt idx="8">
                  <c:v>0.84150000000000003</c:v>
                </c:pt>
                <c:pt idx="9">
                  <c:v>0.25629999999999997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1A-46F7-90E5-4E5B9B4AE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99645343"/>
        <c:axId val="1999641503"/>
      </c:barChart>
      <c:catAx>
        <c:axId val="1999645343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999641503"/>
        <c:crosses val="autoZero"/>
        <c:auto val="1"/>
        <c:lblAlgn val="ctr"/>
        <c:lblOffset val="100"/>
        <c:noMultiLvlLbl val="0"/>
      </c:catAx>
      <c:valAx>
        <c:axId val="1999641503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999645343"/>
        <c:crosses val="autoZero"/>
        <c:crossBetween val="between"/>
      </c:valAx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22725636140053"/>
          <c:y val="7.5245985489884648E-2"/>
          <c:w val="0.78152008500416026"/>
          <c:h val="0.5843008666457713"/>
        </c:manualLayout>
      </c:layout>
      <c:areaChart>
        <c:grouping val="stacked"/>
        <c:varyColors val="0"/>
        <c:ser>
          <c:idx val="0"/>
          <c:order val="0"/>
          <c:tx>
            <c:strRef>
              <c:f>'A0 - Distributeur'!$R$6</c:f>
              <c:strCache>
                <c:ptCount val="1"/>
                <c:pt idx="0">
                  <c:v>Nb de spiritueux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 w="25400">
              <a:noFill/>
            </a:ln>
            <a:effectLst/>
          </c:spPr>
          <c:cat>
            <c:numRef>
              <c:f>'A0 - Distributeur'!$P$7:$P$25</c:f>
              <c:numCache>
                <c:formatCode>dd\ mmm\ yy</c:formatCode>
                <c:ptCount val="19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  <c:pt idx="13">
                  <c:v>45812</c:v>
                </c:pt>
              </c:numCache>
            </c:numRef>
          </c:cat>
          <c:val>
            <c:numRef>
              <c:f>'A0 - Distributeur'!$R$7:$R$25</c:f>
              <c:numCache>
                <c:formatCode>#\ ##0.0</c:formatCode>
                <c:ptCount val="19"/>
                <c:pt idx="0">
                  <c:v>203.38177014531044</c:v>
                </c:pt>
                <c:pt idx="1">
                  <c:v>205.28665785997359</c:v>
                </c:pt>
                <c:pt idx="2">
                  <c:v>203.32100396301189</c:v>
                </c:pt>
                <c:pt idx="3">
                  <c:v>203.27910052910053</c:v>
                </c:pt>
                <c:pt idx="4">
                  <c:v>203.47424042272127</c:v>
                </c:pt>
                <c:pt idx="5">
                  <c:v>203.70805812417439</c:v>
                </c:pt>
                <c:pt idx="6">
                  <c:v>201.1547619047619</c:v>
                </c:pt>
                <c:pt idx="7">
                  <c:v>200.5429326287979</c:v>
                </c:pt>
                <c:pt idx="8">
                  <c:v>201.51783355350065</c:v>
                </c:pt>
                <c:pt idx="9">
                  <c:v>202.38756613756613</c:v>
                </c:pt>
                <c:pt idx="10">
                  <c:v>201.86789960369882</c:v>
                </c:pt>
                <c:pt idx="11">
                  <c:v>201.02377807133422</c:v>
                </c:pt>
                <c:pt idx="12">
                  <c:v>199.65918097754295</c:v>
                </c:pt>
                <c:pt idx="13">
                  <c:v>200.02906208718628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63-48EE-9A6C-6426A9E4C8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1604703"/>
        <c:axId val="871608543"/>
      </c:areaChart>
      <c:dateAx>
        <c:axId val="871604703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8543"/>
        <c:crosses val="autoZero"/>
        <c:auto val="1"/>
        <c:lblOffset val="100"/>
        <c:baseTimeUnit val="days"/>
      </c:dateAx>
      <c:valAx>
        <c:axId val="8716085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Produit par magasin</a:t>
                </a:r>
              </a:p>
            </c:rich>
          </c:tx>
          <c:layout>
            <c:manualLayout>
              <c:xMode val="edge"/>
              <c:yMode val="edge"/>
              <c:x val="4.044119992055604E-3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871604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78812265427227"/>
          <c:y val="2.7828742826850775E-2"/>
          <c:w val="0.51377138037499803"/>
          <c:h val="0.95290520444686788"/>
        </c:manualLayout>
      </c:layout>
      <c:barChart>
        <c:barDir val="bar"/>
        <c:grouping val="clustered"/>
        <c:varyColors val="0"/>
        <c:ser>
          <c:idx val="6"/>
          <c:order val="6"/>
          <c:tx>
            <c:strRef>
              <c:f>'C0 - Pricing'!$CH$8</c:f>
              <c:strCache>
                <c:ptCount val="1"/>
                <c:pt idx="0">
                  <c:v>Notre marque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Pricing'!$CH$9:$CH$18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2C-4324-AD63-F65FAFD9D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81132143"/>
        <c:axId val="1781130703"/>
      </c:barChart>
      <c:barChart>
        <c:barDir val="bar"/>
        <c:grouping val="stacked"/>
        <c:varyColors val="0"/>
        <c:ser>
          <c:idx val="0"/>
          <c:order val="0"/>
          <c:tx>
            <c:strRef>
              <c:f>'C0 - Pricing'!$CB$8</c:f>
              <c:strCache>
                <c:ptCount val="1"/>
                <c:pt idx="0">
                  <c:v>P5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Pricing'!$CB$9:$CB$18</c:f>
              <c:numCache>
                <c:formatCode>"€"#,##0.00_);[Red]\("€"#,##0.00\)</c:formatCode>
                <c:ptCount val="10"/>
                <c:pt idx="0">
                  <c:v>10.44</c:v>
                </c:pt>
                <c:pt idx="1">
                  <c:v>10.49</c:v>
                </c:pt>
                <c:pt idx="2">
                  <c:v>10.6</c:v>
                </c:pt>
                <c:pt idx="3">
                  <c:v>10.7</c:v>
                </c:pt>
                <c:pt idx="4">
                  <c:v>11.43</c:v>
                </c:pt>
                <c:pt idx="5">
                  <c:v>10.58</c:v>
                </c:pt>
                <c:pt idx="6">
                  <c:v>10.453999999999999</c:v>
                </c:pt>
                <c:pt idx="7">
                  <c:v>11.5</c:v>
                </c:pt>
                <c:pt idx="8">
                  <c:v>12.067</c:v>
                </c:pt>
                <c:pt idx="9">
                  <c:v>11.815000000000001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2C-4324-AD63-F65FAFD9DA5F}"/>
            </c:ext>
          </c:extLst>
        </c:ser>
        <c:ser>
          <c:idx val="1"/>
          <c:order val="1"/>
          <c:tx>
            <c:strRef>
              <c:f>'C0 - Pricing'!$CC$8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18,00 €</a:t>
                    </a: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2-362C-4324-AD63-F65FAFD9DA5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16F074E-AD6A-461E-A0E5-ACC4D676C78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62C-4324-AD63-F65FAFD9DA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9A8462D-F2BD-46E6-9062-6EA05AFFD0B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362C-4324-AD63-F65FAFD9DA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AE15EFD-F08F-4DAA-B2F7-3F6DAAFF1AD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362C-4324-AD63-F65FAFD9DA5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76700AC-AB61-4D24-8E20-098D9CA325FA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362C-4324-AD63-F65FAFD9DA5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3B91F7A-2E2C-4F73-84F9-747F9FAC01D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62C-4324-AD63-F65FAFD9DA5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C6A2C50-B89D-48D5-A99A-5702AB6C5DA6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362C-4324-AD63-F65FAFD9DA5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B03711B-8AD1-4BBA-A96D-6256EDBF1B68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62C-4324-AD63-F65FAFD9DA5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126AC1F-A094-4CCA-AC10-737A1F53913B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362C-4324-AD63-F65FAFD9DA5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9657E06-F8DF-4C7F-869F-A79687C6265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362C-4324-AD63-F65FAFD9DA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Pricing'!$CC$9:$CC$18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'C0 - Pricing'!$BV$9:$BV$23</c15:f>
                <c15:dlblRangeCache>
                  <c:ptCount val="15"/>
                  <c:pt idx="0">
                    <c:v>15,44 €</c:v>
                  </c:pt>
                  <c:pt idx="1">
                    <c:v>15,49 €</c:v>
                  </c:pt>
                  <c:pt idx="2">
                    <c:v>15,60 €</c:v>
                  </c:pt>
                  <c:pt idx="3">
                    <c:v>15,70 €</c:v>
                  </c:pt>
                  <c:pt idx="4">
                    <c:v>16,43 €</c:v>
                  </c:pt>
                  <c:pt idx="5">
                    <c:v>15,58 €</c:v>
                  </c:pt>
                  <c:pt idx="6">
                    <c:v>15,45 €</c:v>
                  </c:pt>
                  <c:pt idx="7">
                    <c:v>16,50 €</c:v>
                  </c:pt>
                  <c:pt idx="8">
                    <c:v>17,07 €</c:v>
                  </c:pt>
                  <c:pt idx="9">
                    <c:v>16,82 €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C-362C-4324-AD63-F65FAFD9DA5F}"/>
            </c:ext>
          </c:extLst>
        </c:ser>
        <c:ser>
          <c:idx val="2"/>
          <c:order val="2"/>
          <c:tx>
            <c:strRef>
              <c:f>'C0 - Pricing'!$CD$8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Pricing'!$CD$9:$CD$18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9.9999999999997868E-3</c:v>
                </c:pt>
                <c:pt idx="3">
                  <c:v>0</c:v>
                </c:pt>
                <c:pt idx="4">
                  <c:v>0</c:v>
                </c:pt>
                <c:pt idx="5">
                  <c:v>0.96500000000000163</c:v>
                </c:pt>
                <c:pt idx="6">
                  <c:v>1.0560000000000027</c:v>
                </c:pt>
                <c:pt idx="7">
                  <c:v>0.19000000000000128</c:v>
                </c:pt>
                <c:pt idx="8">
                  <c:v>0.22299999999999898</c:v>
                </c:pt>
                <c:pt idx="9">
                  <c:v>0.47499999999999787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62C-4324-AD63-F65FAFD9DA5F}"/>
            </c:ext>
          </c:extLst>
        </c:ser>
        <c:ser>
          <c:idx val="3"/>
          <c:order val="3"/>
          <c:tx>
            <c:strRef>
              <c:f>'C0 - Pricing'!$CE$8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Pricing'!$CE$9:$CE$18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62C-4324-AD63-F65FAFD9DA5F}"/>
            </c:ext>
          </c:extLst>
        </c:ser>
        <c:ser>
          <c:idx val="4"/>
          <c:order val="4"/>
          <c:tx>
            <c:strRef>
              <c:f>'C0 - Pricing'!$CF$8</c:f>
              <c:strCache>
                <c:ptCount val="1"/>
                <c:pt idx="0">
                  <c:v>P90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Pricing'!$CF$9:$CF$18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3.0000000000001137E-2</c:v>
                </c:pt>
                <c:pt idx="3">
                  <c:v>0</c:v>
                </c:pt>
                <c:pt idx="4">
                  <c:v>0</c:v>
                </c:pt>
                <c:pt idx="5">
                  <c:v>0.44499999999999673</c:v>
                </c:pt>
                <c:pt idx="6">
                  <c:v>1.4799999999999969</c:v>
                </c:pt>
                <c:pt idx="7">
                  <c:v>0.32099999999999795</c:v>
                </c:pt>
                <c:pt idx="8">
                  <c:v>0.26999999999999957</c:v>
                </c:pt>
                <c:pt idx="9">
                  <c:v>0.92999999999999972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62C-4324-AD63-F65FAFD9DA5F}"/>
            </c:ext>
          </c:extLst>
        </c:ser>
        <c:ser>
          <c:idx val="5"/>
          <c:order val="5"/>
          <c:tx>
            <c:strRef>
              <c:f>'C0 - Pricing'!$CG$8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18,67 €</a:t>
                    </a:r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10-362C-4324-AD63-F65FAFD9DA5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5CD1369-AFC5-494B-B7D1-AD0241C64AF0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362C-4324-AD63-F65FAFD9DA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A3A0927-5139-46BA-8B63-04D6A505F18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362C-4324-AD63-F65FAFD9DA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27C8AEC-780F-476A-BF0F-39BA2710E1E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62C-4324-AD63-F65FAFD9DA5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F265757-CBE9-491D-9609-1CAA80F8F06F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362C-4324-AD63-F65FAFD9DA5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396876C-3DBD-490B-BF11-818B34DCF23D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62C-4324-AD63-F65FAFD9DA5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1663415-43C5-418E-BC65-B8575C500FA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362C-4324-AD63-F65FAFD9DA5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AB4FA18-AF25-4A08-8BEE-9729C626BFD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362C-4324-AD63-F65FAFD9DA5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C0E7D91-07F6-41CE-8444-499355898E35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362C-4324-AD63-F65FAFD9DA5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E2DD679-44E6-4955-9BE8-D0B25CE6BD42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362C-4324-AD63-F65FAFD9DA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'C0 - Pricing'!$BQ$9:$BQ$18</c:f>
              <c:strCache>
                <c:ptCount val="10"/>
                <c:pt idx="0">
                  <c:v>Eco+ - Blended Whisky Eco - 1L</c:v>
                </c:pt>
                <c:pt idx="1">
                  <c:v>Bairds - Scotch Whisky - 1L</c:v>
                </c:pt>
                <c:pt idx="2">
                  <c:v>Eco+ - Blended Whisky Eco - 70Cl</c:v>
                </c:pt>
                <c:pt idx="3">
                  <c:v>Bairds - Scotch Whisky - 70Cl</c:v>
                </c:pt>
                <c:pt idx="4">
                  <c:v>William Peel - Scotch Whisky - 1.5L</c:v>
                </c:pt>
                <c:pt idx="5">
                  <c:v>William Peel - Scotch Whisky Edition Limitee - 1L</c:v>
                </c:pt>
                <c:pt idx="6">
                  <c:v>Sam Barton - Whisky Canadien 5 Ans - 1L</c:v>
                </c:pt>
                <c:pt idx="7">
                  <c:v>William Peel - Scotch Whisky - 1L</c:v>
                </c:pt>
                <c:pt idx="8">
                  <c:v>Grants - Igp Whisky Triple Wood - 1L</c:v>
                </c:pt>
                <c:pt idx="9">
                  <c:v>Grants - Whisky Triple Wood - 1.5L</c:v>
                </c:pt>
              </c:strCache>
            </c:strRef>
          </c:cat>
          <c:val>
            <c:numRef>
              <c:f>'C0 - Pricing'!$CG$9:$CG$18</c:f>
              <c:numCache>
                <c:formatCode>"€"#,##0.00_);[Red]\("€"#,##0.00\)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'C0 - Pricing'!$BX$9:$BX$23</c15:f>
                <c15:dlblRangeCache>
                  <c:ptCount val="15"/>
                  <c:pt idx="0">
                    <c:v>15,44 €</c:v>
                  </c:pt>
                  <c:pt idx="1">
                    <c:v>15,49 €</c:v>
                  </c:pt>
                  <c:pt idx="2">
                    <c:v>15,64 €</c:v>
                  </c:pt>
                  <c:pt idx="3">
                    <c:v>15,70 €</c:v>
                  </c:pt>
                  <c:pt idx="4">
                    <c:v>16,43 €</c:v>
                  </c:pt>
                  <c:pt idx="5">
                    <c:v>16,99 €</c:v>
                  </c:pt>
                  <c:pt idx="6">
                    <c:v>17,99 €</c:v>
                  </c:pt>
                  <c:pt idx="7">
                    <c:v>17,01 €</c:v>
                  </c:pt>
                  <c:pt idx="8">
                    <c:v>17,56 €</c:v>
                  </c:pt>
                  <c:pt idx="9">
                    <c:v>18,22 €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A-362C-4324-AD63-F65FAFD9D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46162992"/>
        <c:axId val="1046162032"/>
      </c:barChart>
      <c:catAx>
        <c:axId val="1781132143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781130703"/>
        <c:crosses val="autoZero"/>
        <c:auto val="1"/>
        <c:lblAlgn val="ctr"/>
        <c:lblOffset val="100"/>
        <c:noMultiLvlLbl val="0"/>
      </c:catAx>
      <c:valAx>
        <c:axId val="1781130703"/>
        <c:scaling>
          <c:orientation val="minMax"/>
          <c:max val="1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781132143"/>
        <c:crosses val="autoZero"/>
        <c:crossBetween val="between"/>
      </c:valAx>
      <c:valAx>
        <c:axId val="1046162032"/>
        <c:scaling>
          <c:orientation val="minMax"/>
        </c:scaling>
        <c:delete val="0"/>
        <c:axPos val="b"/>
        <c:numFmt formatCode="&quot;€&quot;#,##0.00_);[Red]\(&quot;€&quot;#,##0.00\)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Black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046162992"/>
        <c:crosses val="max"/>
        <c:crossBetween val="between"/>
      </c:valAx>
      <c:catAx>
        <c:axId val="1046162992"/>
        <c:scaling>
          <c:orientation val="maxMin"/>
        </c:scaling>
        <c:delete val="1"/>
        <c:axPos val="r"/>
        <c:numFmt formatCode="General" sourceLinked="1"/>
        <c:majorTickMark val="out"/>
        <c:minorTickMark val="none"/>
        <c:tickLblPos val="nextTo"/>
        <c:crossAx val="1046162032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'C0 - Pricing'!$CQ$9:$CQ$3263</c:f>
              <c:numCache>
                <c:formatCode>General</c:formatCode>
                <c:ptCount val="3255"/>
                <c:pt idx="0">
                  <c:v>513</c:v>
                </c:pt>
                <c:pt idx="1">
                  <c:v>154</c:v>
                </c:pt>
                <c:pt idx="2">
                  <c:v>484</c:v>
                </c:pt>
                <c:pt idx="3">
                  <c:v>457</c:v>
                </c:pt>
                <c:pt idx="4">
                  <c:v>503</c:v>
                </c:pt>
                <c:pt idx="5">
                  <c:v>553</c:v>
                </c:pt>
                <c:pt idx="6">
                  <c:v>550</c:v>
                </c:pt>
                <c:pt idx="7">
                  <c:v>563</c:v>
                </c:pt>
                <c:pt idx="8">
                  <c:v>194</c:v>
                </c:pt>
                <c:pt idx="9">
                  <c:v>97</c:v>
                </c:pt>
                <c:pt idx="10">
                  <c:v>247</c:v>
                </c:pt>
                <c:pt idx="11">
                  <c:v>429</c:v>
                </c:pt>
                <c:pt idx="12">
                  <c:v>451</c:v>
                </c:pt>
                <c:pt idx="13">
                  <c:v>407</c:v>
                </c:pt>
                <c:pt idx="14">
                  <c:v>544</c:v>
                </c:pt>
                <c:pt idx="15">
                  <c:v>544</c:v>
                </c:pt>
                <c:pt idx="16">
                  <c:v>379</c:v>
                </c:pt>
                <c:pt idx="17">
                  <c:v>397</c:v>
                </c:pt>
                <c:pt idx="18">
                  <c:v>400</c:v>
                </c:pt>
                <c:pt idx="19">
                  <c:v>460</c:v>
                </c:pt>
                <c:pt idx="20">
                  <c:v>553</c:v>
                </c:pt>
                <c:pt idx="21">
                  <c:v>496</c:v>
                </c:pt>
                <c:pt idx="22">
                  <c:v>430</c:v>
                </c:pt>
                <c:pt idx="23">
                  <c:v>485</c:v>
                </c:pt>
                <c:pt idx="24">
                  <c:v>500</c:v>
                </c:pt>
                <c:pt idx="25">
                  <c:v>451</c:v>
                </c:pt>
                <c:pt idx="26">
                  <c:v>200</c:v>
                </c:pt>
                <c:pt idx="27">
                  <c:v>553</c:v>
                </c:pt>
                <c:pt idx="28">
                  <c:v>553</c:v>
                </c:pt>
                <c:pt idx="29">
                  <c:v>513</c:v>
                </c:pt>
                <c:pt idx="30">
                  <c:v>140</c:v>
                </c:pt>
                <c:pt idx="31">
                  <c:v>359</c:v>
                </c:pt>
                <c:pt idx="32">
                  <c:v>421</c:v>
                </c:pt>
                <c:pt idx="33">
                  <c:v>130</c:v>
                </c:pt>
                <c:pt idx="34">
                  <c:v>77</c:v>
                </c:pt>
                <c:pt idx="35">
                  <c:v>117</c:v>
                </c:pt>
                <c:pt idx="36">
                  <c:v>178</c:v>
                </c:pt>
                <c:pt idx="37">
                  <c:v>89</c:v>
                </c:pt>
                <c:pt idx="38">
                  <c:v>246</c:v>
                </c:pt>
                <c:pt idx="39">
                  <c:v>796</c:v>
                </c:pt>
                <c:pt idx="40">
                  <c:v>511</c:v>
                </c:pt>
                <c:pt idx="41">
                  <c:v>103</c:v>
                </c:pt>
                <c:pt idx="42">
                  <c:v>194</c:v>
                </c:pt>
                <c:pt idx="43">
                  <c:v>194</c:v>
                </c:pt>
                <c:pt idx="44">
                  <c:v>245</c:v>
                </c:pt>
                <c:pt idx="45">
                  <c:v>561</c:v>
                </c:pt>
                <c:pt idx="46">
                  <c:v>219</c:v>
                </c:pt>
                <c:pt idx="47">
                  <c:v>410</c:v>
                </c:pt>
                <c:pt idx="48">
                  <c:v>796</c:v>
                </c:pt>
                <c:pt idx="49">
                  <c:v>498</c:v>
                </c:pt>
                <c:pt idx="50">
                  <c:v>432</c:v>
                </c:pt>
                <c:pt idx="51">
                  <c:v>395</c:v>
                </c:pt>
                <c:pt idx="52">
                  <c:v>484</c:v>
                </c:pt>
                <c:pt idx="53">
                  <c:v>121</c:v>
                </c:pt>
                <c:pt idx="54">
                  <c:v>133</c:v>
                </c:pt>
                <c:pt idx="55">
                  <c:v>150</c:v>
                </c:pt>
                <c:pt idx="56">
                  <c:v>128</c:v>
                </c:pt>
                <c:pt idx="57">
                  <c:v>124</c:v>
                </c:pt>
                <c:pt idx="58">
                  <c:v>91</c:v>
                </c:pt>
                <c:pt idx="59">
                  <c:v>139</c:v>
                </c:pt>
                <c:pt idx="60">
                  <c:v>189</c:v>
                </c:pt>
                <c:pt idx="61">
                  <c:v>83</c:v>
                </c:pt>
                <c:pt idx="62">
                  <c:v>176</c:v>
                </c:pt>
                <c:pt idx="63">
                  <c:v>129</c:v>
                </c:pt>
                <c:pt idx="64">
                  <c:v>95</c:v>
                </c:pt>
                <c:pt idx="65">
                  <c:v>123</c:v>
                </c:pt>
                <c:pt idx="66">
                  <c:v>149</c:v>
                </c:pt>
                <c:pt idx="67">
                  <c:v>133</c:v>
                </c:pt>
                <c:pt idx="68">
                  <c:v>132</c:v>
                </c:pt>
                <c:pt idx="69">
                  <c:v>132</c:v>
                </c:pt>
                <c:pt idx="70">
                  <c:v>129</c:v>
                </c:pt>
                <c:pt idx="71">
                  <c:v>148</c:v>
                </c:pt>
                <c:pt idx="72">
                  <c:v>94</c:v>
                </c:pt>
                <c:pt idx="73">
                  <c:v>110</c:v>
                </c:pt>
                <c:pt idx="74">
                  <c:v>98</c:v>
                </c:pt>
                <c:pt idx="75">
                  <c:v>122</c:v>
                </c:pt>
                <c:pt idx="76">
                  <c:v>151</c:v>
                </c:pt>
                <c:pt idx="77">
                  <c:v>145</c:v>
                </c:pt>
                <c:pt idx="78">
                  <c:v>136</c:v>
                </c:pt>
                <c:pt idx="79">
                  <c:v>125</c:v>
                </c:pt>
                <c:pt idx="80">
                  <c:v>138</c:v>
                </c:pt>
                <c:pt idx="81">
                  <c:v>110</c:v>
                </c:pt>
                <c:pt idx="82">
                  <c:v>126</c:v>
                </c:pt>
                <c:pt idx="83">
                  <c:v>122</c:v>
                </c:pt>
                <c:pt idx="84">
                  <c:v>141</c:v>
                </c:pt>
                <c:pt idx="85">
                  <c:v>134</c:v>
                </c:pt>
                <c:pt idx="86">
                  <c:v>82</c:v>
                </c:pt>
                <c:pt idx="87">
                  <c:v>150</c:v>
                </c:pt>
                <c:pt idx="88">
                  <c:v>252</c:v>
                </c:pt>
                <c:pt idx="89">
                  <c:v>509</c:v>
                </c:pt>
                <c:pt idx="90">
                  <c:v>246</c:v>
                </c:pt>
                <c:pt idx="91">
                  <c:v>480</c:v>
                </c:pt>
                <c:pt idx="92">
                  <c:v>150</c:v>
                </c:pt>
                <c:pt idx="93">
                  <c:v>163</c:v>
                </c:pt>
                <c:pt idx="94">
                  <c:v>166</c:v>
                </c:pt>
                <c:pt idx="95">
                  <c:v>141</c:v>
                </c:pt>
                <c:pt idx="96">
                  <c:v>263</c:v>
                </c:pt>
                <c:pt idx="97">
                  <c:v>213</c:v>
                </c:pt>
                <c:pt idx="98">
                  <c:v>149</c:v>
                </c:pt>
                <c:pt idx="99">
                  <c:v>202</c:v>
                </c:pt>
                <c:pt idx="100">
                  <c:v>181</c:v>
                </c:pt>
                <c:pt idx="101">
                  <c:v>218</c:v>
                </c:pt>
                <c:pt idx="102">
                  <c:v>164</c:v>
                </c:pt>
                <c:pt idx="103">
                  <c:v>131</c:v>
                </c:pt>
                <c:pt idx="104">
                  <c:v>156</c:v>
                </c:pt>
                <c:pt idx="105">
                  <c:v>97</c:v>
                </c:pt>
                <c:pt idx="106">
                  <c:v>178</c:v>
                </c:pt>
                <c:pt idx="107">
                  <c:v>142</c:v>
                </c:pt>
                <c:pt idx="108">
                  <c:v>190</c:v>
                </c:pt>
                <c:pt idx="109">
                  <c:v>257</c:v>
                </c:pt>
                <c:pt idx="110">
                  <c:v>172</c:v>
                </c:pt>
                <c:pt idx="111">
                  <c:v>199</c:v>
                </c:pt>
                <c:pt idx="112">
                  <c:v>180</c:v>
                </c:pt>
                <c:pt idx="113">
                  <c:v>207</c:v>
                </c:pt>
                <c:pt idx="114">
                  <c:v>160</c:v>
                </c:pt>
                <c:pt idx="115">
                  <c:v>145</c:v>
                </c:pt>
                <c:pt idx="116">
                  <c:v>147</c:v>
                </c:pt>
                <c:pt idx="117">
                  <c:v>245</c:v>
                </c:pt>
                <c:pt idx="118">
                  <c:v>207</c:v>
                </c:pt>
                <c:pt idx="119">
                  <c:v>148</c:v>
                </c:pt>
                <c:pt idx="120">
                  <c:v>420</c:v>
                </c:pt>
                <c:pt idx="121">
                  <c:v>149</c:v>
                </c:pt>
                <c:pt idx="122">
                  <c:v>172</c:v>
                </c:pt>
                <c:pt idx="123">
                  <c:v>166</c:v>
                </c:pt>
                <c:pt idx="124">
                  <c:v>184</c:v>
                </c:pt>
                <c:pt idx="125">
                  <c:v>191</c:v>
                </c:pt>
                <c:pt idx="126">
                  <c:v>184</c:v>
                </c:pt>
                <c:pt idx="127">
                  <c:v>152</c:v>
                </c:pt>
                <c:pt idx="128">
                  <c:v>195</c:v>
                </c:pt>
                <c:pt idx="129">
                  <c:v>213</c:v>
                </c:pt>
                <c:pt idx="130">
                  <c:v>141</c:v>
                </c:pt>
                <c:pt idx="131">
                  <c:v>126</c:v>
                </c:pt>
                <c:pt idx="132">
                  <c:v>206</c:v>
                </c:pt>
                <c:pt idx="133">
                  <c:v>204</c:v>
                </c:pt>
                <c:pt idx="134">
                  <c:v>174</c:v>
                </c:pt>
                <c:pt idx="135">
                  <c:v>188</c:v>
                </c:pt>
                <c:pt idx="136">
                  <c:v>126</c:v>
                </c:pt>
                <c:pt idx="137">
                  <c:v>157</c:v>
                </c:pt>
                <c:pt idx="138">
                  <c:v>177</c:v>
                </c:pt>
                <c:pt idx="139">
                  <c:v>125</c:v>
                </c:pt>
                <c:pt idx="140">
                  <c:v>199</c:v>
                </c:pt>
                <c:pt idx="141">
                  <c:v>215</c:v>
                </c:pt>
                <c:pt idx="142">
                  <c:v>159</c:v>
                </c:pt>
                <c:pt idx="143">
                  <c:v>243</c:v>
                </c:pt>
                <c:pt idx="144">
                  <c:v>171</c:v>
                </c:pt>
                <c:pt idx="145">
                  <c:v>146</c:v>
                </c:pt>
                <c:pt idx="146">
                  <c:v>193</c:v>
                </c:pt>
                <c:pt idx="147">
                  <c:v>560</c:v>
                </c:pt>
                <c:pt idx="148">
                  <c:v>252</c:v>
                </c:pt>
                <c:pt idx="149">
                  <c:v>229</c:v>
                </c:pt>
                <c:pt idx="150">
                  <c:v>586</c:v>
                </c:pt>
                <c:pt idx="151">
                  <c:v>422</c:v>
                </c:pt>
                <c:pt idx="152">
                  <c:v>423</c:v>
                </c:pt>
                <c:pt idx="153">
                  <c:v>509</c:v>
                </c:pt>
                <c:pt idx="154">
                  <c:v>230</c:v>
                </c:pt>
                <c:pt idx="155">
                  <c:v>201</c:v>
                </c:pt>
                <c:pt idx="156">
                  <c:v>434</c:v>
                </c:pt>
                <c:pt idx="157">
                  <c:v>248</c:v>
                </c:pt>
                <c:pt idx="158">
                  <c:v>193</c:v>
                </c:pt>
                <c:pt idx="159">
                  <c:v>505</c:v>
                </c:pt>
                <c:pt idx="160">
                  <c:v>474</c:v>
                </c:pt>
                <c:pt idx="161">
                  <c:v>244</c:v>
                </c:pt>
                <c:pt idx="162">
                  <c:v>554</c:v>
                </c:pt>
                <c:pt idx="163">
                  <c:v>246</c:v>
                </c:pt>
                <c:pt idx="164">
                  <c:v>115</c:v>
                </c:pt>
                <c:pt idx="165">
                  <c:v>101</c:v>
                </c:pt>
                <c:pt idx="166">
                  <c:v>194</c:v>
                </c:pt>
                <c:pt idx="167">
                  <c:v>107</c:v>
                </c:pt>
                <c:pt idx="168">
                  <c:v>416</c:v>
                </c:pt>
                <c:pt idx="169">
                  <c:v>469</c:v>
                </c:pt>
                <c:pt idx="170">
                  <c:v>194</c:v>
                </c:pt>
                <c:pt idx="171">
                  <c:v>467</c:v>
                </c:pt>
                <c:pt idx="172">
                  <c:v>247</c:v>
                </c:pt>
                <c:pt idx="173">
                  <c:v>194</c:v>
                </c:pt>
                <c:pt idx="174">
                  <c:v>245</c:v>
                </c:pt>
                <c:pt idx="175">
                  <c:v>192</c:v>
                </c:pt>
                <c:pt idx="176">
                  <c:v>192</c:v>
                </c:pt>
                <c:pt idx="177">
                  <c:v>438</c:v>
                </c:pt>
                <c:pt idx="178">
                  <c:v>514</c:v>
                </c:pt>
                <c:pt idx="179">
                  <c:v>449</c:v>
                </c:pt>
                <c:pt idx="180">
                  <c:v>480</c:v>
                </c:pt>
                <c:pt idx="181">
                  <c:v>250</c:v>
                </c:pt>
                <c:pt idx="182">
                  <c:v>246</c:v>
                </c:pt>
                <c:pt idx="183">
                  <c:v>247</c:v>
                </c:pt>
                <c:pt idx="184">
                  <c:v>194</c:v>
                </c:pt>
                <c:pt idx="185">
                  <c:v>492</c:v>
                </c:pt>
                <c:pt idx="186">
                  <c:v>430</c:v>
                </c:pt>
                <c:pt idx="187">
                  <c:v>246</c:v>
                </c:pt>
                <c:pt idx="188">
                  <c:v>559</c:v>
                </c:pt>
                <c:pt idx="189">
                  <c:v>403</c:v>
                </c:pt>
                <c:pt idx="190">
                  <c:v>525</c:v>
                </c:pt>
                <c:pt idx="191">
                  <c:v>469</c:v>
                </c:pt>
                <c:pt idx="192">
                  <c:v>500</c:v>
                </c:pt>
                <c:pt idx="193">
                  <c:v>531</c:v>
                </c:pt>
                <c:pt idx="194">
                  <c:v>473</c:v>
                </c:pt>
                <c:pt idx="195">
                  <c:v>493</c:v>
                </c:pt>
                <c:pt idx="196">
                  <c:v>246</c:v>
                </c:pt>
                <c:pt idx="197">
                  <c:v>499</c:v>
                </c:pt>
                <c:pt idx="198">
                  <c:v>379</c:v>
                </c:pt>
                <c:pt idx="199">
                  <c:v>432</c:v>
                </c:pt>
                <c:pt idx="200">
                  <c:v>474</c:v>
                </c:pt>
                <c:pt idx="201">
                  <c:v>125</c:v>
                </c:pt>
                <c:pt idx="202">
                  <c:v>523</c:v>
                </c:pt>
                <c:pt idx="203">
                  <c:v>516</c:v>
                </c:pt>
                <c:pt idx="204">
                  <c:v>499</c:v>
                </c:pt>
                <c:pt idx="205">
                  <c:v>548</c:v>
                </c:pt>
                <c:pt idx="206">
                  <c:v>206</c:v>
                </c:pt>
                <c:pt idx="207">
                  <c:v>417</c:v>
                </c:pt>
                <c:pt idx="208">
                  <c:v>194</c:v>
                </c:pt>
                <c:pt idx="209">
                  <c:v>527</c:v>
                </c:pt>
                <c:pt idx="210">
                  <c:v>361</c:v>
                </c:pt>
                <c:pt idx="211">
                  <c:v>343</c:v>
                </c:pt>
                <c:pt idx="212">
                  <c:v>217</c:v>
                </c:pt>
                <c:pt idx="213">
                  <c:v>131</c:v>
                </c:pt>
                <c:pt idx="214">
                  <c:v>264</c:v>
                </c:pt>
                <c:pt idx="215">
                  <c:v>333</c:v>
                </c:pt>
                <c:pt idx="216">
                  <c:v>199</c:v>
                </c:pt>
                <c:pt idx="217">
                  <c:v>336</c:v>
                </c:pt>
                <c:pt idx="218">
                  <c:v>341</c:v>
                </c:pt>
                <c:pt idx="219">
                  <c:v>277</c:v>
                </c:pt>
                <c:pt idx="220">
                  <c:v>223</c:v>
                </c:pt>
                <c:pt idx="221">
                  <c:v>133</c:v>
                </c:pt>
                <c:pt idx="222">
                  <c:v>327</c:v>
                </c:pt>
                <c:pt idx="223">
                  <c:v>245</c:v>
                </c:pt>
                <c:pt idx="224">
                  <c:v>236</c:v>
                </c:pt>
                <c:pt idx="225">
                  <c:v>280</c:v>
                </c:pt>
                <c:pt idx="226">
                  <c:v>335</c:v>
                </c:pt>
                <c:pt idx="227">
                  <c:v>347</c:v>
                </c:pt>
                <c:pt idx="228">
                  <c:v>322</c:v>
                </c:pt>
                <c:pt idx="229">
                  <c:v>256</c:v>
                </c:pt>
                <c:pt idx="230">
                  <c:v>267</c:v>
                </c:pt>
                <c:pt idx="231">
                  <c:v>264</c:v>
                </c:pt>
                <c:pt idx="232">
                  <c:v>303</c:v>
                </c:pt>
                <c:pt idx="233">
                  <c:v>172</c:v>
                </c:pt>
                <c:pt idx="234">
                  <c:v>282</c:v>
                </c:pt>
                <c:pt idx="235">
                  <c:v>256</c:v>
                </c:pt>
                <c:pt idx="236">
                  <c:v>295</c:v>
                </c:pt>
                <c:pt idx="237">
                  <c:v>298</c:v>
                </c:pt>
                <c:pt idx="238">
                  <c:v>330</c:v>
                </c:pt>
                <c:pt idx="239">
                  <c:v>318</c:v>
                </c:pt>
                <c:pt idx="240">
                  <c:v>330</c:v>
                </c:pt>
                <c:pt idx="241">
                  <c:v>217</c:v>
                </c:pt>
                <c:pt idx="242">
                  <c:v>370</c:v>
                </c:pt>
                <c:pt idx="243">
                  <c:v>294</c:v>
                </c:pt>
                <c:pt idx="244">
                  <c:v>350</c:v>
                </c:pt>
                <c:pt idx="245">
                  <c:v>331</c:v>
                </c:pt>
                <c:pt idx="246">
                  <c:v>294</c:v>
                </c:pt>
                <c:pt idx="247">
                  <c:v>321</c:v>
                </c:pt>
                <c:pt idx="248">
                  <c:v>286</c:v>
                </c:pt>
                <c:pt idx="249">
                  <c:v>258</c:v>
                </c:pt>
                <c:pt idx="250">
                  <c:v>273</c:v>
                </c:pt>
                <c:pt idx="251">
                  <c:v>248</c:v>
                </c:pt>
                <c:pt idx="252">
                  <c:v>255</c:v>
                </c:pt>
                <c:pt idx="253">
                  <c:v>251</c:v>
                </c:pt>
                <c:pt idx="254">
                  <c:v>244</c:v>
                </c:pt>
                <c:pt idx="255">
                  <c:v>358</c:v>
                </c:pt>
                <c:pt idx="256">
                  <c:v>299</c:v>
                </c:pt>
                <c:pt idx="257">
                  <c:v>300</c:v>
                </c:pt>
                <c:pt idx="258">
                  <c:v>292</c:v>
                </c:pt>
                <c:pt idx="259">
                  <c:v>163</c:v>
                </c:pt>
                <c:pt idx="260">
                  <c:v>339</c:v>
                </c:pt>
                <c:pt idx="261">
                  <c:v>316</c:v>
                </c:pt>
                <c:pt idx="262">
                  <c:v>246</c:v>
                </c:pt>
                <c:pt idx="263">
                  <c:v>296</c:v>
                </c:pt>
                <c:pt idx="264">
                  <c:v>282</c:v>
                </c:pt>
                <c:pt idx="265">
                  <c:v>336</c:v>
                </c:pt>
                <c:pt idx="266">
                  <c:v>251</c:v>
                </c:pt>
                <c:pt idx="267">
                  <c:v>220</c:v>
                </c:pt>
                <c:pt idx="268">
                  <c:v>361</c:v>
                </c:pt>
                <c:pt idx="269">
                  <c:v>368</c:v>
                </c:pt>
                <c:pt idx="270">
                  <c:v>247</c:v>
                </c:pt>
                <c:pt idx="271">
                  <c:v>357</c:v>
                </c:pt>
                <c:pt idx="272">
                  <c:v>306</c:v>
                </c:pt>
                <c:pt idx="273">
                  <c:v>231</c:v>
                </c:pt>
                <c:pt idx="274">
                  <c:v>200</c:v>
                </c:pt>
                <c:pt idx="275">
                  <c:v>192</c:v>
                </c:pt>
                <c:pt idx="276">
                  <c:v>324</c:v>
                </c:pt>
                <c:pt idx="277">
                  <c:v>254</c:v>
                </c:pt>
                <c:pt idx="278">
                  <c:v>273</c:v>
                </c:pt>
                <c:pt idx="279">
                  <c:v>236</c:v>
                </c:pt>
                <c:pt idx="280">
                  <c:v>286</c:v>
                </c:pt>
                <c:pt idx="281">
                  <c:v>289</c:v>
                </c:pt>
                <c:pt idx="282">
                  <c:v>279</c:v>
                </c:pt>
                <c:pt idx="283">
                  <c:v>249</c:v>
                </c:pt>
                <c:pt idx="284">
                  <c:v>337</c:v>
                </c:pt>
                <c:pt idx="285">
                  <c:v>306</c:v>
                </c:pt>
                <c:pt idx="286">
                  <c:v>214</c:v>
                </c:pt>
                <c:pt idx="287">
                  <c:v>336</c:v>
                </c:pt>
                <c:pt idx="288">
                  <c:v>266</c:v>
                </c:pt>
                <c:pt idx="289">
                  <c:v>395</c:v>
                </c:pt>
                <c:pt idx="290">
                  <c:v>283</c:v>
                </c:pt>
                <c:pt idx="291">
                  <c:v>334</c:v>
                </c:pt>
                <c:pt idx="292">
                  <c:v>199</c:v>
                </c:pt>
                <c:pt idx="293">
                  <c:v>308</c:v>
                </c:pt>
                <c:pt idx="294">
                  <c:v>288</c:v>
                </c:pt>
                <c:pt idx="295">
                  <c:v>309</c:v>
                </c:pt>
                <c:pt idx="296">
                  <c:v>274</c:v>
                </c:pt>
                <c:pt idx="297">
                  <c:v>299</c:v>
                </c:pt>
                <c:pt idx="298">
                  <c:v>273</c:v>
                </c:pt>
                <c:pt idx="299">
                  <c:v>205</c:v>
                </c:pt>
                <c:pt idx="300">
                  <c:v>337</c:v>
                </c:pt>
                <c:pt idx="301">
                  <c:v>285</c:v>
                </c:pt>
                <c:pt idx="302">
                  <c:v>376</c:v>
                </c:pt>
                <c:pt idx="303">
                  <c:v>339</c:v>
                </c:pt>
                <c:pt idx="304">
                  <c:v>317</c:v>
                </c:pt>
                <c:pt idx="305">
                  <c:v>127</c:v>
                </c:pt>
                <c:pt idx="306">
                  <c:v>220</c:v>
                </c:pt>
                <c:pt idx="307">
                  <c:v>380</c:v>
                </c:pt>
                <c:pt idx="308">
                  <c:v>177</c:v>
                </c:pt>
                <c:pt idx="309">
                  <c:v>193</c:v>
                </c:pt>
                <c:pt idx="310">
                  <c:v>225</c:v>
                </c:pt>
                <c:pt idx="311">
                  <c:v>178</c:v>
                </c:pt>
                <c:pt idx="312">
                  <c:v>212</c:v>
                </c:pt>
                <c:pt idx="313">
                  <c:v>179</c:v>
                </c:pt>
                <c:pt idx="314">
                  <c:v>311</c:v>
                </c:pt>
                <c:pt idx="315">
                  <c:v>347</c:v>
                </c:pt>
                <c:pt idx="316">
                  <c:v>345</c:v>
                </c:pt>
                <c:pt idx="317">
                  <c:v>316</c:v>
                </c:pt>
                <c:pt idx="318">
                  <c:v>304</c:v>
                </c:pt>
                <c:pt idx="319">
                  <c:v>273</c:v>
                </c:pt>
                <c:pt idx="320">
                  <c:v>348</c:v>
                </c:pt>
                <c:pt idx="321">
                  <c:v>247</c:v>
                </c:pt>
                <c:pt idx="322">
                  <c:v>391</c:v>
                </c:pt>
                <c:pt idx="323">
                  <c:v>239</c:v>
                </c:pt>
                <c:pt idx="324">
                  <c:v>373</c:v>
                </c:pt>
                <c:pt idx="325">
                  <c:v>336</c:v>
                </c:pt>
                <c:pt idx="326">
                  <c:v>327</c:v>
                </c:pt>
                <c:pt idx="327">
                  <c:v>196</c:v>
                </c:pt>
                <c:pt idx="328">
                  <c:v>369</c:v>
                </c:pt>
                <c:pt idx="329">
                  <c:v>297</c:v>
                </c:pt>
                <c:pt idx="330">
                  <c:v>245</c:v>
                </c:pt>
                <c:pt idx="331">
                  <c:v>262</c:v>
                </c:pt>
                <c:pt idx="332">
                  <c:v>405</c:v>
                </c:pt>
                <c:pt idx="333">
                  <c:v>134</c:v>
                </c:pt>
                <c:pt idx="334">
                  <c:v>251</c:v>
                </c:pt>
                <c:pt idx="335">
                  <c:v>289</c:v>
                </c:pt>
                <c:pt idx="336">
                  <c:v>223</c:v>
                </c:pt>
                <c:pt idx="337">
                  <c:v>204</c:v>
                </c:pt>
                <c:pt idx="338">
                  <c:v>243</c:v>
                </c:pt>
                <c:pt idx="339">
                  <c:v>274</c:v>
                </c:pt>
                <c:pt idx="340">
                  <c:v>295</c:v>
                </c:pt>
                <c:pt idx="341">
                  <c:v>226</c:v>
                </c:pt>
                <c:pt idx="342">
                  <c:v>263</c:v>
                </c:pt>
                <c:pt idx="343">
                  <c:v>368</c:v>
                </c:pt>
                <c:pt idx="344">
                  <c:v>181</c:v>
                </c:pt>
                <c:pt idx="345">
                  <c:v>268</c:v>
                </c:pt>
                <c:pt idx="346">
                  <c:v>358</c:v>
                </c:pt>
                <c:pt idx="347">
                  <c:v>253</c:v>
                </c:pt>
                <c:pt idx="348">
                  <c:v>280</c:v>
                </c:pt>
                <c:pt idx="349">
                  <c:v>264</c:v>
                </c:pt>
                <c:pt idx="350">
                  <c:v>372</c:v>
                </c:pt>
                <c:pt idx="351">
                  <c:v>296</c:v>
                </c:pt>
                <c:pt idx="352">
                  <c:v>269</c:v>
                </c:pt>
                <c:pt idx="353">
                  <c:v>270</c:v>
                </c:pt>
                <c:pt idx="354">
                  <c:v>196</c:v>
                </c:pt>
                <c:pt idx="355">
                  <c:v>280</c:v>
                </c:pt>
                <c:pt idx="356">
                  <c:v>246</c:v>
                </c:pt>
                <c:pt idx="357">
                  <c:v>317</c:v>
                </c:pt>
                <c:pt idx="358">
                  <c:v>254</c:v>
                </c:pt>
                <c:pt idx="359">
                  <c:v>308</c:v>
                </c:pt>
                <c:pt idx="360">
                  <c:v>272</c:v>
                </c:pt>
                <c:pt idx="361">
                  <c:v>186</c:v>
                </c:pt>
                <c:pt idx="362">
                  <c:v>256</c:v>
                </c:pt>
                <c:pt idx="363">
                  <c:v>192</c:v>
                </c:pt>
                <c:pt idx="364">
                  <c:v>350</c:v>
                </c:pt>
                <c:pt idx="365">
                  <c:v>308</c:v>
                </c:pt>
                <c:pt idx="366">
                  <c:v>164</c:v>
                </c:pt>
                <c:pt idx="367">
                  <c:v>265</c:v>
                </c:pt>
                <c:pt idx="368">
                  <c:v>345</c:v>
                </c:pt>
                <c:pt idx="369">
                  <c:v>235</c:v>
                </c:pt>
                <c:pt idx="370">
                  <c:v>273</c:v>
                </c:pt>
                <c:pt idx="371">
                  <c:v>245</c:v>
                </c:pt>
                <c:pt idx="372">
                  <c:v>193</c:v>
                </c:pt>
                <c:pt idx="373">
                  <c:v>343</c:v>
                </c:pt>
                <c:pt idx="374">
                  <c:v>377</c:v>
                </c:pt>
                <c:pt idx="375">
                  <c:v>297</c:v>
                </c:pt>
                <c:pt idx="376">
                  <c:v>350</c:v>
                </c:pt>
                <c:pt idx="377">
                  <c:v>275</c:v>
                </c:pt>
                <c:pt idx="378">
                  <c:v>333</c:v>
                </c:pt>
                <c:pt idx="379">
                  <c:v>177</c:v>
                </c:pt>
                <c:pt idx="380">
                  <c:v>381</c:v>
                </c:pt>
                <c:pt idx="381">
                  <c:v>279</c:v>
                </c:pt>
                <c:pt idx="382">
                  <c:v>247</c:v>
                </c:pt>
                <c:pt idx="383">
                  <c:v>260</c:v>
                </c:pt>
                <c:pt idx="384">
                  <c:v>239</c:v>
                </c:pt>
                <c:pt idx="385">
                  <c:v>245</c:v>
                </c:pt>
                <c:pt idx="386">
                  <c:v>365</c:v>
                </c:pt>
                <c:pt idx="387">
                  <c:v>182</c:v>
                </c:pt>
                <c:pt idx="388">
                  <c:v>202</c:v>
                </c:pt>
                <c:pt idx="389">
                  <c:v>245</c:v>
                </c:pt>
                <c:pt idx="390">
                  <c:v>291</c:v>
                </c:pt>
                <c:pt idx="391">
                  <c:v>267</c:v>
                </c:pt>
                <c:pt idx="392">
                  <c:v>310</c:v>
                </c:pt>
                <c:pt idx="393">
                  <c:v>295</c:v>
                </c:pt>
                <c:pt idx="394">
                  <c:v>315</c:v>
                </c:pt>
                <c:pt idx="395">
                  <c:v>235</c:v>
                </c:pt>
                <c:pt idx="396">
                  <c:v>334</c:v>
                </c:pt>
                <c:pt idx="397">
                  <c:v>356</c:v>
                </c:pt>
                <c:pt idx="398">
                  <c:v>212</c:v>
                </c:pt>
                <c:pt idx="399">
                  <c:v>364</c:v>
                </c:pt>
                <c:pt idx="400">
                  <c:v>343</c:v>
                </c:pt>
                <c:pt idx="401">
                  <c:v>357</c:v>
                </c:pt>
                <c:pt idx="402">
                  <c:v>277</c:v>
                </c:pt>
                <c:pt idx="403">
                  <c:v>217</c:v>
                </c:pt>
                <c:pt idx="404">
                  <c:v>329</c:v>
                </c:pt>
                <c:pt idx="405">
                  <c:v>221</c:v>
                </c:pt>
                <c:pt idx="406">
                  <c:v>281</c:v>
                </c:pt>
                <c:pt idx="407">
                  <c:v>258</c:v>
                </c:pt>
                <c:pt idx="408">
                  <c:v>204</c:v>
                </c:pt>
                <c:pt idx="409">
                  <c:v>328</c:v>
                </c:pt>
                <c:pt idx="410">
                  <c:v>245</c:v>
                </c:pt>
                <c:pt idx="411">
                  <c:v>315</c:v>
                </c:pt>
                <c:pt idx="412">
                  <c:v>289</c:v>
                </c:pt>
                <c:pt idx="413">
                  <c:v>353</c:v>
                </c:pt>
                <c:pt idx="414">
                  <c:v>261</c:v>
                </c:pt>
                <c:pt idx="415">
                  <c:v>283</c:v>
                </c:pt>
                <c:pt idx="416">
                  <c:v>312</c:v>
                </c:pt>
                <c:pt idx="417">
                  <c:v>290</c:v>
                </c:pt>
                <c:pt idx="418">
                  <c:v>351</c:v>
                </c:pt>
                <c:pt idx="419">
                  <c:v>396</c:v>
                </c:pt>
                <c:pt idx="420">
                  <c:v>276</c:v>
                </c:pt>
                <c:pt idx="421">
                  <c:v>292</c:v>
                </c:pt>
                <c:pt idx="422">
                  <c:v>279</c:v>
                </c:pt>
                <c:pt idx="423">
                  <c:v>245</c:v>
                </c:pt>
                <c:pt idx="424">
                  <c:v>285</c:v>
                </c:pt>
                <c:pt idx="425">
                  <c:v>124</c:v>
                </c:pt>
                <c:pt idx="426">
                  <c:v>177</c:v>
                </c:pt>
                <c:pt idx="427">
                  <c:v>190</c:v>
                </c:pt>
                <c:pt idx="428">
                  <c:v>217</c:v>
                </c:pt>
                <c:pt idx="429">
                  <c:v>297</c:v>
                </c:pt>
                <c:pt idx="430">
                  <c:v>335</c:v>
                </c:pt>
                <c:pt idx="431">
                  <c:v>254</c:v>
                </c:pt>
                <c:pt idx="432">
                  <c:v>311</c:v>
                </c:pt>
                <c:pt idx="433">
                  <c:v>251</c:v>
                </c:pt>
                <c:pt idx="434">
                  <c:v>271</c:v>
                </c:pt>
                <c:pt idx="435">
                  <c:v>272</c:v>
                </c:pt>
                <c:pt idx="436">
                  <c:v>299</c:v>
                </c:pt>
                <c:pt idx="437">
                  <c:v>256</c:v>
                </c:pt>
                <c:pt idx="438">
                  <c:v>344</c:v>
                </c:pt>
                <c:pt idx="439">
                  <c:v>215</c:v>
                </c:pt>
                <c:pt idx="440">
                  <c:v>209</c:v>
                </c:pt>
                <c:pt idx="441">
                  <c:v>356</c:v>
                </c:pt>
                <c:pt idx="442">
                  <c:v>298</c:v>
                </c:pt>
                <c:pt idx="443">
                  <c:v>187</c:v>
                </c:pt>
                <c:pt idx="444">
                  <c:v>251</c:v>
                </c:pt>
                <c:pt idx="445">
                  <c:v>328</c:v>
                </c:pt>
                <c:pt idx="446">
                  <c:v>209</c:v>
                </c:pt>
                <c:pt idx="447">
                  <c:v>364</c:v>
                </c:pt>
                <c:pt idx="448">
                  <c:v>298</c:v>
                </c:pt>
                <c:pt idx="449">
                  <c:v>325</c:v>
                </c:pt>
                <c:pt idx="450">
                  <c:v>236</c:v>
                </c:pt>
                <c:pt idx="451">
                  <c:v>373</c:v>
                </c:pt>
                <c:pt idx="452">
                  <c:v>288</c:v>
                </c:pt>
                <c:pt idx="453">
                  <c:v>218</c:v>
                </c:pt>
                <c:pt idx="454">
                  <c:v>336</c:v>
                </c:pt>
                <c:pt idx="455">
                  <c:v>268</c:v>
                </c:pt>
                <c:pt idx="456">
                  <c:v>245</c:v>
                </c:pt>
                <c:pt idx="457">
                  <c:v>370</c:v>
                </c:pt>
                <c:pt idx="458">
                  <c:v>286</c:v>
                </c:pt>
                <c:pt idx="459">
                  <c:v>275</c:v>
                </c:pt>
                <c:pt idx="460">
                  <c:v>367</c:v>
                </c:pt>
                <c:pt idx="461">
                  <c:v>239</c:v>
                </c:pt>
                <c:pt idx="462">
                  <c:v>294</c:v>
                </c:pt>
                <c:pt idx="463">
                  <c:v>274</c:v>
                </c:pt>
                <c:pt idx="464">
                  <c:v>308</c:v>
                </c:pt>
                <c:pt idx="465">
                  <c:v>132</c:v>
                </c:pt>
                <c:pt idx="466">
                  <c:v>305</c:v>
                </c:pt>
                <c:pt idx="467">
                  <c:v>216</c:v>
                </c:pt>
                <c:pt idx="468">
                  <c:v>348</c:v>
                </c:pt>
                <c:pt idx="469">
                  <c:v>193</c:v>
                </c:pt>
                <c:pt idx="470">
                  <c:v>226</c:v>
                </c:pt>
                <c:pt idx="471">
                  <c:v>296</c:v>
                </c:pt>
                <c:pt idx="472">
                  <c:v>227</c:v>
                </c:pt>
                <c:pt idx="473">
                  <c:v>258</c:v>
                </c:pt>
                <c:pt idx="474">
                  <c:v>281</c:v>
                </c:pt>
                <c:pt idx="475">
                  <c:v>289</c:v>
                </c:pt>
                <c:pt idx="476">
                  <c:v>315</c:v>
                </c:pt>
                <c:pt idx="477">
                  <c:v>229</c:v>
                </c:pt>
                <c:pt idx="478">
                  <c:v>256</c:v>
                </c:pt>
                <c:pt idx="479">
                  <c:v>265</c:v>
                </c:pt>
                <c:pt idx="480">
                  <c:v>365</c:v>
                </c:pt>
                <c:pt idx="481">
                  <c:v>388</c:v>
                </c:pt>
                <c:pt idx="482">
                  <c:v>254</c:v>
                </c:pt>
                <c:pt idx="483">
                  <c:v>298</c:v>
                </c:pt>
                <c:pt idx="484">
                  <c:v>218</c:v>
                </c:pt>
                <c:pt idx="485">
                  <c:v>171</c:v>
                </c:pt>
                <c:pt idx="486">
                  <c:v>257</c:v>
                </c:pt>
                <c:pt idx="487">
                  <c:v>266</c:v>
                </c:pt>
                <c:pt idx="488">
                  <c:v>274</c:v>
                </c:pt>
                <c:pt idx="489">
                  <c:v>374</c:v>
                </c:pt>
                <c:pt idx="490">
                  <c:v>271</c:v>
                </c:pt>
                <c:pt idx="491">
                  <c:v>234</c:v>
                </c:pt>
                <c:pt idx="492">
                  <c:v>309</c:v>
                </c:pt>
                <c:pt idx="493">
                  <c:v>170</c:v>
                </c:pt>
                <c:pt idx="494">
                  <c:v>193</c:v>
                </c:pt>
                <c:pt idx="495">
                  <c:v>276</c:v>
                </c:pt>
                <c:pt idx="496">
                  <c:v>352</c:v>
                </c:pt>
                <c:pt idx="497">
                  <c:v>376</c:v>
                </c:pt>
                <c:pt idx="498">
                  <c:v>362</c:v>
                </c:pt>
                <c:pt idx="499">
                  <c:v>372</c:v>
                </c:pt>
                <c:pt idx="500">
                  <c:v>374</c:v>
                </c:pt>
                <c:pt idx="501">
                  <c:v>345</c:v>
                </c:pt>
                <c:pt idx="502">
                  <c:v>226</c:v>
                </c:pt>
                <c:pt idx="503">
                  <c:v>241</c:v>
                </c:pt>
                <c:pt idx="504">
                  <c:v>247</c:v>
                </c:pt>
                <c:pt idx="505">
                  <c:v>181</c:v>
                </c:pt>
                <c:pt idx="506">
                  <c:v>200</c:v>
                </c:pt>
                <c:pt idx="507">
                  <c:v>210</c:v>
                </c:pt>
                <c:pt idx="508">
                  <c:v>296</c:v>
                </c:pt>
                <c:pt idx="509">
                  <c:v>281</c:v>
                </c:pt>
                <c:pt idx="510">
                  <c:v>267</c:v>
                </c:pt>
                <c:pt idx="511">
                  <c:v>305</c:v>
                </c:pt>
                <c:pt idx="512">
                  <c:v>317</c:v>
                </c:pt>
                <c:pt idx="513">
                  <c:v>359</c:v>
                </c:pt>
                <c:pt idx="514">
                  <c:v>224</c:v>
                </c:pt>
                <c:pt idx="515">
                  <c:v>299</c:v>
                </c:pt>
                <c:pt idx="516">
                  <c:v>317</c:v>
                </c:pt>
                <c:pt idx="517">
                  <c:v>198</c:v>
                </c:pt>
                <c:pt idx="518">
                  <c:v>200</c:v>
                </c:pt>
                <c:pt idx="519">
                  <c:v>193</c:v>
                </c:pt>
                <c:pt idx="520">
                  <c:v>285</c:v>
                </c:pt>
                <c:pt idx="521">
                  <c:v>344</c:v>
                </c:pt>
                <c:pt idx="522">
                  <c:v>300</c:v>
                </c:pt>
                <c:pt idx="523">
                  <c:v>320</c:v>
                </c:pt>
                <c:pt idx="524">
                  <c:v>266</c:v>
                </c:pt>
                <c:pt idx="525">
                  <c:v>274</c:v>
                </c:pt>
                <c:pt idx="526">
                  <c:v>274</c:v>
                </c:pt>
                <c:pt idx="527">
                  <c:v>255</c:v>
                </c:pt>
                <c:pt idx="528">
                  <c:v>365</c:v>
                </c:pt>
                <c:pt idx="529">
                  <c:v>227</c:v>
                </c:pt>
                <c:pt idx="530">
                  <c:v>229</c:v>
                </c:pt>
                <c:pt idx="531">
                  <c:v>335</c:v>
                </c:pt>
                <c:pt idx="532">
                  <c:v>283</c:v>
                </c:pt>
                <c:pt idx="533">
                  <c:v>259</c:v>
                </c:pt>
                <c:pt idx="534">
                  <c:v>196</c:v>
                </c:pt>
                <c:pt idx="535">
                  <c:v>230</c:v>
                </c:pt>
                <c:pt idx="536">
                  <c:v>244</c:v>
                </c:pt>
                <c:pt idx="537">
                  <c:v>272</c:v>
                </c:pt>
                <c:pt idx="538">
                  <c:v>322</c:v>
                </c:pt>
                <c:pt idx="539">
                  <c:v>271</c:v>
                </c:pt>
                <c:pt idx="540">
                  <c:v>285</c:v>
                </c:pt>
                <c:pt idx="541">
                  <c:v>332</c:v>
                </c:pt>
                <c:pt idx="542">
                  <c:v>213</c:v>
                </c:pt>
                <c:pt idx="543">
                  <c:v>196</c:v>
                </c:pt>
                <c:pt idx="544">
                  <c:v>290</c:v>
                </c:pt>
                <c:pt idx="545">
                  <c:v>256</c:v>
                </c:pt>
                <c:pt idx="546">
                  <c:v>261</c:v>
                </c:pt>
                <c:pt idx="547">
                  <c:v>232</c:v>
                </c:pt>
                <c:pt idx="548">
                  <c:v>292</c:v>
                </c:pt>
                <c:pt idx="549">
                  <c:v>266</c:v>
                </c:pt>
                <c:pt idx="550">
                  <c:v>311</c:v>
                </c:pt>
                <c:pt idx="551">
                  <c:v>311</c:v>
                </c:pt>
                <c:pt idx="552">
                  <c:v>316</c:v>
                </c:pt>
                <c:pt idx="553">
                  <c:v>347</c:v>
                </c:pt>
                <c:pt idx="554">
                  <c:v>217</c:v>
                </c:pt>
                <c:pt idx="555">
                  <c:v>255</c:v>
                </c:pt>
                <c:pt idx="556">
                  <c:v>262</c:v>
                </c:pt>
                <c:pt idx="557">
                  <c:v>201</c:v>
                </c:pt>
                <c:pt idx="558">
                  <c:v>406</c:v>
                </c:pt>
                <c:pt idx="559">
                  <c:v>253</c:v>
                </c:pt>
                <c:pt idx="560">
                  <c:v>287</c:v>
                </c:pt>
                <c:pt idx="561">
                  <c:v>363</c:v>
                </c:pt>
                <c:pt idx="562">
                  <c:v>250</c:v>
                </c:pt>
                <c:pt idx="563">
                  <c:v>369</c:v>
                </c:pt>
                <c:pt idx="564">
                  <c:v>254</c:v>
                </c:pt>
                <c:pt idx="565">
                  <c:v>327</c:v>
                </c:pt>
                <c:pt idx="566">
                  <c:v>175</c:v>
                </c:pt>
                <c:pt idx="567">
                  <c:v>240</c:v>
                </c:pt>
                <c:pt idx="568">
                  <c:v>191</c:v>
                </c:pt>
                <c:pt idx="569">
                  <c:v>181</c:v>
                </c:pt>
                <c:pt idx="570">
                  <c:v>309</c:v>
                </c:pt>
                <c:pt idx="571">
                  <c:v>167</c:v>
                </c:pt>
                <c:pt idx="572">
                  <c:v>162</c:v>
                </c:pt>
                <c:pt idx="573">
                  <c:v>349</c:v>
                </c:pt>
                <c:pt idx="574">
                  <c:v>212</c:v>
                </c:pt>
                <c:pt idx="575">
                  <c:v>244</c:v>
                </c:pt>
                <c:pt idx="576">
                  <c:v>278</c:v>
                </c:pt>
                <c:pt idx="577">
                  <c:v>260</c:v>
                </c:pt>
                <c:pt idx="578">
                  <c:v>209</c:v>
                </c:pt>
                <c:pt idx="579">
                  <c:v>269</c:v>
                </c:pt>
                <c:pt idx="580">
                  <c:v>281</c:v>
                </c:pt>
                <c:pt idx="581">
                  <c:v>304</c:v>
                </c:pt>
                <c:pt idx="582">
                  <c:v>371</c:v>
                </c:pt>
                <c:pt idx="583">
                  <c:v>349</c:v>
                </c:pt>
                <c:pt idx="584">
                  <c:v>202</c:v>
                </c:pt>
                <c:pt idx="585">
                  <c:v>193</c:v>
                </c:pt>
                <c:pt idx="586">
                  <c:v>796</c:v>
                </c:pt>
                <c:pt idx="587">
                  <c:v>288</c:v>
                </c:pt>
                <c:pt idx="588">
                  <c:v>232</c:v>
                </c:pt>
                <c:pt idx="589">
                  <c:v>245</c:v>
                </c:pt>
                <c:pt idx="590">
                  <c:v>318</c:v>
                </c:pt>
                <c:pt idx="591">
                  <c:v>194</c:v>
                </c:pt>
                <c:pt idx="592">
                  <c:v>295</c:v>
                </c:pt>
                <c:pt idx="593">
                  <c:v>239</c:v>
                </c:pt>
                <c:pt idx="594">
                  <c:v>793</c:v>
                </c:pt>
                <c:pt idx="595">
                  <c:v>188</c:v>
                </c:pt>
                <c:pt idx="596">
                  <c:v>175</c:v>
                </c:pt>
                <c:pt idx="597">
                  <c:v>294</c:v>
                </c:pt>
                <c:pt idx="598">
                  <c:v>282</c:v>
                </c:pt>
                <c:pt idx="599">
                  <c:v>221</c:v>
                </c:pt>
                <c:pt idx="600">
                  <c:v>289</c:v>
                </c:pt>
                <c:pt idx="601">
                  <c:v>197</c:v>
                </c:pt>
                <c:pt idx="602">
                  <c:v>245</c:v>
                </c:pt>
                <c:pt idx="603">
                  <c:v>257</c:v>
                </c:pt>
                <c:pt idx="604">
                  <c:v>271</c:v>
                </c:pt>
                <c:pt idx="605">
                  <c:v>251</c:v>
                </c:pt>
                <c:pt idx="606">
                  <c:v>274</c:v>
                </c:pt>
                <c:pt idx="607">
                  <c:v>314</c:v>
                </c:pt>
                <c:pt idx="608">
                  <c:v>222</c:v>
                </c:pt>
                <c:pt idx="609">
                  <c:v>280</c:v>
                </c:pt>
                <c:pt idx="610">
                  <c:v>239</c:v>
                </c:pt>
                <c:pt idx="611">
                  <c:v>249</c:v>
                </c:pt>
                <c:pt idx="612">
                  <c:v>247</c:v>
                </c:pt>
                <c:pt idx="613">
                  <c:v>357</c:v>
                </c:pt>
                <c:pt idx="614">
                  <c:v>176</c:v>
                </c:pt>
                <c:pt idx="615">
                  <c:v>274</c:v>
                </c:pt>
                <c:pt idx="616">
                  <c:v>313</c:v>
                </c:pt>
                <c:pt idx="617">
                  <c:v>202</c:v>
                </c:pt>
                <c:pt idx="618">
                  <c:v>270</c:v>
                </c:pt>
                <c:pt idx="619">
                  <c:v>244</c:v>
                </c:pt>
                <c:pt idx="620">
                  <c:v>336</c:v>
                </c:pt>
                <c:pt idx="621">
                  <c:v>329</c:v>
                </c:pt>
                <c:pt idx="622">
                  <c:v>270</c:v>
                </c:pt>
                <c:pt idx="623">
                  <c:v>316</c:v>
                </c:pt>
                <c:pt idx="624">
                  <c:v>308</c:v>
                </c:pt>
                <c:pt idx="625">
                  <c:v>191</c:v>
                </c:pt>
                <c:pt idx="626">
                  <c:v>255</c:v>
                </c:pt>
                <c:pt idx="627">
                  <c:v>244</c:v>
                </c:pt>
                <c:pt idx="628">
                  <c:v>293</c:v>
                </c:pt>
                <c:pt idx="629">
                  <c:v>246</c:v>
                </c:pt>
                <c:pt idx="630">
                  <c:v>192</c:v>
                </c:pt>
                <c:pt idx="631">
                  <c:v>334</c:v>
                </c:pt>
                <c:pt idx="632">
                  <c:v>167</c:v>
                </c:pt>
                <c:pt idx="633">
                  <c:v>267</c:v>
                </c:pt>
                <c:pt idx="634">
                  <c:v>278</c:v>
                </c:pt>
                <c:pt idx="635">
                  <c:v>304</c:v>
                </c:pt>
                <c:pt idx="636">
                  <c:v>288</c:v>
                </c:pt>
                <c:pt idx="637">
                  <c:v>256</c:v>
                </c:pt>
                <c:pt idx="638">
                  <c:v>302</c:v>
                </c:pt>
                <c:pt idx="639">
                  <c:v>409</c:v>
                </c:pt>
                <c:pt idx="640">
                  <c:v>252</c:v>
                </c:pt>
                <c:pt idx="641">
                  <c:v>214</c:v>
                </c:pt>
                <c:pt idx="642">
                  <c:v>328</c:v>
                </c:pt>
                <c:pt idx="643">
                  <c:v>251</c:v>
                </c:pt>
                <c:pt idx="644">
                  <c:v>219</c:v>
                </c:pt>
                <c:pt idx="645">
                  <c:v>383</c:v>
                </c:pt>
                <c:pt idx="646">
                  <c:v>264</c:v>
                </c:pt>
                <c:pt idx="647">
                  <c:v>292</c:v>
                </c:pt>
                <c:pt idx="648">
                  <c:v>215</c:v>
                </c:pt>
                <c:pt idx="649">
                  <c:v>409</c:v>
                </c:pt>
                <c:pt idx="650">
                  <c:v>205</c:v>
                </c:pt>
                <c:pt idx="651">
                  <c:v>279</c:v>
                </c:pt>
                <c:pt idx="652">
                  <c:v>301</c:v>
                </c:pt>
                <c:pt idx="653">
                  <c:v>240</c:v>
                </c:pt>
                <c:pt idx="654">
                  <c:v>229</c:v>
                </c:pt>
                <c:pt idx="655">
                  <c:v>241</c:v>
                </c:pt>
                <c:pt idx="656">
                  <c:v>239</c:v>
                </c:pt>
                <c:pt idx="657">
                  <c:v>191</c:v>
                </c:pt>
                <c:pt idx="658">
                  <c:v>211</c:v>
                </c:pt>
                <c:pt idx="659">
                  <c:v>286</c:v>
                </c:pt>
                <c:pt idx="660">
                  <c:v>294</c:v>
                </c:pt>
                <c:pt idx="661">
                  <c:v>272</c:v>
                </c:pt>
                <c:pt idx="662">
                  <c:v>344</c:v>
                </c:pt>
                <c:pt idx="663">
                  <c:v>240</c:v>
                </c:pt>
                <c:pt idx="664">
                  <c:v>405</c:v>
                </c:pt>
                <c:pt idx="665">
                  <c:v>193</c:v>
                </c:pt>
                <c:pt idx="666">
                  <c:v>284</c:v>
                </c:pt>
                <c:pt idx="667">
                  <c:v>369</c:v>
                </c:pt>
                <c:pt idx="668">
                  <c:v>337</c:v>
                </c:pt>
                <c:pt idx="669">
                  <c:v>260</c:v>
                </c:pt>
                <c:pt idx="670">
                  <c:v>184</c:v>
                </c:pt>
                <c:pt idx="671">
                  <c:v>404</c:v>
                </c:pt>
                <c:pt idx="672">
                  <c:v>288</c:v>
                </c:pt>
                <c:pt idx="673">
                  <c:v>271</c:v>
                </c:pt>
                <c:pt idx="674">
                  <c:v>410</c:v>
                </c:pt>
                <c:pt idx="675">
                  <c:v>249</c:v>
                </c:pt>
                <c:pt idx="676">
                  <c:v>190</c:v>
                </c:pt>
                <c:pt idx="677">
                  <c:v>321</c:v>
                </c:pt>
                <c:pt idx="678">
                  <c:v>185</c:v>
                </c:pt>
                <c:pt idx="679">
                  <c:v>192</c:v>
                </c:pt>
                <c:pt idx="680">
                  <c:v>239</c:v>
                </c:pt>
                <c:pt idx="681">
                  <c:v>218</c:v>
                </c:pt>
                <c:pt idx="682">
                  <c:v>316</c:v>
                </c:pt>
                <c:pt idx="683">
                  <c:v>295</c:v>
                </c:pt>
                <c:pt idx="684">
                  <c:v>180</c:v>
                </c:pt>
                <c:pt idx="685">
                  <c:v>285</c:v>
                </c:pt>
                <c:pt idx="686">
                  <c:v>244</c:v>
                </c:pt>
                <c:pt idx="687">
                  <c:v>232</c:v>
                </c:pt>
                <c:pt idx="688">
                  <c:v>238</c:v>
                </c:pt>
                <c:pt idx="689">
                  <c:v>234</c:v>
                </c:pt>
                <c:pt idx="690">
                  <c:v>353</c:v>
                </c:pt>
                <c:pt idx="691">
                  <c:v>318</c:v>
                </c:pt>
                <c:pt idx="692">
                  <c:v>279</c:v>
                </c:pt>
                <c:pt idx="693">
                  <c:v>345</c:v>
                </c:pt>
                <c:pt idx="694">
                  <c:v>289</c:v>
                </c:pt>
                <c:pt idx="695">
                  <c:v>287</c:v>
                </c:pt>
                <c:pt idx="696">
                  <c:v>197</c:v>
                </c:pt>
                <c:pt idx="697">
                  <c:v>276</c:v>
                </c:pt>
                <c:pt idx="698">
                  <c:v>328</c:v>
                </c:pt>
                <c:pt idx="699">
                  <c:v>283</c:v>
                </c:pt>
                <c:pt idx="700">
                  <c:v>235</c:v>
                </c:pt>
                <c:pt idx="701">
                  <c:v>241</c:v>
                </c:pt>
                <c:pt idx="702">
                  <c:v>262</c:v>
                </c:pt>
                <c:pt idx="703">
                  <c:v>298</c:v>
                </c:pt>
                <c:pt idx="704">
                  <c:v>247</c:v>
                </c:pt>
                <c:pt idx="705">
                  <c:v>185</c:v>
                </c:pt>
                <c:pt idx="706">
                  <c:v>299</c:v>
                </c:pt>
                <c:pt idx="707">
                  <c:v>248</c:v>
                </c:pt>
                <c:pt idx="708">
                  <c:v>282</c:v>
                </c:pt>
                <c:pt idx="709">
                  <c:v>231</c:v>
                </c:pt>
                <c:pt idx="710">
                  <c:v>250</c:v>
                </c:pt>
                <c:pt idx="711">
                  <c:v>192</c:v>
                </c:pt>
                <c:pt idx="712">
                  <c:v>224</c:v>
                </c:pt>
                <c:pt idx="713">
                  <c:v>198</c:v>
                </c:pt>
                <c:pt idx="714">
                  <c:v>185</c:v>
                </c:pt>
                <c:pt idx="715">
                  <c:v>209</c:v>
                </c:pt>
                <c:pt idx="716">
                  <c:v>214</c:v>
                </c:pt>
                <c:pt idx="717">
                  <c:v>201</c:v>
                </c:pt>
                <c:pt idx="718">
                  <c:v>305</c:v>
                </c:pt>
                <c:pt idx="719">
                  <c:v>334</c:v>
                </c:pt>
                <c:pt idx="720">
                  <c:v>345</c:v>
                </c:pt>
                <c:pt idx="721">
                  <c:v>337</c:v>
                </c:pt>
                <c:pt idx="722">
                  <c:v>316</c:v>
                </c:pt>
                <c:pt idx="723">
                  <c:v>238</c:v>
                </c:pt>
                <c:pt idx="724">
                  <c:v>312</c:v>
                </c:pt>
                <c:pt idx="725">
                  <c:v>318</c:v>
                </c:pt>
                <c:pt idx="726">
                  <c:v>366</c:v>
                </c:pt>
                <c:pt idx="727">
                  <c:v>419</c:v>
                </c:pt>
                <c:pt idx="728">
                  <c:v>237</c:v>
                </c:pt>
                <c:pt idx="729">
                  <c:v>275</c:v>
                </c:pt>
                <c:pt idx="730">
                  <c:v>308</c:v>
                </c:pt>
                <c:pt idx="731">
                  <c:v>325</c:v>
                </c:pt>
                <c:pt idx="732">
                  <c:v>179</c:v>
                </c:pt>
                <c:pt idx="733">
                  <c:v>325</c:v>
                </c:pt>
                <c:pt idx="734">
                  <c:v>318</c:v>
                </c:pt>
                <c:pt idx="735">
                  <c:v>198</c:v>
                </c:pt>
                <c:pt idx="736">
                  <c:v>259</c:v>
                </c:pt>
                <c:pt idx="737">
                  <c:v>312</c:v>
                </c:pt>
                <c:pt idx="738">
                  <c:v>157</c:v>
                </c:pt>
                <c:pt idx="739">
                  <c:v>226</c:v>
                </c:pt>
                <c:pt idx="740">
                  <c:v>308</c:v>
                </c:pt>
                <c:pt idx="741">
                  <c:v>386</c:v>
                </c:pt>
                <c:pt idx="742">
                  <c:v>257</c:v>
                </c:pt>
                <c:pt idx="743">
                  <c:v>198</c:v>
                </c:pt>
                <c:pt idx="744">
                  <c:v>285</c:v>
                </c:pt>
                <c:pt idx="745">
                  <c:v>190</c:v>
                </c:pt>
                <c:pt idx="746">
                  <c:v>257</c:v>
                </c:pt>
                <c:pt idx="747">
                  <c:v>275</c:v>
                </c:pt>
                <c:pt idx="748">
                  <c:v>336</c:v>
                </c:pt>
                <c:pt idx="749">
                  <c:v>208</c:v>
                </c:pt>
                <c:pt idx="750">
                  <c:v>282</c:v>
                </c:pt>
                <c:pt idx="751">
                  <c:v>396</c:v>
                </c:pt>
                <c:pt idx="752">
                  <c:v>203</c:v>
                </c:pt>
                <c:pt idx="753">
                  <c:v>310</c:v>
                </c:pt>
                <c:pt idx="754">
                  <c:v>248</c:v>
                </c:pt>
                <c:pt idx="755">
                  <c:v>274</c:v>
                </c:pt>
                <c:pt idx="756">
                  <c:v>165</c:v>
                </c:pt>
                <c:pt idx="757">
                  <c:v>366</c:v>
                </c:pt>
                <c:pt idx="758">
                  <c:v>259</c:v>
                </c:pt>
                <c:pt idx="759">
                  <c:v>249</c:v>
                </c:pt>
                <c:pt idx="760">
                  <c:v>182</c:v>
                </c:pt>
                <c:pt idx="761">
                  <c:v>200</c:v>
                </c:pt>
                <c:pt idx="762">
                  <c:v>262</c:v>
                </c:pt>
                <c:pt idx="763">
                  <c:v>356</c:v>
                </c:pt>
                <c:pt idx="764">
                  <c:v>315</c:v>
                </c:pt>
                <c:pt idx="765">
                  <c:v>265</c:v>
                </c:pt>
                <c:pt idx="766">
                  <c:v>179</c:v>
                </c:pt>
                <c:pt idx="767">
                  <c:v>280</c:v>
                </c:pt>
                <c:pt idx="768">
                  <c:v>289</c:v>
                </c:pt>
                <c:pt idx="769">
                  <c:v>303</c:v>
                </c:pt>
                <c:pt idx="770">
                  <c:v>296</c:v>
                </c:pt>
                <c:pt idx="771">
                  <c:v>379</c:v>
                </c:pt>
                <c:pt idx="772">
                  <c:v>346</c:v>
                </c:pt>
                <c:pt idx="773">
                  <c:v>231</c:v>
                </c:pt>
                <c:pt idx="774">
                  <c:v>796</c:v>
                </c:pt>
                <c:pt idx="775">
                  <c:v>289</c:v>
                </c:pt>
                <c:pt idx="776">
                  <c:v>288</c:v>
                </c:pt>
                <c:pt idx="777">
                  <c:v>267</c:v>
                </c:pt>
                <c:pt idx="778">
                  <c:v>231</c:v>
                </c:pt>
                <c:pt idx="779">
                  <c:v>287</c:v>
                </c:pt>
                <c:pt idx="780">
                  <c:v>275</c:v>
                </c:pt>
                <c:pt idx="781">
                  <c:v>275</c:v>
                </c:pt>
                <c:pt idx="782">
                  <c:v>205</c:v>
                </c:pt>
                <c:pt idx="783">
                  <c:v>291</c:v>
                </c:pt>
                <c:pt idx="784">
                  <c:v>368</c:v>
                </c:pt>
                <c:pt idx="785">
                  <c:v>198</c:v>
                </c:pt>
                <c:pt idx="786">
                  <c:v>214</c:v>
                </c:pt>
                <c:pt idx="787">
                  <c:v>313</c:v>
                </c:pt>
                <c:pt idx="788">
                  <c:v>345</c:v>
                </c:pt>
                <c:pt idx="789">
                  <c:v>223</c:v>
                </c:pt>
                <c:pt idx="790">
                  <c:v>299</c:v>
                </c:pt>
                <c:pt idx="791">
                  <c:v>340</c:v>
                </c:pt>
                <c:pt idx="792">
                  <c:v>262</c:v>
                </c:pt>
                <c:pt idx="793">
                  <c:v>303</c:v>
                </c:pt>
                <c:pt idx="794">
                  <c:v>324</c:v>
                </c:pt>
                <c:pt idx="795">
                  <c:v>244</c:v>
                </c:pt>
                <c:pt idx="796">
                  <c:v>197</c:v>
                </c:pt>
                <c:pt idx="797">
                  <c:v>178</c:v>
                </c:pt>
                <c:pt idx="798">
                  <c:v>334</c:v>
                </c:pt>
                <c:pt idx="799">
                  <c:v>314</c:v>
                </c:pt>
                <c:pt idx="800">
                  <c:v>276</c:v>
                </c:pt>
                <c:pt idx="801">
                  <c:v>248</c:v>
                </c:pt>
                <c:pt idx="802">
                  <c:v>231</c:v>
                </c:pt>
                <c:pt idx="803">
                  <c:v>168</c:v>
                </c:pt>
                <c:pt idx="804">
                  <c:v>196</c:v>
                </c:pt>
                <c:pt idx="805">
                  <c:v>249</c:v>
                </c:pt>
                <c:pt idx="806">
                  <c:v>203</c:v>
                </c:pt>
                <c:pt idx="807">
                  <c:v>245</c:v>
                </c:pt>
                <c:pt idx="808">
                  <c:v>276</c:v>
                </c:pt>
                <c:pt idx="809">
                  <c:v>264</c:v>
                </c:pt>
                <c:pt idx="810">
                  <c:v>313</c:v>
                </c:pt>
                <c:pt idx="811">
                  <c:v>232</c:v>
                </c:pt>
                <c:pt idx="812">
                  <c:v>277</c:v>
                </c:pt>
                <c:pt idx="813">
                  <c:v>264</c:v>
                </c:pt>
                <c:pt idx="814">
                  <c:v>320</c:v>
                </c:pt>
                <c:pt idx="815">
                  <c:v>206</c:v>
                </c:pt>
                <c:pt idx="816">
                  <c:v>361</c:v>
                </c:pt>
                <c:pt idx="817">
                  <c:v>291</c:v>
                </c:pt>
                <c:pt idx="818">
                  <c:v>178</c:v>
                </c:pt>
                <c:pt idx="819">
                  <c:v>228</c:v>
                </c:pt>
                <c:pt idx="820">
                  <c:v>302</c:v>
                </c:pt>
                <c:pt idx="821">
                  <c:v>291</c:v>
                </c:pt>
                <c:pt idx="822">
                  <c:v>230</c:v>
                </c:pt>
                <c:pt idx="823">
                  <c:v>308</c:v>
                </c:pt>
                <c:pt idx="824">
                  <c:v>277</c:v>
                </c:pt>
                <c:pt idx="825">
                  <c:v>287</c:v>
                </c:pt>
                <c:pt idx="826">
                  <c:v>302</c:v>
                </c:pt>
                <c:pt idx="827">
                  <c:v>324</c:v>
                </c:pt>
                <c:pt idx="828">
                  <c:v>403</c:v>
                </c:pt>
                <c:pt idx="829">
                  <c:v>286</c:v>
                </c:pt>
                <c:pt idx="830">
                  <c:v>235</c:v>
                </c:pt>
                <c:pt idx="831">
                  <c:v>214</c:v>
                </c:pt>
                <c:pt idx="832">
                  <c:v>197</c:v>
                </c:pt>
                <c:pt idx="833">
                  <c:v>311</c:v>
                </c:pt>
                <c:pt idx="834">
                  <c:v>198</c:v>
                </c:pt>
                <c:pt idx="835">
                  <c:v>294</c:v>
                </c:pt>
                <c:pt idx="836">
                  <c:v>267</c:v>
                </c:pt>
                <c:pt idx="837">
                  <c:v>176</c:v>
                </c:pt>
                <c:pt idx="838">
                  <c:v>242</c:v>
                </c:pt>
                <c:pt idx="839">
                  <c:v>290</c:v>
                </c:pt>
                <c:pt idx="840">
                  <c:v>285</c:v>
                </c:pt>
                <c:pt idx="841">
                  <c:v>284</c:v>
                </c:pt>
                <c:pt idx="842">
                  <c:v>372</c:v>
                </c:pt>
                <c:pt idx="843">
                  <c:v>266</c:v>
                </c:pt>
                <c:pt idx="844">
                  <c:v>193</c:v>
                </c:pt>
                <c:pt idx="845">
                  <c:v>200</c:v>
                </c:pt>
                <c:pt idx="846">
                  <c:v>273</c:v>
                </c:pt>
                <c:pt idx="847">
                  <c:v>279</c:v>
                </c:pt>
                <c:pt idx="848">
                  <c:v>288</c:v>
                </c:pt>
                <c:pt idx="849">
                  <c:v>277</c:v>
                </c:pt>
                <c:pt idx="850">
                  <c:v>345</c:v>
                </c:pt>
                <c:pt idx="851">
                  <c:v>331</c:v>
                </c:pt>
                <c:pt idx="852">
                  <c:v>250</c:v>
                </c:pt>
                <c:pt idx="853">
                  <c:v>225</c:v>
                </c:pt>
                <c:pt idx="854">
                  <c:v>282</c:v>
                </c:pt>
                <c:pt idx="855">
                  <c:v>209</c:v>
                </c:pt>
                <c:pt idx="856">
                  <c:v>175</c:v>
                </c:pt>
                <c:pt idx="857">
                  <c:v>321</c:v>
                </c:pt>
                <c:pt idx="858">
                  <c:v>272</c:v>
                </c:pt>
                <c:pt idx="859">
                  <c:v>194</c:v>
                </c:pt>
                <c:pt idx="860">
                  <c:v>261</c:v>
                </c:pt>
                <c:pt idx="861">
                  <c:v>214</c:v>
                </c:pt>
                <c:pt idx="862">
                  <c:v>319</c:v>
                </c:pt>
                <c:pt idx="863">
                  <c:v>246</c:v>
                </c:pt>
                <c:pt idx="864">
                  <c:v>313</c:v>
                </c:pt>
                <c:pt idx="865">
                  <c:v>301</c:v>
                </c:pt>
                <c:pt idx="866">
                  <c:v>382</c:v>
                </c:pt>
                <c:pt idx="867">
                  <c:v>392</c:v>
                </c:pt>
                <c:pt idx="868">
                  <c:v>312</c:v>
                </c:pt>
                <c:pt idx="869">
                  <c:v>203</c:v>
                </c:pt>
                <c:pt idx="870">
                  <c:v>344</c:v>
                </c:pt>
                <c:pt idx="871">
                  <c:v>288</c:v>
                </c:pt>
                <c:pt idx="872">
                  <c:v>283</c:v>
                </c:pt>
                <c:pt idx="873">
                  <c:v>293</c:v>
                </c:pt>
                <c:pt idx="874">
                  <c:v>376</c:v>
                </c:pt>
                <c:pt idx="875">
                  <c:v>233</c:v>
                </c:pt>
                <c:pt idx="876">
                  <c:v>245</c:v>
                </c:pt>
                <c:pt idx="877">
                  <c:v>271</c:v>
                </c:pt>
                <c:pt idx="878">
                  <c:v>237</c:v>
                </c:pt>
                <c:pt idx="879">
                  <c:v>207</c:v>
                </c:pt>
                <c:pt idx="880">
                  <c:v>225</c:v>
                </c:pt>
                <c:pt idx="881">
                  <c:v>272</c:v>
                </c:pt>
                <c:pt idx="882">
                  <c:v>261</c:v>
                </c:pt>
                <c:pt idx="883">
                  <c:v>342</c:v>
                </c:pt>
                <c:pt idx="884">
                  <c:v>187</c:v>
                </c:pt>
                <c:pt idx="885">
                  <c:v>188</c:v>
                </c:pt>
                <c:pt idx="886">
                  <c:v>508</c:v>
                </c:pt>
                <c:pt idx="887">
                  <c:v>362</c:v>
                </c:pt>
                <c:pt idx="888">
                  <c:v>174</c:v>
                </c:pt>
                <c:pt idx="889">
                  <c:v>497</c:v>
                </c:pt>
                <c:pt idx="890">
                  <c:v>554</c:v>
                </c:pt>
                <c:pt idx="891">
                  <c:v>429</c:v>
                </c:pt>
                <c:pt idx="892">
                  <c:v>245</c:v>
                </c:pt>
                <c:pt idx="893">
                  <c:v>245</c:v>
                </c:pt>
                <c:pt idx="894">
                  <c:v>467</c:v>
                </c:pt>
                <c:pt idx="895">
                  <c:v>796</c:v>
                </c:pt>
                <c:pt idx="896">
                  <c:v>425</c:v>
                </c:pt>
                <c:pt idx="897">
                  <c:v>473</c:v>
                </c:pt>
                <c:pt idx="898">
                  <c:v>565</c:v>
                </c:pt>
                <c:pt idx="899">
                  <c:v>144</c:v>
                </c:pt>
                <c:pt idx="900">
                  <c:v>549</c:v>
                </c:pt>
                <c:pt idx="901">
                  <c:v>469</c:v>
                </c:pt>
                <c:pt idx="902">
                  <c:v>161</c:v>
                </c:pt>
                <c:pt idx="903">
                  <c:v>403</c:v>
                </c:pt>
                <c:pt idx="904">
                  <c:v>529</c:v>
                </c:pt>
                <c:pt idx="905">
                  <c:v>455</c:v>
                </c:pt>
                <c:pt idx="906">
                  <c:v>431</c:v>
                </c:pt>
                <c:pt idx="907">
                  <c:v>245</c:v>
                </c:pt>
                <c:pt idx="908">
                  <c:v>199</c:v>
                </c:pt>
                <c:pt idx="909">
                  <c:v>467</c:v>
                </c:pt>
                <c:pt idx="910">
                  <c:v>550</c:v>
                </c:pt>
                <c:pt idx="911">
                  <c:v>245</c:v>
                </c:pt>
                <c:pt idx="912">
                  <c:v>423</c:v>
                </c:pt>
                <c:pt idx="913">
                  <c:v>249</c:v>
                </c:pt>
                <c:pt idx="914">
                  <c:v>395</c:v>
                </c:pt>
                <c:pt idx="915">
                  <c:v>417</c:v>
                </c:pt>
                <c:pt idx="916">
                  <c:v>144</c:v>
                </c:pt>
                <c:pt idx="917">
                  <c:v>448</c:v>
                </c:pt>
                <c:pt idx="918">
                  <c:v>226</c:v>
                </c:pt>
                <c:pt idx="919">
                  <c:v>477</c:v>
                </c:pt>
                <c:pt idx="920">
                  <c:v>144</c:v>
                </c:pt>
                <c:pt idx="921">
                  <c:v>487</c:v>
                </c:pt>
                <c:pt idx="922">
                  <c:v>248</c:v>
                </c:pt>
                <c:pt idx="923">
                  <c:v>541</c:v>
                </c:pt>
                <c:pt idx="924">
                  <c:v>481</c:v>
                </c:pt>
                <c:pt idx="925">
                  <c:v>527</c:v>
                </c:pt>
                <c:pt idx="926">
                  <c:v>437</c:v>
                </c:pt>
                <c:pt idx="927">
                  <c:v>371</c:v>
                </c:pt>
                <c:pt idx="928">
                  <c:v>201</c:v>
                </c:pt>
                <c:pt idx="929">
                  <c:v>378</c:v>
                </c:pt>
                <c:pt idx="930">
                  <c:v>249</c:v>
                </c:pt>
                <c:pt idx="931">
                  <c:v>561</c:v>
                </c:pt>
                <c:pt idx="932">
                  <c:v>201</c:v>
                </c:pt>
                <c:pt idx="933">
                  <c:v>572</c:v>
                </c:pt>
                <c:pt idx="934">
                  <c:v>343</c:v>
                </c:pt>
                <c:pt idx="935">
                  <c:v>470</c:v>
                </c:pt>
                <c:pt idx="936">
                  <c:v>572</c:v>
                </c:pt>
                <c:pt idx="937">
                  <c:v>446</c:v>
                </c:pt>
                <c:pt idx="938">
                  <c:v>469</c:v>
                </c:pt>
                <c:pt idx="939">
                  <c:v>248</c:v>
                </c:pt>
                <c:pt idx="940">
                  <c:v>515</c:v>
                </c:pt>
                <c:pt idx="941">
                  <c:v>535</c:v>
                </c:pt>
                <c:pt idx="942">
                  <c:v>512</c:v>
                </c:pt>
                <c:pt idx="943">
                  <c:v>248</c:v>
                </c:pt>
                <c:pt idx="944">
                  <c:v>435</c:v>
                </c:pt>
                <c:pt idx="945">
                  <c:v>197</c:v>
                </c:pt>
                <c:pt idx="946">
                  <c:v>201</c:v>
                </c:pt>
                <c:pt idx="947">
                  <c:v>249</c:v>
                </c:pt>
                <c:pt idx="948">
                  <c:v>552</c:v>
                </c:pt>
                <c:pt idx="949">
                  <c:v>249</c:v>
                </c:pt>
                <c:pt idx="950">
                  <c:v>198</c:v>
                </c:pt>
                <c:pt idx="951">
                  <c:v>456</c:v>
                </c:pt>
                <c:pt idx="952">
                  <c:v>249</c:v>
                </c:pt>
                <c:pt idx="953">
                  <c:v>513</c:v>
                </c:pt>
                <c:pt idx="954">
                  <c:v>553</c:v>
                </c:pt>
                <c:pt idx="955">
                  <c:v>249</c:v>
                </c:pt>
                <c:pt idx="956">
                  <c:v>402</c:v>
                </c:pt>
                <c:pt idx="957">
                  <c:v>198</c:v>
                </c:pt>
                <c:pt idx="958">
                  <c:v>437</c:v>
                </c:pt>
                <c:pt idx="959">
                  <c:v>205</c:v>
                </c:pt>
                <c:pt idx="960">
                  <c:v>547</c:v>
                </c:pt>
                <c:pt idx="961">
                  <c:v>214</c:v>
                </c:pt>
                <c:pt idx="962">
                  <c:v>487</c:v>
                </c:pt>
                <c:pt idx="963">
                  <c:v>555</c:v>
                </c:pt>
                <c:pt idx="964">
                  <c:v>115</c:v>
                </c:pt>
                <c:pt idx="965">
                  <c:v>530</c:v>
                </c:pt>
                <c:pt idx="966">
                  <c:v>387</c:v>
                </c:pt>
                <c:pt idx="967">
                  <c:v>465</c:v>
                </c:pt>
                <c:pt idx="968">
                  <c:v>375</c:v>
                </c:pt>
                <c:pt idx="969">
                  <c:v>181</c:v>
                </c:pt>
                <c:pt idx="970">
                  <c:v>507</c:v>
                </c:pt>
                <c:pt idx="971">
                  <c:v>557</c:v>
                </c:pt>
                <c:pt idx="972">
                  <c:v>802</c:v>
                </c:pt>
                <c:pt idx="973">
                  <c:v>533</c:v>
                </c:pt>
                <c:pt idx="974">
                  <c:v>436</c:v>
                </c:pt>
                <c:pt idx="975">
                  <c:v>802</c:v>
                </c:pt>
                <c:pt idx="976">
                  <c:v>542</c:v>
                </c:pt>
                <c:pt idx="977">
                  <c:v>249</c:v>
                </c:pt>
                <c:pt idx="978">
                  <c:v>248</c:v>
                </c:pt>
                <c:pt idx="979">
                  <c:v>225</c:v>
                </c:pt>
                <c:pt idx="980">
                  <c:v>479</c:v>
                </c:pt>
                <c:pt idx="981">
                  <c:v>201</c:v>
                </c:pt>
                <c:pt idx="982">
                  <c:v>569</c:v>
                </c:pt>
              </c:numCache>
            </c:numRef>
          </c:xVal>
          <c:yVal>
            <c:numRef>
              <c:f>'C0 - Pricing'!$CR$9:$CR$3263</c:f>
              <c:numCache>
                <c:formatCode>General</c:formatCode>
                <c:ptCount val="3255"/>
                <c:pt idx="0">
                  <c:v>27.93</c:v>
                </c:pt>
                <c:pt idx="1">
                  <c:v>28.21</c:v>
                </c:pt>
                <c:pt idx="2">
                  <c:v>27.93</c:v>
                </c:pt>
                <c:pt idx="3">
                  <c:v>27.93</c:v>
                </c:pt>
                <c:pt idx="4">
                  <c:v>27.93</c:v>
                </c:pt>
                <c:pt idx="5">
                  <c:v>26.93</c:v>
                </c:pt>
                <c:pt idx="6">
                  <c:v>26.93</c:v>
                </c:pt>
                <c:pt idx="7">
                  <c:v>27.93</c:v>
                </c:pt>
                <c:pt idx="8">
                  <c:v>28.36</c:v>
                </c:pt>
                <c:pt idx="9">
                  <c:v>28.21</c:v>
                </c:pt>
                <c:pt idx="10">
                  <c:v>27.93</c:v>
                </c:pt>
                <c:pt idx="11">
                  <c:v>28.21</c:v>
                </c:pt>
                <c:pt idx="12">
                  <c:v>28.21</c:v>
                </c:pt>
                <c:pt idx="13">
                  <c:v>27.93</c:v>
                </c:pt>
                <c:pt idx="14">
                  <c:v>27.93</c:v>
                </c:pt>
                <c:pt idx="15">
                  <c:v>27.64</c:v>
                </c:pt>
                <c:pt idx="16">
                  <c:v>28.21</c:v>
                </c:pt>
                <c:pt idx="17">
                  <c:v>28.64</c:v>
                </c:pt>
                <c:pt idx="18">
                  <c:v>27.93</c:v>
                </c:pt>
                <c:pt idx="19">
                  <c:v>27.93</c:v>
                </c:pt>
                <c:pt idx="20">
                  <c:v>27.93</c:v>
                </c:pt>
                <c:pt idx="21">
                  <c:v>28.64</c:v>
                </c:pt>
                <c:pt idx="22">
                  <c:v>28.64</c:v>
                </c:pt>
                <c:pt idx="23">
                  <c:v>27.64</c:v>
                </c:pt>
                <c:pt idx="24">
                  <c:v>27.93</c:v>
                </c:pt>
                <c:pt idx="25">
                  <c:v>27.93</c:v>
                </c:pt>
                <c:pt idx="26">
                  <c:v>28.21</c:v>
                </c:pt>
                <c:pt idx="27">
                  <c:v>28.21</c:v>
                </c:pt>
                <c:pt idx="28">
                  <c:v>26.21</c:v>
                </c:pt>
                <c:pt idx="29">
                  <c:v>28.21</c:v>
                </c:pt>
                <c:pt idx="30">
                  <c:v>28.21</c:v>
                </c:pt>
                <c:pt idx="31">
                  <c:v>28.21</c:v>
                </c:pt>
                <c:pt idx="32">
                  <c:v>31.14</c:v>
                </c:pt>
                <c:pt idx="33">
                  <c:v>30.81</c:v>
                </c:pt>
                <c:pt idx="34">
                  <c:v>30.81</c:v>
                </c:pt>
                <c:pt idx="35">
                  <c:v>29.31</c:v>
                </c:pt>
                <c:pt idx="36">
                  <c:v>30.43</c:v>
                </c:pt>
                <c:pt idx="37">
                  <c:v>36.56</c:v>
                </c:pt>
                <c:pt idx="38">
                  <c:v>28.36</c:v>
                </c:pt>
                <c:pt idx="39">
                  <c:v>27.93</c:v>
                </c:pt>
                <c:pt idx="40">
                  <c:v>28.21</c:v>
                </c:pt>
                <c:pt idx="41">
                  <c:v>28.36</c:v>
                </c:pt>
                <c:pt idx="42">
                  <c:v>27.93</c:v>
                </c:pt>
                <c:pt idx="43">
                  <c:v>27.93</c:v>
                </c:pt>
                <c:pt idx="44">
                  <c:v>28.64</c:v>
                </c:pt>
                <c:pt idx="45">
                  <c:v>27.93</c:v>
                </c:pt>
                <c:pt idx="46">
                  <c:v>27.93</c:v>
                </c:pt>
                <c:pt idx="47">
                  <c:v>28.21</c:v>
                </c:pt>
                <c:pt idx="48">
                  <c:v>27.93</c:v>
                </c:pt>
                <c:pt idx="49">
                  <c:v>27.93</c:v>
                </c:pt>
                <c:pt idx="50">
                  <c:v>27.93</c:v>
                </c:pt>
                <c:pt idx="51">
                  <c:v>27.93</c:v>
                </c:pt>
                <c:pt idx="52">
                  <c:v>27.93</c:v>
                </c:pt>
                <c:pt idx="53">
                  <c:v>32.36</c:v>
                </c:pt>
                <c:pt idx="54">
                  <c:v>32.14</c:v>
                </c:pt>
                <c:pt idx="55">
                  <c:v>31.41</c:v>
                </c:pt>
                <c:pt idx="56">
                  <c:v>31.41</c:v>
                </c:pt>
                <c:pt idx="57">
                  <c:v>32.36</c:v>
                </c:pt>
                <c:pt idx="58">
                  <c:v>34.21</c:v>
                </c:pt>
                <c:pt idx="59">
                  <c:v>29.66</c:v>
                </c:pt>
                <c:pt idx="60">
                  <c:v>34.64</c:v>
                </c:pt>
                <c:pt idx="61">
                  <c:v>31.31</c:v>
                </c:pt>
                <c:pt idx="62">
                  <c:v>32.14</c:v>
                </c:pt>
                <c:pt idx="63">
                  <c:v>32.36</c:v>
                </c:pt>
                <c:pt idx="64">
                  <c:v>30.81</c:v>
                </c:pt>
                <c:pt idx="65">
                  <c:v>32.159999999999997</c:v>
                </c:pt>
                <c:pt idx="66">
                  <c:v>31.31</c:v>
                </c:pt>
                <c:pt idx="67">
                  <c:v>29.8</c:v>
                </c:pt>
                <c:pt idx="68">
                  <c:v>32.159999999999997</c:v>
                </c:pt>
                <c:pt idx="69">
                  <c:v>31.41</c:v>
                </c:pt>
                <c:pt idx="70">
                  <c:v>31.31</c:v>
                </c:pt>
                <c:pt idx="71">
                  <c:v>30.54</c:v>
                </c:pt>
                <c:pt idx="72">
                  <c:v>30.54</c:v>
                </c:pt>
                <c:pt idx="73">
                  <c:v>32.43</c:v>
                </c:pt>
                <c:pt idx="74">
                  <c:v>32.159999999999997</c:v>
                </c:pt>
                <c:pt idx="75">
                  <c:v>31.74</c:v>
                </c:pt>
                <c:pt idx="76">
                  <c:v>31.31</c:v>
                </c:pt>
                <c:pt idx="77">
                  <c:v>31.31</c:v>
                </c:pt>
                <c:pt idx="78">
                  <c:v>31.31</c:v>
                </c:pt>
                <c:pt idx="79">
                  <c:v>32.14</c:v>
                </c:pt>
                <c:pt idx="80">
                  <c:v>29.03</c:v>
                </c:pt>
                <c:pt idx="81">
                  <c:v>31.31</c:v>
                </c:pt>
                <c:pt idx="82">
                  <c:v>29.99</c:v>
                </c:pt>
                <c:pt idx="83">
                  <c:v>29.99</c:v>
                </c:pt>
                <c:pt idx="84">
                  <c:v>30.41</c:v>
                </c:pt>
                <c:pt idx="85">
                  <c:v>30.54</c:v>
                </c:pt>
                <c:pt idx="86">
                  <c:v>30.81</c:v>
                </c:pt>
                <c:pt idx="87">
                  <c:v>27.79</c:v>
                </c:pt>
                <c:pt idx="88">
                  <c:v>28.21</c:v>
                </c:pt>
                <c:pt idx="89">
                  <c:v>28.64</c:v>
                </c:pt>
                <c:pt idx="90">
                  <c:v>28.21</c:v>
                </c:pt>
                <c:pt idx="91">
                  <c:v>27.93</c:v>
                </c:pt>
                <c:pt idx="92">
                  <c:v>31.14</c:v>
                </c:pt>
                <c:pt idx="93">
                  <c:v>29.31</c:v>
                </c:pt>
                <c:pt idx="94">
                  <c:v>31.14</c:v>
                </c:pt>
                <c:pt idx="95">
                  <c:v>30.43</c:v>
                </c:pt>
                <c:pt idx="96">
                  <c:v>30.03</c:v>
                </c:pt>
                <c:pt idx="97">
                  <c:v>29.13</c:v>
                </c:pt>
                <c:pt idx="98">
                  <c:v>31.21</c:v>
                </c:pt>
                <c:pt idx="99">
                  <c:v>31.21</c:v>
                </c:pt>
                <c:pt idx="100">
                  <c:v>29.13</c:v>
                </c:pt>
                <c:pt idx="101">
                  <c:v>29.31</c:v>
                </c:pt>
                <c:pt idx="102">
                  <c:v>30.69</c:v>
                </c:pt>
                <c:pt idx="103">
                  <c:v>31.99</c:v>
                </c:pt>
                <c:pt idx="104">
                  <c:v>29.13</c:v>
                </c:pt>
                <c:pt idx="105">
                  <c:v>30.74</c:v>
                </c:pt>
                <c:pt idx="106">
                  <c:v>29.64</c:v>
                </c:pt>
                <c:pt idx="107">
                  <c:v>30.76</c:v>
                </c:pt>
                <c:pt idx="108">
                  <c:v>31.99</c:v>
                </c:pt>
                <c:pt idx="109">
                  <c:v>30.43</c:v>
                </c:pt>
                <c:pt idx="110">
                  <c:v>31.99</c:v>
                </c:pt>
                <c:pt idx="111">
                  <c:v>30.43</c:v>
                </c:pt>
                <c:pt idx="112">
                  <c:v>30.03</c:v>
                </c:pt>
                <c:pt idx="113">
                  <c:v>27.59</c:v>
                </c:pt>
                <c:pt idx="114">
                  <c:v>30.03</c:v>
                </c:pt>
                <c:pt idx="115">
                  <c:v>31.5</c:v>
                </c:pt>
                <c:pt idx="116">
                  <c:v>29.13</c:v>
                </c:pt>
                <c:pt idx="117">
                  <c:v>30.43</c:v>
                </c:pt>
                <c:pt idx="118">
                  <c:v>30.76</c:v>
                </c:pt>
                <c:pt idx="119">
                  <c:v>29.96</c:v>
                </c:pt>
                <c:pt idx="120">
                  <c:v>25.86</c:v>
                </c:pt>
                <c:pt idx="121">
                  <c:v>29.13</c:v>
                </c:pt>
                <c:pt idx="122">
                  <c:v>30.76</c:v>
                </c:pt>
                <c:pt idx="123">
                  <c:v>29.31</c:v>
                </c:pt>
                <c:pt idx="124">
                  <c:v>30.03</c:v>
                </c:pt>
                <c:pt idx="125">
                  <c:v>30.03</c:v>
                </c:pt>
                <c:pt idx="126">
                  <c:v>30.43</c:v>
                </c:pt>
                <c:pt idx="127">
                  <c:v>29.96</c:v>
                </c:pt>
                <c:pt idx="128">
                  <c:v>31.21</c:v>
                </c:pt>
                <c:pt idx="129">
                  <c:v>30.43</c:v>
                </c:pt>
                <c:pt idx="130">
                  <c:v>31.14</c:v>
                </c:pt>
                <c:pt idx="131">
                  <c:v>31.5</c:v>
                </c:pt>
                <c:pt idx="132">
                  <c:v>30.03</c:v>
                </c:pt>
                <c:pt idx="133">
                  <c:v>30.76</c:v>
                </c:pt>
                <c:pt idx="134">
                  <c:v>29.13</c:v>
                </c:pt>
                <c:pt idx="135">
                  <c:v>30.04</c:v>
                </c:pt>
                <c:pt idx="136">
                  <c:v>30.76</c:v>
                </c:pt>
                <c:pt idx="137">
                  <c:v>30.76</c:v>
                </c:pt>
                <c:pt idx="138">
                  <c:v>30.76</c:v>
                </c:pt>
                <c:pt idx="139">
                  <c:v>31.99</c:v>
                </c:pt>
                <c:pt idx="140">
                  <c:v>29.31</c:v>
                </c:pt>
                <c:pt idx="141">
                  <c:v>30.43</c:v>
                </c:pt>
                <c:pt idx="142">
                  <c:v>29.13</c:v>
                </c:pt>
                <c:pt idx="143">
                  <c:v>31.14</c:v>
                </c:pt>
                <c:pt idx="144">
                  <c:v>31.99</c:v>
                </c:pt>
                <c:pt idx="145">
                  <c:v>29.31</c:v>
                </c:pt>
                <c:pt idx="146">
                  <c:v>31.21</c:v>
                </c:pt>
                <c:pt idx="147">
                  <c:v>31.14</c:v>
                </c:pt>
                <c:pt idx="148">
                  <c:v>28.21</c:v>
                </c:pt>
                <c:pt idx="149">
                  <c:v>28.36</c:v>
                </c:pt>
                <c:pt idx="150">
                  <c:v>27.93</c:v>
                </c:pt>
                <c:pt idx="151">
                  <c:v>27.93</c:v>
                </c:pt>
                <c:pt idx="152">
                  <c:v>27.93</c:v>
                </c:pt>
                <c:pt idx="153">
                  <c:v>29.36</c:v>
                </c:pt>
                <c:pt idx="154">
                  <c:v>28.21</c:v>
                </c:pt>
                <c:pt idx="155">
                  <c:v>31.14</c:v>
                </c:pt>
                <c:pt idx="156">
                  <c:v>28.21</c:v>
                </c:pt>
                <c:pt idx="157">
                  <c:v>27.93</c:v>
                </c:pt>
                <c:pt idx="158">
                  <c:v>28.36</c:v>
                </c:pt>
                <c:pt idx="159">
                  <c:v>28.36</c:v>
                </c:pt>
                <c:pt idx="160">
                  <c:v>27.93</c:v>
                </c:pt>
                <c:pt idx="161">
                  <c:v>27.93</c:v>
                </c:pt>
                <c:pt idx="162">
                  <c:v>28.21</c:v>
                </c:pt>
                <c:pt idx="163">
                  <c:v>28.21</c:v>
                </c:pt>
                <c:pt idx="164">
                  <c:v>33.909999999999997</c:v>
                </c:pt>
                <c:pt idx="165">
                  <c:v>35.1</c:v>
                </c:pt>
                <c:pt idx="166">
                  <c:v>28.21</c:v>
                </c:pt>
                <c:pt idx="167">
                  <c:v>28.21</c:v>
                </c:pt>
                <c:pt idx="168">
                  <c:v>28.21</c:v>
                </c:pt>
                <c:pt idx="169">
                  <c:v>27.93</c:v>
                </c:pt>
                <c:pt idx="170">
                  <c:v>29.07</c:v>
                </c:pt>
                <c:pt idx="171">
                  <c:v>27.64</c:v>
                </c:pt>
                <c:pt idx="172">
                  <c:v>28.21</c:v>
                </c:pt>
                <c:pt idx="173">
                  <c:v>28.21</c:v>
                </c:pt>
                <c:pt idx="174">
                  <c:v>27.93</c:v>
                </c:pt>
                <c:pt idx="175">
                  <c:v>28.21</c:v>
                </c:pt>
                <c:pt idx="176">
                  <c:v>28.21</c:v>
                </c:pt>
                <c:pt idx="177">
                  <c:v>27.64</c:v>
                </c:pt>
                <c:pt idx="178">
                  <c:v>27.64</c:v>
                </c:pt>
                <c:pt idx="179">
                  <c:v>27.93</c:v>
                </c:pt>
                <c:pt idx="180">
                  <c:v>27.93</c:v>
                </c:pt>
                <c:pt idx="181">
                  <c:v>28.64</c:v>
                </c:pt>
                <c:pt idx="182">
                  <c:v>28.21</c:v>
                </c:pt>
                <c:pt idx="183">
                  <c:v>25.79</c:v>
                </c:pt>
                <c:pt idx="184">
                  <c:v>28.21</c:v>
                </c:pt>
                <c:pt idx="185">
                  <c:v>27.93</c:v>
                </c:pt>
                <c:pt idx="186">
                  <c:v>28.36</c:v>
                </c:pt>
                <c:pt idx="187">
                  <c:v>28.36</c:v>
                </c:pt>
                <c:pt idx="188">
                  <c:v>28.36</c:v>
                </c:pt>
                <c:pt idx="189">
                  <c:v>27.93</c:v>
                </c:pt>
                <c:pt idx="190">
                  <c:v>27.64</c:v>
                </c:pt>
                <c:pt idx="191">
                  <c:v>27.93</c:v>
                </c:pt>
                <c:pt idx="192">
                  <c:v>28.36</c:v>
                </c:pt>
                <c:pt idx="193">
                  <c:v>27.93</c:v>
                </c:pt>
                <c:pt idx="194">
                  <c:v>28.36</c:v>
                </c:pt>
                <c:pt idx="195">
                  <c:v>27.93</c:v>
                </c:pt>
                <c:pt idx="196">
                  <c:v>28.21</c:v>
                </c:pt>
                <c:pt idx="197">
                  <c:v>27.93</c:v>
                </c:pt>
                <c:pt idx="198">
                  <c:v>27.93</c:v>
                </c:pt>
                <c:pt idx="199">
                  <c:v>28.21</c:v>
                </c:pt>
                <c:pt idx="200">
                  <c:v>29.36</c:v>
                </c:pt>
                <c:pt idx="201">
                  <c:v>27.93</c:v>
                </c:pt>
                <c:pt idx="202">
                  <c:v>27.93</c:v>
                </c:pt>
                <c:pt idx="203">
                  <c:v>27.93</c:v>
                </c:pt>
                <c:pt idx="204">
                  <c:v>27.64</c:v>
                </c:pt>
                <c:pt idx="205">
                  <c:v>26.07</c:v>
                </c:pt>
                <c:pt idx="206">
                  <c:v>27.93</c:v>
                </c:pt>
                <c:pt idx="207">
                  <c:v>28.21</c:v>
                </c:pt>
                <c:pt idx="208">
                  <c:v>28.21</c:v>
                </c:pt>
                <c:pt idx="209">
                  <c:v>29.07</c:v>
                </c:pt>
                <c:pt idx="210">
                  <c:v>27.93</c:v>
                </c:pt>
                <c:pt idx="211">
                  <c:v>27.93</c:v>
                </c:pt>
                <c:pt idx="212">
                  <c:v>29.07</c:v>
                </c:pt>
                <c:pt idx="213">
                  <c:v>31.07</c:v>
                </c:pt>
                <c:pt idx="214">
                  <c:v>28.64</c:v>
                </c:pt>
                <c:pt idx="215">
                  <c:v>27.93</c:v>
                </c:pt>
                <c:pt idx="216">
                  <c:v>28.36</c:v>
                </c:pt>
                <c:pt idx="217">
                  <c:v>28.21</c:v>
                </c:pt>
                <c:pt idx="218">
                  <c:v>27.93</c:v>
                </c:pt>
                <c:pt idx="219">
                  <c:v>27.93</c:v>
                </c:pt>
                <c:pt idx="220">
                  <c:v>29.36</c:v>
                </c:pt>
                <c:pt idx="221">
                  <c:v>27.93</c:v>
                </c:pt>
                <c:pt idx="222">
                  <c:v>28.21</c:v>
                </c:pt>
                <c:pt idx="223">
                  <c:v>29.36</c:v>
                </c:pt>
                <c:pt idx="224">
                  <c:v>29.64</c:v>
                </c:pt>
                <c:pt idx="225">
                  <c:v>27.93</c:v>
                </c:pt>
                <c:pt idx="226">
                  <c:v>28.21</c:v>
                </c:pt>
                <c:pt idx="227">
                  <c:v>28.21</c:v>
                </c:pt>
                <c:pt idx="228">
                  <c:v>27.93</c:v>
                </c:pt>
                <c:pt idx="229">
                  <c:v>27.93</c:v>
                </c:pt>
                <c:pt idx="230">
                  <c:v>28.36</c:v>
                </c:pt>
                <c:pt idx="231">
                  <c:v>28.64</c:v>
                </c:pt>
                <c:pt idx="232">
                  <c:v>30.07</c:v>
                </c:pt>
                <c:pt idx="233">
                  <c:v>28.36</c:v>
                </c:pt>
                <c:pt idx="234">
                  <c:v>27.93</c:v>
                </c:pt>
                <c:pt idx="235">
                  <c:v>28.21</c:v>
                </c:pt>
                <c:pt idx="236">
                  <c:v>28.36</c:v>
                </c:pt>
                <c:pt idx="237">
                  <c:v>27.93</c:v>
                </c:pt>
                <c:pt idx="238">
                  <c:v>28.21</c:v>
                </c:pt>
                <c:pt idx="239">
                  <c:v>28.64</c:v>
                </c:pt>
                <c:pt idx="240">
                  <c:v>28.21</c:v>
                </c:pt>
                <c:pt idx="241">
                  <c:v>28.64</c:v>
                </c:pt>
                <c:pt idx="242">
                  <c:v>27.93</c:v>
                </c:pt>
                <c:pt idx="243">
                  <c:v>28.21</c:v>
                </c:pt>
                <c:pt idx="244">
                  <c:v>27.93</c:v>
                </c:pt>
                <c:pt idx="245">
                  <c:v>27.93</c:v>
                </c:pt>
                <c:pt idx="246">
                  <c:v>28.36</c:v>
                </c:pt>
                <c:pt idx="247">
                  <c:v>28.21</c:v>
                </c:pt>
                <c:pt idx="248">
                  <c:v>28.36</c:v>
                </c:pt>
                <c:pt idx="249">
                  <c:v>28.36</c:v>
                </c:pt>
                <c:pt idx="250">
                  <c:v>28.21</c:v>
                </c:pt>
                <c:pt idx="251">
                  <c:v>28.21</c:v>
                </c:pt>
                <c:pt idx="252">
                  <c:v>29.07</c:v>
                </c:pt>
                <c:pt idx="253">
                  <c:v>28.21</c:v>
                </c:pt>
                <c:pt idx="254">
                  <c:v>28.21</c:v>
                </c:pt>
                <c:pt idx="255">
                  <c:v>28.36</c:v>
                </c:pt>
                <c:pt idx="256">
                  <c:v>28.21</c:v>
                </c:pt>
                <c:pt idx="257">
                  <c:v>28.36</c:v>
                </c:pt>
                <c:pt idx="258">
                  <c:v>27.93</c:v>
                </c:pt>
                <c:pt idx="259">
                  <c:v>29.64</c:v>
                </c:pt>
                <c:pt idx="260">
                  <c:v>28.64</c:v>
                </c:pt>
                <c:pt idx="261">
                  <c:v>28.21</c:v>
                </c:pt>
                <c:pt idx="262">
                  <c:v>27.93</c:v>
                </c:pt>
                <c:pt idx="263">
                  <c:v>27.93</c:v>
                </c:pt>
                <c:pt idx="264">
                  <c:v>27.93</c:v>
                </c:pt>
                <c:pt idx="265">
                  <c:v>28.21</c:v>
                </c:pt>
                <c:pt idx="266">
                  <c:v>28.36</c:v>
                </c:pt>
                <c:pt idx="267">
                  <c:v>28.36</c:v>
                </c:pt>
                <c:pt idx="268">
                  <c:v>28.21</c:v>
                </c:pt>
                <c:pt idx="269">
                  <c:v>27.93</c:v>
                </c:pt>
                <c:pt idx="270">
                  <c:v>28.21</c:v>
                </c:pt>
                <c:pt idx="271">
                  <c:v>28.21</c:v>
                </c:pt>
                <c:pt idx="272">
                  <c:v>27.93</c:v>
                </c:pt>
                <c:pt idx="273">
                  <c:v>28.21</c:v>
                </c:pt>
                <c:pt idx="274">
                  <c:v>29.07</c:v>
                </c:pt>
                <c:pt idx="275">
                  <c:v>28.21</c:v>
                </c:pt>
                <c:pt idx="276">
                  <c:v>28.21</c:v>
                </c:pt>
                <c:pt idx="277">
                  <c:v>28.36</c:v>
                </c:pt>
                <c:pt idx="278">
                  <c:v>28.21</c:v>
                </c:pt>
                <c:pt idx="279">
                  <c:v>28.64</c:v>
                </c:pt>
                <c:pt idx="280">
                  <c:v>27.93</c:v>
                </c:pt>
                <c:pt idx="281">
                  <c:v>28.36</c:v>
                </c:pt>
                <c:pt idx="282">
                  <c:v>28.21</c:v>
                </c:pt>
                <c:pt idx="283">
                  <c:v>28.21</c:v>
                </c:pt>
                <c:pt idx="284">
                  <c:v>28.21</c:v>
                </c:pt>
                <c:pt idx="285">
                  <c:v>28.21</c:v>
                </c:pt>
                <c:pt idx="286">
                  <c:v>27.93</c:v>
                </c:pt>
                <c:pt idx="287">
                  <c:v>28.21</c:v>
                </c:pt>
                <c:pt idx="288">
                  <c:v>28.64</c:v>
                </c:pt>
                <c:pt idx="289">
                  <c:v>27.93</c:v>
                </c:pt>
                <c:pt idx="290">
                  <c:v>28.21</c:v>
                </c:pt>
                <c:pt idx="291">
                  <c:v>28.21</c:v>
                </c:pt>
                <c:pt idx="292">
                  <c:v>27.93</c:v>
                </c:pt>
                <c:pt idx="293">
                  <c:v>30.07</c:v>
                </c:pt>
                <c:pt idx="294">
                  <c:v>29.07</c:v>
                </c:pt>
                <c:pt idx="295">
                  <c:v>29.07</c:v>
                </c:pt>
                <c:pt idx="296">
                  <c:v>29.36</c:v>
                </c:pt>
                <c:pt idx="297">
                  <c:v>29.36</c:v>
                </c:pt>
                <c:pt idx="298">
                  <c:v>28.64</c:v>
                </c:pt>
                <c:pt idx="299">
                  <c:v>29.36</c:v>
                </c:pt>
                <c:pt idx="300">
                  <c:v>28.36</c:v>
                </c:pt>
                <c:pt idx="301">
                  <c:v>27.93</c:v>
                </c:pt>
                <c:pt idx="302">
                  <c:v>27.93</c:v>
                </c:pt>
                <c:pt idx="303">
                  <c:v>30.07</c:v>
                </c:pt>
                <c:pt idx="304">
                  <c:v>27.93</c:v>
                </c:pt>
                <c:pt idx="305">
                  <c:v>29.07</c:v>
                </c:pt>
                <c:pt idx="306">
                  <c:v>27.93</c:v>
                </c:pt>
                <c:pt idx="307">
                  <c:v>28.21</c:v>
                </c:pt>
                <c:pt idx="308">
                  <c:v>29.36</c:v>
                </c:pt>
                <c:pt idx="309">
                  <c:v>28.64</c:v>
                </c:pt>
                <c:pt idx="310">
                  <c:v>27.93</c:v>
                </c:pt>
                <c:pt idx="311">
                  <c:v>29.56</c:v>
                </c:pt>
                <c:pt idx="312">
                  <c:v>28.36</c:v>
                </c:pt>
                <c:pt idx="313">
                  <c:v>27.93</c:v>
                </c:pt>
                <c:pt idx="314">
                  <c:v>28.21</c:v>
                </c:pt>
                <c:pt idx="315">
                  <c:v>29.07</c:v>
                </c:pt>
                <c:pt idx="316">
                  <c:v>27.93</c:v>
                </c:pt>
                <c:pt idx="317">
                  <c:v>27.93</c:v>
                </c:pt>
                <c:pt idx="318">
                  <c:v>28.21</c:v>
                </c:pt>
                <c:pt idx="319">
                  <c:v>27.93</c:v>
                </c:pt>
                <c:pt idx="320">
                  <c:v>28.64</c:v>
                </c:pt>
                <c:pt idx="321">
                  <c:v>28.21</c:v>
                </c:pt>
                <c:pt idx="322">
                  <c:v>27.93</c:v>
                </c:pt>
                <c:pt idx="323">
                  <c:v>28.21</c:v>
                </c:pt>
                <c:pt idx="324">
                  <c:v>28.21</c:v>
                </c:pt>
                <c:pt idx="325">
                  <c:v>28.64</c:v>
                </c:pt>
                <c:pt idx="326">
                  <c:v>28.21</c:v>
                </c:pt>
                <c:pt idx="327">
                  <c:v>27.93</c:v>
                </c:pt>
                <c:pt idx="328">
                  <c:v>27.93</c:v>
                </c:pt>
                <c:pt idx="329">
                  <c:v>28.21</c:v>
                </c:pt>
                <c:pt idx="330">
                  <c:v>28.36</c:v>
                </c:pt>
                <c:pt idx="331">
                  <c:v>28.64</c:v>
                </c:pt>
                <c:pt idx="332">
                  <c:v>28.36</c:v>
                </c:pt>
                <c:pt idx="333">
                  <c:v>33</c:v>
                </c:pt>
                <c:pt idx="334">
                  <c:v>31.36</c:v>
                </c:pt>
                <c:pt idx="335">
                  <c:v>28.36</c:v>
                </c:pt>
                <c:pt idx="336">
                  <c:v>27.93</c:v>
                </c:pt>
                <c:pt idx="337">
                  <c:v>27.93</c:v>
                </c:pt>
                <c:pt idx="338">
                  <c:v>28.36</c:v>
                </c:pt>
                <c:pt idx="339">
                  <c:v>30.07</c:v>
                </c:pt>
                <c:pt idx="340">
                  <c:v>27.93</c:v>
                </c:pt>
                <c:pt idx="341">
                  <c:v>29.07</c:v>
                </c:pt>
                <c:pt idx="342">
                  <c:v>27.93</c:v>
                </c:pt>
                <c:pt idx="343">
                  <c:v>27.93</c:v>
                </c:pt>
                <c:pt idx="344">
                  <c:v>28.21</c:v>
                </c:pt>
                <c:pt idx="345">
                  <c:v>29.36</c:v>
                </c:pt>
                <c:pt idx="346">
                  <c:v>28.64</c:v>
                </c:pt>
                <c:pt idx="347">
                  <c:v>27.93</c:v>
                </c:pt>
                <c:pt idx="348">
                  <c:v>27.93</c:v>
                </c:pt>
                <c:pt idx="349">
                  <c:v>28.64</c:v>
                </c:pt>
                <c:pt idx="350">
                  <c:v>27.93</c:v>
                </c:pt>
                <c:pt idx="351">
                  <c:v>27.93</c:v>
                </c:pt>
                <c:pt idx="352">
                  <c:v>28.21</c:v>
                </c:pt>
                <c:pt idx="353">
                  <c:v>28.21</c:v>
                </c:pt>
                <c:pt idx="354">
                  <c:v>28.36</c:v>
                </c:pt>
                <c:pt idx="355">
                  <c:v>28.64</c:v>
                </c:pt>
                <c:pt idx="356">
                  <c:v>29.36</c:v>
                </c:pt>
                <c:pt idx="357">
                  <c:v>29.64</c:v>
                </c:pt>
                <c:pt idx="358">
                  <c:v>28.64</c:v>
                </c:pt>
                <c:pt idx="359">
                  <c:v>28.21</c:v>
                </c:pt>
                <c:pt idx="360">
                  <c:v>29.07</c:v>
                </c:pt>
                <c:pt idx="361">
                  <c:v>28.21</c:v>
                </c:pt>
                <c:pt idx="362">
                  <c:v>27.93</c:v>
                </c:pt>
                <c:pt idx="363">
                  <c:v>29.64</c:v>
                </c:pt>
                <c:pt idx="364">
                  <c:v>27.93</c:v>
                </c:pt>
                <c:pt idx="365">
                  <c:v>27.93</c:v>
                </c:pt>
                <c:pt idx="366">
                  <c:v>28.64</c:v>
                </c:pt>
                <c:pt idx="367">
                  <c:v>28.21</c:v>
                </c:pt>
                <c:pt idx="368">
                  <c:v>28.21</c:v>
                </c:pt>
                <c:pt idx="369">
                  <c:v>27.93</c:v>
                </c:pt>
                <c:pt idx="370">
                  <c:v>28.21</c:v>
                </c:pt>
                <c:pt idx="371">
                  <c:v>28.21</c:v>
                </c:pt>
                <c:pt idx="372">
                  <c:v>27.93</c:v>
                </c:pt>
                <c:pt idx="373">
                  <c:v>27.93</c:v>
                </c:pt>
                <c:pt idx="374">
                  <c:v>28.21</c:v>
                </c:pt>
                <c:pt idx="375">
                  <c:v>28.36</c:v>
                </c:pt>
                <c:pt idx="376">
                  <c:v>28.36</c:v>
                </c:pt>
                <c:pt idx="377">
                  <c:v>28.36</c:v>
                </c:pt>
                <c:pt idx="378">
                  <c:v>27.93</c:v>
                </c:pt>
                <c:pt idx="379">
                  <c:v>28.36</c:v>
                </c:pt>
                <c:pt idx="380">
                  <c:v>28.21</c:v>
                </c:pt>
                <c:pt idx="381">
                  <c:v>28.21</c:v>
                </c:pt>
                <c:pt idx="382">
                  <c:v>29.64</c:v>
                </c:pt>
                <c:pt idx="383">
                  <c:v>27.93</c:v>
                </c:pt>
                <c:pt idx="384">
                  <c:v>27.93</c:v>
                </c:pt>
                <c:pt idx="385">
                  <c:v>28.21</c:v>
                </c:pt>
                <c:pt idx="386">
                  <c:v>27.93</c:v>
                </c:pt>
                <c:pt idx="387">
                  <c:v>28.36</c:v>
                </c:pt>
                <c:pt idx="388">
                  <c:v>28.21</c:v>
                </c:pt>
                <c:pt idx="389">
                  <c:v>29.07</c:v>
                </c:pt>
                <c:pt idx="390">
                  <c:v>27.93</c:v>
                </c:pt>
                <c:pt idx="391">
                  <c:v>28.21</c:v>
                </c:pt>
                <c:pt idx="392">
                  <c:v>28.36</c:v>
                </c:pt>
                <c:pt idx="393">
                  <c:v>27.93</c:v>
                </c:pt>
                <c:pt idx="394">
                  <c:v>27.93</c:v>
                </c:pt>
                <c:pt idx="395">
                  <c:v>27.93</c:v>
                </c:pt>
                <c:pt idx="396">
                  <c:v>28.21</c:v>
                </c:pt>
                <c:pt idx="397">
                  <c:v>27.93</c:v>
                </c:pt>
                <c:pt idx="398">
                  <c:v>28.21</c:v>
                </c:pt>
                <c:pt idx="399">
                  <c:v>27.93</c:v>
                </c:pt>
                <c:pt idx="400">
                  <c:v>27.93</c:v>
                </c:pt>
                <c:pt idx="401">
                  <c:v>27.93</c:v>
                </c:pt>
                <c:pt idx="402">
                  <c:v>29.36</c:v>
                </c:pt>
                <c:pt idx="403">
                  <c:v>28.36</c:v>
                </c:pt>
                <c:pt idx="404">
                  <c:v>27.93</c:v>
                </c:pt>
                <c:pt idx="405">
                  <c:v>28.36</c:v>
                </c:pt>
                <c:pt idx="406">
                  <c:v>27.93</c:v>
                </c:pt>
                <c:pt idx="407">
                  <c:v>28.36</c:v>
                </c:pt>
                <c:pt idx="408">
                  <c:v>29.64</c:v>
                </c:pt>
                <c:pt idx="409">
                  <c:v>28.36</c:v>
                </c:pt>
                <c:pt idx="410">
                  <c:v>28.36</c:v>
                </c:pt>
                <c:pt idx="411">
                  <c:v>28.21</c:v>
                </c:pt>
                <c:pt idx="412">
                  <c:v>28.21</c:v>
                </c:pt>
                <c:pt idx="413">
                  <c:v>28.64</c:v>
                </c:pt>
                <c:pt idx="414">
                  <c:v>27.93</c:v>
                </c:pt>
                <c:pt idx="415">
                  <c:v>29.07</c:v>
                </c:pt>
                <c:pt idx="416">
                  <c:v>27.93</c:v>
                </c:pt>
                <c:pt idx="417">
                  <c:v>27.93</c:v>
                </c:pt>
                <c:pt idx="418">
                  <c:v>28.21</c:v>
                </c:pt>
                <c:pt idx="419">
                  <c:v>28.21</c:v>
                </c:pt>
                <c:pt idx="420">
                  <c:v>27.93</c:v>
                </c:pt>
                <c:pt idx="421">
                  <c:v>28.21</c:v>
                </c:pt>
                <c:pt idx="422">
                  <c:v>28.21</c:v>
                </c:pt>
                <c:pt idx="423">
                  <c:v>27.93</c:v>
                </c:pt>
                <c:pt idx="424">
                  <c:v>28.21</c:v>
                </c:pt>
                <c:pt idx="425">
                  <c:v>30.07</c:v>
                </c:pt>
                <c:pt idx="426">
                  <c:v>29.07</c:v>
                </c:pt>
                <c:pt idx="427">
                  <c:v>29.64</c:v>
                </c:pt>
                <c:pt idx="428">
                  <c:v>27.93</c:v>
                </c:pt>
                <c:pt idx="429">
                  <c:v>27.93</c:v>
                </c:pt>
                <c:pt idx="430">
                  <c:v>27.93</c:v>
                </c:pt>
                <c:pt idx="431">
                  <c:v>28.21</c:v>
                </c:pt>
                <c:pt idx="432">
                  <c:v>27.93</c:v>
                </c:pt>
                <c:pt idx="433">
                  <c:v>28.64</c:v>
                </c:pt>
                <c:pt idx="434">
                  <c:v>28.64</c:v>
                </c:pt>
                <c:pt idx="435">
                  <c:v>28.21</c:v>
                </c:pt>
                <c:pt idx="436">
                  <c:v>28.21</c:v>
                </c:pt>
                <c:pt idx="437">
                  <c:v>28.21</c:v>
                </c:pt>
                <c:pt idx="438">
                  <c:v>27.93</c:v>
                </c:pt>
                <c:pt idx="439">
                  <c:v>28.21</c:v>
                </c:pt>
                <c:pt idx="440">
                  <c:v>29.07</c:v>
                </c:pt>
                <c:pt idx="441">
                  <c:v>30.07</c:v>
                </c:pt>
                <c:pt idx="442">
                  <c:v>29.64</c:v>
                </c:pt>
                <c:pt idx="443">
                  <c:v>29.07</c:v>
                </c:pt>
                <c:pt idx="444">
                  <c:v>28.21</c:v>
                </c:pt>
                <c:pt idx="445">
                  <c:v>27.93</c:v>
                </c:pt>
                <c:pt idx="446">
                  <c:v>28.36</c:v>
                </c:pt>
                <c:pt idx="447">
                  <c:v>27.93</c:v>
                </c:pt>
                <c:pt idx="448">
                  <c:v>28.64</c:v>
                </c:pt>
                <c:pt idx="449">
                  <c:v>28.21</c:v>
                </c:pt>
                <c:pt idx="450">
                  <c:v>27.93</c:v>
                </c:pt>
                <c:pt idx="451">
                  <c:v>27.93</c:v>
                </c:pt>
                <c:pt idx="452">
                  <c:v>27.93</c:v>
                </c:pt>
                <c:pt idx="453">
                  <c:v>27.93</c:v>
                </c:pt>
                <c:pt idx="454">
                  <c:v>27.93</c:v>
                </c:pt>
                <c:pt idx="455">
                  <c:v>28.21</c:v>
                </c:pt>
                <c:pt idx="456">
                  <c:v>27.93</c:v>
                </c:pt>
                <c:pt idx="457">
                  <c:v>28.64</c:v>
                </c:pt>
                <c:pt idx="458">
                  <c:v>27.93</c:v>
                </c:pt>
                <c:pt idx="459">
                  <c:v>28.36</c:v>
                </c:pt>
                <c:pt idx="460">
                  <c:v>27.93</c:v>
                </c:pt>
                <c:pt idx="461">
                  <c:v>27.93</c:v>
                </c:pt>
                <c:pt idx="462">
                  <c:v>28.21</c:v>
                </c:pt>
                <c:pt idx="463">
                  <c:v>30.07</c:v>
                </c:pt>
                <c:pt idx="464">
                  <c:v>28.21</c:v>
                </c:pt>
                <c:pt idx="465">
                  <c:v>28.21</c:v>
                </c:pt>
                <c:pt idx="466">
                  <c:v>28.64</c:v>
                </c:pt>
                <c:pt idx="467">
                  <c:v>28.64</c:v>
                </c:pt>
                <c:pt idx="468">
                  <c:v>28.36</c:v>
                </c:pt>
                <c:pt idx="469">
                  <c:v>29.07</c:v>
                </c:pt>
                <c:pt idx="470">
                  <c:v>27.93</c:v>
                </c:pt>
                <c:pt idx="471">
                  <c:v>28.21</c:v>
                </c:pt>
                <c:pt idx="472">
                  <c:v>28.21</c:v>
                </c:pt>
                <c:pt idx="473">
                  <c:v>29.07</c:v>
                </c:pt>
                <c:pt idx="474">
                  <c:v>28.21</c:v>
                </c:pt>
                <c:pt idx="475">
                  <c:v>27.93</c:v>
                </c:pt>
                <c:pt idx="476">
                  <c:v>28.64</c:v>
                </c:pt>
                <c:pt idx="477">
                  <c:v>28.64</c:v>
                </c:pt>
                <c:pt idx="478">
                  <c:v>28.21</c:v>
                </c:pt>
                <c:pt idx="479">
                  <c:v>30.07</c:v>
                </c:pt>
                <c:pt idx="480">
                  <c:v>27.93</c:v>
                </c:pt>
                <c:pt idx="481">
                  <c:v>27.93</c:v>
                </c:pt>
                <c:pt idx="482">
                  <c:v>28.64</c:v>
                </c:pt>
                <c:pt idx="483">
                  <c:v>27.93</c:v>
                </c:pt>
                <c:pt idx="484">
                  <c:v>27.93</c:v>
                </c:pt>
                <c:pt idx="485">
                  <c:v>28.21</c:v>
                </c:pt>
                <c:pt idx="486">
                  <c:v>29.07</c:v>
                </c:pt>
                <c:pt idx="487">
                  <c:v>27.93</c:v>
                </c:pt>
                <c:pt idx="488">
                  <c:v>28.64</c:v>
                </c:pt>
                <c:pt idx="489">
                  <c:v>27.93</c:v>
                </c:pt>
                <c:pt idx="490">
                  <c:v>28.21</c:v>
                </c:pt>
                <c:pt idx="491">
                  <c:v>28.36</c:v>
                </c:pt>
                <c:pt idx="492">
                  <c:v>27.93</c:v>
                </c:pt>
                <c:pt idx="493">
                  <c:v>28.21</c:v>
                </c:pt>
                <c:pt idx="494">
                  <c:v>27.93</c:v>
                </c:pt>
                <c:pt idx="495">
                  <c:v>27.93</c:v>
                </c:pt>
                <c:pt idx="496">
                  <c:v>27.93</c:v>
                </c:pt>
                <c:pt idx="497">
                  <c:v>28.21</c:v>
                </c:pt>
                <c:pt idx="498">
                  <c:v>27.93</c:v>
                </c:pt>
                <c:pt idx="499">
                  <c:v>28.21</c:v>
                </c:pt>
                <c:pt idx="500">
                  <c:v>28.21</c:v>
                </c:pt>
                <c:pt idx="501">
                  <c:v>27.93</c:v>
                </c:pt>
                <c:pt idx="502">
                  <c:v>28.36</c:v>
                </c:pt>
                <c:pt idx="503">
                  <c:v>27.93</c:v>
                </c:pt>
                <c:pt idx="504">
                  <c:v>27.93</c:v>
                </c:pt>
                <c:pt idx="505">
                  <c:v>28.21</c:v>
                </c:pt>
                <c:pt idx="506">
                  <c:v>28.21</c:v>
                </c:pt>
                <c:pt idx="507">
                  <c:v>28.21</c:v>
                </c:pt>
                <c:pt idx="508">
                  <c:v>27.93</c:v>
                </c:pt>
                <c:pt idx="509">
                  <c:v>29.36</c:v>
                </c:pt>
                <c:pt idx="510">
                  <c:v>29.36</c:v>
                </c:pt>
                <c:pt idx="511">
                  <c:v>28.36</c:v>
                </c:pt>
                <c:pt idx="512">
                  <c:v>29.36</c:v>
                </c:pt>
                <c:pt idx="513">
                  <c:v>27.93</c:v>
                </c:pt>
                <c:pt idx="514">
                  <c:v>28.34</c:v>
                </c:pt>
                <c:pt idx="515">
                  <c:v>28.64</c:v>
                </c:pt>
                <c:pt idx="516">
                  <c:v>28.21</c:v>
                </c:pt>
                <c:pt idx="517">
                  <c:v>28.64</c:v>
                </c:pt>
                <c:pt idx="518">
                  <c:v>28.36</c:v>
                </c:pt>
                <c:pt idx="519">
                  <c:v>28.36</c:v>
                </c:pt>
                <c:pt idx="520">
                  <c:v>28.64</c:v>
                </c:pt>
                <c:pt idx="521">
                  <c:v>28.21</c:v>
                </c:pt>
                <c:pt idx="522">
                  <c:v>27.93</c:v>
                </c:pt>
                <c:pt idx="523">
                  <c:v>28.36</c:v>
                </c:pt>
                <c:pt idx="524">
                  <c:v>27.93</c:v>
                </c:pt>
                <c:pt idx="525">
                  <c:v>28.21</c:v>
                </c:pt>
                <c:pt idx="526">
                  <c:v>28.36</c:v>
                </c:pt>
                <c:pt idx="527">
                  <c:v>28.21</c:v>
                </c:pt>
                <c:pt idx="528">
                  <c:v>27.93</c:v>
                </c:pt>
                <c:pt idx="529">
                  <c:v>28.64</c:v>
                </c:pt>
                <c:pt idx="530">
                  <c:v>28.21</c:v>
                </c:pt>
                <c:pt idx="531">
                  <c:v>28.21</c:v>
                </c:pt>
                <c:pt idx="532">
                  <c:v>29.36</c:v>
                </c:pt>
                <c:pt idx="533">
                  <c:v>29.36</c:v>
                </c:pt>
                <c:pt idx="534">
                  <c:v>28.21</c:v>
                </c:pt>
                <c:pt idx="535">
                  <c:v>28.21</c:v>
                </c:pt>
                <c:pt idx="536">
                  <c:v>28.36</c:v>
                </c:pt>
                <c:pt idx="537">
                  <c:v>28.36</c:v>
                </c:pt>
                <c:pt idx="538">
                  <c:v>28.21</c:v>
                </c:pt>
                <c:pt idx="539">
                  <c:v>28.21</c:v>
                </c:pt>
                <c:pt idx="540">
                  <c:v>27.93</c:v>
                </c:pt>
                <c:pt idx="541">
                  <c:v>27.93</c:v>
                </c:pt>
                <c:pt idx="542">
                  <c:v>27.93</c:v>
                </c:pt>
                <c:pt idx="543">
                  <c:v>29.64</c:v>
                </c:pt>
                <c:pt idx="544">
                  <c:v>28.21</c:v>
                </c:pt>
                <c:pt idx="545">
                  <c:v>27.93</c:v>
                </c:pt>
                <c:pt idx="546">
                  <c:v>28.21</c:v>
                </c:pt>
                <c:pt idx="547">
                  <c:v>28.64</c:v>
                </c:pt>
                <c:pt idx="548">
                  <c:v>28.21</c:v>
                </c:pt>
                <c:pt idx="549">
                  <c:v>29.64</c:v>
                </c:pt>
                <c:pt idx="550">
                  <c:v>29.07</c:v>
                </c:pt>
                <c:pt idx="551">
                  <c:v>28.36</c:v>
                </c:pt>
                <c:pt idx="552">
                  <c:v>28.21</c:v>
                </c:pt>
                <c:pt idx="553">
                  <c:v>27.93</c:v>
                </c:pt>
                <c:pt idx="554">
                  <c:v>29.07</c:v>
                </c:pt>
                <c:pt idx="555">
                  <c:v>28.21</c:v>
                </c:pt>
                <c:pt idx="556">
                  <c:v>27.93</c:v>
                </c:pt>
                <c:pt idx="557">
                  <c:v>28.21</c:v>
                </c:pt>
                <c:pt idx="558">
                  <c:v>28.21</c:v>
                </c:pt>
                <c:pt idx="559">
                  <c:v>28.64</c:v>
                </c:pt>
                <c:pt idx="560">
                  <c:v>28.64</c:v>
                </c:pt>
                <c:pt idx="561">
                  <c:v>28.36</c:v>
                </c:pt>
                <c:pt idx="562">
                  <c:v>31.07</c:v>
                </c:pt>
                <c:pt idx="563">
                  <c:v>27.93</c:v>
                </c:pt>
                <c:pt idx="564">
                  <c:v>27.93</c:v>
                </c:pt>
                <c:pt idx="565">
                  <c:v>27.93</c:v>
                </c:pt>
                <c:pt idx="566">
                  <c:v>28.36</c:v>
                </c:pt>
                <c:pt idx="567">
                  <c:v>28.21</c:v>
                </c:pt>
                <c:pt idx="568">
                  <c:v>28.64</c:v>
                </c:pt>
                <c:pt idx="569">
                  <c:v>31.07</c:v>
                </c:pt>
                <c:pt idx="570">
                  <c:v>28.36</c:v>
                </c:pt>
                <c:pt idx="571">
                  <c:v>28.21</c:v>
                </c:pt>
                <c:pt idx="572">
                  <c:v>29.64</c:v>
                </c:pt>
                <c:pt idx="573">
                  <c:v>29.64</c:v>
                </c:pt>
                <c:pt idx="574">
                  <c:v>28.36</c:v>
                </c:pt>
                <c:pt idx="575">
                  <c:v>28.64</c:v>
                </c:pt>
                <c:pt idx="576">
                  <c:v>31.07</c:v>
                </c:pt>
                <c:pt idx="577">
                  <c:v>27.93</c:v>
                </c:pt>
                <c:pt idx="578">
                  <c:v>27.93</c:v>
                </c:pt>
                <c:pt idx="579">
                  <c:v>27.93</c:v>
                </c:pt>
                <c:pt idx="580">
                  <c:v>27.93</c:v>
                </c:pt>
                <c:pt idx="581">
                  <c:v>28.36</c:v>
                </c:pt>
                <c:pt idx="582">
                  <c:v>27.93</c:v>
                </c:pt>
                <c:pt idx="583">
                  <c:v>27.93</c:v>
                </c:pt>
                <c:pt idx="584">
                  <c:v>29.07</c:v>
                </c:pt>
                <c:pt idx="585">
                  <c:v>28.36</c:v>
                </c:pt>
                <c:pt idx="586">
                  <c:v>27.93</c:v>
                </c:pt>
                <c:pt idx="587">
                  <c:v>29.36</c:v>
                </c:pt>
                <c:pt idx="588">
                  <c:v>28.36</c:v>
                </c:pt>
                <c:pt idx="589">
                  <c:v>30.07</c:v>
                </c:pt>
                <c:pt idx="590">
                  <c:v>28.36</c:v>
                </c:pt>
                <c:pt idx="591">
                  <c:v>28.64</c:v>
                </c:pt>
                <c:pt idx="592">
                  <c:v>28.21</c:v>
                </c:pt>
                <c:pt idx="593">
                  <c:v>27.93</c:v>
                </c:pt>
                <c:pt idx="594">
                  <c:v>27.93</c:v>
                </c:pt>
                <c:pt idx="595">
                  <c:v>29.36</c:v>
                </c:pt>
                <c:pt idx="596">
                  <c:v>32.31</c:v>
                </c:pt>
                <c:pt idx="597">
                  <c:v>28.21</c:v>
                </c:pt>
                <c:pt idx="598">
                  <c:v>27.93</c:v>
                </c:pt>
                <c:pt idx="599">
                  <c:v>29.07</c:v>
                </c:pt>
                <c:pt idx="600">
                  <c:v>27.93</c:v>
                </c:pt>
                <c:pt idx="601">
                  <c:v>29.07</c:v>
                </c:pt>
                <c:pt idx="602">
                  <c:v>27.93</c:v>
                </c:pt>
                <c:pt idx="603">
                  <c:v>27.93</c:v>
                </c:pt>
                <c:pt idx="604">
                  <c:v>28.64</c:v>
                </c:pt>
                <c:pt idx="605">
                  <c:v>28.21</c:v>
                </c:pt>
                <c:pt idx="606">
                  <c:v>27.93</c:v>
                </c:pt>
                <c:pt idx="607">
                  <c:v>29.36</c:v>
                </c:pt>
                <c:pt idx="608">
                  <c:v>27.93</c:v>
                </c:pt>
                <c:pt idx="609">
                  <c:v>28.36</c:v>
                </c:pt>
                <c:pt idx="610">
                  <c:v>28.21</c:v>
                </c:pt>
                <c:pt idx="611">
                  <c:v>28.21</c:v>
                </c:pt>
                <c:pt idx="612">
                  <c:v>29.07</c:v>
                </c:pt>
                <c:pt idx="613">
                  <c:v>27.93</c:v>
                </c:pt>
                <c:pt idx="614">
                  <c:v>29.07</c:v>
                </c:pt>
                <c:pt idx="615">
                  <c:v>28.21</c:v>
                </c:pt>
                <c:pt idx="616">
                  <c:v>28.21</c:v>
                </c:pt>
                <c:pt idx="617">
                  <c:v>29.07</c:v>
                </c:pt>
                <c:pt idx="618">
                  <c:v>28.21</c:v>
                </c:pt>
                <c:pt idx="619">
                  <c:v>29.07</c:v>
                </c:pt>
                <c:pt idx="620">
                  <c:v>28.36</c:v>
                </c:pt>
                <c:pt idx="621">
                  <c:v>27.93</c:v>
                </c:pt>
                <c:pt idx="622">
                  <c:v>29.36</c:v>
                </c:pt>
                <c:pt idx="623">
                  <c:v>29.36</c:v>
                </c:pt>
                <c:pt idx="624">
                  <c:v>27.93</c:v>
                </c:pt>
                <c:pt idx="625">
                  <c:v>28.64</c:v>
                </c:pt>
                <c:pt idx="626">
                  <c:v>29.64</c:v>
                </c:pt>
                <c:pt idx="627">
                  <c:v>27.93</c:v>
                </c:pt>
                <c:pt idx="628">
                  <c:v>27.93</c:v>
                </c:pt>
                <c:pt idx="629">
                  <c:v>28.64</c:v>
                </c:pt>
                <c:pt idx="630">
                  <c:v>27.93</c:v>
                </c:pt>
                <c:pt idx="631">
                  <c:v>27.93</c:v>
                </c:pt>
                <c:pt idx="632">
                  <c:v>29.07</c:v>
                </c:pt>
                <c:pt idx="633">
                  <c:v>28.21</c:v>
                </c:pt>
                <c:pt idx="634">
                  <c:v>27.93</c:v>
                </c:pt>
                <c:pt idx="635">
                  <c:v>27.93</c:v>
                </c:pt>
                <c:pt idx="636">
                  <c:v>28.64</c:v>
                </c:pt>
                <c:pt idx="637">
                  <c:v>28.21</c:v>
                </c:pt>
                <c:pt idx="638">
                  <c:v>27.93</c:v>
                </c:pt>
                <c:pt idx="639">
                  <c:v>28.36</c:v>
                </c:pt>
                <c:pt idx="640">
                  <c:v>27.93</c:v>
                </c:pt>
                <c:pt idx="641">
                  <c:v>28.36</c:v>
                </c:pt>
                <c:pt idx="642">
                  <c:v>27.93</c:v>
                </c:pt>
                <c:pt idx="643">
                  <c:v>28.21</c:v>
                </c:pt>
                <c:pt idx="644">
                  <c:v>29.07</c:v>
                </c:pt>
                <c:pt idx="645">
                  <c:v>28.21</c:v>
                </c:pt>
                <c:pt idx="646">
                  <c:v>28.21</c:v>
                </c:pt>
                <c:pt idx="647">
                  <c:v>27.93</c:v>
                </c:pt>
                <c:pt idx="648">
                  <c:v>28.21</c:v>
                </c:pt>
                <c:pt idx="649">
                  <c:v>27.64</c:v>
                </c:pt>
                <c:pt idx="650">
                  <c:v>29.36</c:v>
                </c:pt>
                <c:pt idx="651">
                  <c:v>28.21</c:v>
                </c:pt>
                <c:pt idx="652">
                  <c:v>28.21</c:v>
                </c:pt>
                <c:pt idx="653">
                  <c:v>28.64</c:v>
                </c:pt>
                <c:pt idx="654">
                  <c:v>28.21</c:v>
                </c:pt>
                <c:pt idx="655">
                  <c:v>29.36</c:v>
                </c:pt>
                <c:pt idx="656">
                  <c:v>27.93</c:v>
                </c:pt>
                <c:pt idx="657">
                  <c:v>28.36</c:v>
                </c:pt>
                <c:pt idx="658">
                  <c:v>27.93</c:v>
                </c:pt>
                <c:pt idx="659">
                  <c:v>28.36</c:v>
                </c:pt>
                <c:pt idx="660">
                  <c:v>28.21</c:v>
                </c:pt>
                <c:pt idx="661">
                  <c:v>27.93</c:v>
                </c:pt>
                <c:pt idx="662">
                  <c:v>27.93</c:v>
                </c:pt>
                <c:pt idx="663">
                  <c:v>28.21</c:v>
                </c:pt>
                <c:pt idx="664">
                  <c:v>28.21</c:v>
                </c:pt>
                <c:pt idx="665">
                  <c:v>29.64</c:v>
                </c:pt>
                <c:pt idx="666">
                  <c:v>28.21</c:v>
                </c:pt>
                <c:pt idx="667">
                  <c:v>28.36</c:v>
                </c:pt>
                <c:pt idx="668">
                  <c:v>28.21</c:v>
                </c:pt>
                <c:pt idx="669">
                  <c:v>28.21</c:v>
                </c:pt>
                <c:pt idx="670">
                  <c:v>28.21</c:v>
                </c:pt>
                <c:pt idx="671">
                  <c:v>27.93</c:v>
                </c:pt>
                <c:pt idx="672">
                  <c:v>27.93</c:v>
                </c:pt>
                <c:pt idx="673">
                  <c:v>27.93</c:v>
                </c:pt>
                <c:pt idx="674">
                  <c:v>27.93</c:v>
                </c:pt>
                <c:pt idx="675">
                  <c:v>29.36</c:v>
                </c:pt>
                <c:pt idx="676">
                  <c:v>28.21</c:v>
                </c:pt>
                <c:pt idx="677">
                  <c:v>28.21</c:v>
                </c:pt>
                <c:pt idx="678">
                  <c:v>29.36</c:v>
                </c:pt>
                <c:pt idx="679">
                  <c:v>30.5</c:v>
                </c:pt>
                <c:pt idx="680">
                  <c:v>28.21</c:v>
                </c:pt>
                <c:pt idx="681">
                  <c:v>28.36</c:v>
                </c:pt>
                <c:pt idx="682">
                  <c:v>27.93</c:v>
                </c:pt>
                <c:pt idx="683">
                  <c:v>27.93</c:v>
                </c:pt>
                <c:pt idx="684">
                  <c:v>28.36</c:v>
                </c:pt>
                <c:pt idx="685">
                  <c:v>28.21</c:v>
                </c:pt>
                <c:pt idx="686">
                  <c:v>27.93</c:v>
                </c:pt>
                <c:pt idx="687">
                  <c:v>28.21</c:v>
                </c:pt>
                <c:pt idx="688">
                  <c:v>29.07</c:v>
                </c:pt>
                <c:pt idx="689">
                  <c:v>29.36</c:v>
                </c:pt>
                <c:pt idx="690">
                  <c:v>28.21</c:v>
                </c:pt>
                <c:pt idx="691">
                  <c:v>27.93</c:v>
                </c:pt>
                <c:pt idx="692">
                  <c:v>27.93</c:v>
                </c:pt>
                <c:pt idx="693">
                  <c:v>27.93</c:v>
                </c:pt>
                <c:pt idx="694">
                  <c:v>28.36</c:v>
                </c:pt>
                <c:pt idx="695">
                  <c:v>28.21</c:v>
                </c:pt>
                <c:pt idx="696">
                  <c:v>29.07</c:v>
                </c:pt>
                <c:pt idx="697">
                  <c:v>29.07</c:v>
                </c:pt>
                <c:pt idx="698">
                  <c:v>28.36</c:v>
                </c:pt>
                <c:pt idx="699">
                  <c:v>28.64</c:v>
                </c:pt>
                <c:pt idx="700">
                  <c:v>29.07</c:v>
                </c:pt>
                <c:pt idx="701">
                  <c:v>29.07</c:v>
                </c:pt>
                <c:pt idx="702">
                  <c:v>28.64</c:v>
                </c:pt>
                <c:pt idx="703">
                  <c:v>27.93</c:v>
                </c:pt>
                <c:pt idx="704">
                  <c:v>29.36</c:v>
                </c:pt>
                <c:pt idx="705">
                  <c:v>28.36</c:v>
                </c:pt>
                <c:pt idx="706">
                  <c:v>27.93</c:v>
                </c:pt>
                <c:pt idx="707">
                  <c:v>28.21</c:v>
                </c:pt>
                <c:pt idx="708">
                  <c:v>27.93</c:v>
                </c:pt>
                <c:pt idx="709">
                  <c:v>28.21</c:v>
                </c:pt>
                <c:pt idx="710">
                  <c:v>28.36</c:v>
                </c:pt>
                <c:pt idx="711">
                  <c:v>28.21</c:v>
                </c:pt>
                <c:pt idx="712">
                  <c:v>28.21</c:v>
                </c:pt>
                <c:pt idx="713">
                  <c:v>28.21</c:v>
                </c:pt>
                <c:pt idx="714">
                  <c:v>28.64</c:v>
                </c:pt>
                <c:pt idx="715">
                  <c:v>28.21</c:v>
                </c:pt>
                <c:pt idx="716">
                  <c:v>28.21</c:v>
                </c:pt>
                <c:pt idx="717">
                  <c:v>29.36</c:v>
                </c:pt>
                <c:pt idx="718">
                  <c:v>28.64</c:v>
                </c:pt>
                <c:pt idx="719">
                  <c:v>28.21</c:v>
                </c:pt>
                <c:pt idx="720">
                  <c:v>28.36</c:v>
                </c:pt>
                <c:pt idx="721">
                  <c:v>29.07</c:v>
                </c:pt>
                <c:pt idx="722">
                  <c:v>29.07</c:v>
                </c:pt>
                <c:pt idx="723">
                  <c:v>27.93</c:v>
                </c:pt>
                <c:pt idx="724">
                  <c:v>27.93</c:v>
                </c:pt>
                <c:pt idx="725">
                  <c:v>28.21</c:v>
                </c:pt>
                <c:pt idx="726">
                  <c:v>27.93</c:v>
                </c:pt>
                <c:pt idx="727">
                  <c:v>27.93</c:v>
                </c:pt>
                <c:pt idx="728">
                  <c:v>29.07</c:v>
                </c:pt>
                <c:pt idx="729">
                  <c:v>27.93</c:v>
                </c:pt>
                <c:pt idx="730">
                  <c:v>28.21</c:v>
                </c:pt>
                <c:pt idx="731">
                  <c:v>28.21</c:v>
                </c:pt>
                <c:pt idx="732">
                  <c:v>28.36</c:v>
                </c:pt>
                <c:pt idx="733">
                  <c:v>27.93</c:v>
                </c:pt>
                <c:pt idx="734">
                  <c:v>29.07</c:v>
                </c:pt>
                <c:pt idx="735">
                  <c:v>27.93</c:v>
                </c:pt>
                <c:pt idx="736">
                  <c:v>27.93</c:v>
                </c:pt>
                <c:pt idx="737">
                  <c:v>27.93</c:v>
                </c:pt>
                <c:pt idx="738">
                  <c:v>28.21</c:v>
                </c:pt>
                <c:pt idx="739">
                  <c:v>27.93</c:v>
                </c:pt>
                <c:pt idx="740">
                  <c:v>27.93</c:v>
                </c:pt>
                <c:pt idx="741">
                  <c:v>27.93</c:v>
                </c:pt>
                <c:pt idx="742">
                  <c:v>28.36</c:v>
                </c:pt>
                <c:pt idx="743">
                  <c:v>29.07</c:v>
                </c:pt>
                <c:pt idx="744">
                  <c:v>28.21</c:v>
                </c:pt>
                <c:pt idx="745">
                  <c:v>28.21</c:v>
                </c:pt>
                <c:pt idx="746">
                  <c:v>27.93</c:v>
                </c:pt>
                <c:pt idx="747">
                  <c:v>28.21</c:v>
                </c:pt>
                <c:pt idx="748">
                  <c:v>27.93</c:v>
                </c:pt>
                <c:pt idx="749">
                  <c:v>29.07</c:v>
                </c:pt>
                <c:pt idx="750">
                  <c:v>28.21</c:v>
                </c:pt>
                <c:pt idx="751">
                  <c:v>27.93</c:v>
                </c:pt>
                <c:pt idx="752">
                  <c:v>28.64</c:v>
                </c:pt>
                <c:pt idx="753">
                  <c:v>28.21</c:v>
                </c:pt>
                <c:pt idx="754">
                  <c:v>27.93</c:v>
                </c:pt>
                <c:pt idx="755">
                  <c:v>27.93</c:v>
                </c:pt>
                <c:pt idx="756">
                  <c:v>28.64</c:v>
                </c:pt>
                <c:pt idx="757">
                  <c:v>28.36</c:v>
                </c:pt>
                <c:pt idx="758">
                  <c:v>28.21</c:v>
                </c:pt>
                <c:pt idx="759">
                  <c:v>29.64</c:v>
                </c:pt>
                <c:pt idx="760">
                  <c:v>28.64</c:v>
                </c:pt>
                <c:pt idx="761">
                  <c:v>28.64</c:v>
                </c:pt>
                <c:pt idx="762">
                  <c:v>28.21</c:v>
                </c:pt>
                <c:pt idx="763">
                  <c:v>28.21</c:v>
                </c:pt>
                <c:pt idx="764">
                  <c:v>27.93</c:v>
                </c:pt>
                <c:pt idx="765">
                  <c:v>28.21</c:v>
                </c:pt>
                <c:pt idx="766">
                  <c:v>28.36</c:v>
                </c:pt>
                <c:pt idx="767">
                  <c:v>29.07</c:v>
                </c:pt>
                <c:pt idx="768">
                  <c:v>28.21</c:v>
                </c:pt>
                <c:pt idx="769">
                  <c:v>28.64</c:v>
                </c:pt>
                <c:pt idx="770">
                  <c:v>27.93</c:v>
                </c:pt>
                <c:pt idx="771">
                  <c:v>28.21</c:v>
                </c:pt>
                <c:pt idx="772">
                  <c:v>27.93</c:v>
                </c:pt>
                <c:pt idx="773">
                  <c:v>27.93</c:v>
                </c:pt>
                <c:pt idx="774">
                  <c:v>27.93</c:v>
                </c:pt>
                <c:pt idx="775">
                  <c:v>27.93</c:v>
                </c:pt>
                <c:pt idx="776">
                  <c:v>28.21</c:v>
                </c:pt>
                <c:pt idx="777">
                  <c:v>29.36</c:v>
                </c:pt>
                <c:pt idx="778">
                  <c:v>28.21</c:v>
                </c:pt>
                <c:pt idx="779">
                  <c:v>27.93</c:v>
                </c:pt>
                <c:pt idx="780">
                  <c:v>28.21</c:v>
                </c:pt>
                <c:pt idx="781">
                  <c:v>28.21</c:v>
                </c:pt>
                <c:pt idx="782">
                  <c:v>28.36</c:v>
                </c:pt>
                <c:pt idx="783">
                  <c:v>28.36</c:v>
                </c:pt>
                <c:pt idx="784">
                  <c:v>27.93</c:v>
                </c:pt>
                <c:pt idx="785">
                  <c:v>29.07</c:v>
                </c:pt>
                <c:pt idx="786">
                  <c:v>28.64</c:v>
                </c:pt>
                <c:pt idx="787">
                  <c:v>27.93</c:v>
                </c:pt>
                <c:pt idx="788">
                  <c:v>29.07</c:v>
                </c:pt>
                <c:pt idx="789">
                  <c:v>28.36</c:v>
                </c:pt>
                <c:pt idx="790">
                  <c:v>28.21</c:v>
                </c:pt>
                <c:pt idx="791">
                  <c:v>27.93</c:v>
                </c:pt>
                <c:pt idx="792">
                  <c:v>27.93</c:v>
                </c:pt>
                <c:pt idx="793">
                  <c:v>29.07</c:v>
                </c:pt>
                <c:pt idx="794">
                  <c:v>28.21</c:v>
                </c:pt>
                <c:pt idx="795">
                  <c:v>28.21</c:v>
                </c:pt>
                <c:pt idx="796">
                  <c:v>28.21</c:v>
                </c:pt>
                <c:pt idx="797">
                  <c:v>28.36</c:v>
                </c:pt>
                <c:pt idx="798">
                  <c:v>28.21</c:v>
                </c:pt>
                <c:pt idx="799">
                  <c:v>28.21</c:v>
                </c:pt>
                <c:pt idx="800">
                  <c:v>30.07</c:v>
                </c:pt>
                <c:pt idx="801">
                  <c:v>28.64</c:v>
                </c:pt>
                <c:pt idx="802">
                  <c:v>27.93</c:v>
                </c:pt>
                <c:pt idx="803">
                  <c:v>28.21</c:v>
                </c:pt>
                <c:pt idx="804">
                  <c:v>28.21</c:v>
                </c:pt>
                <c:pt idx="805">
                  <c:v>28.21</c:v>
                </c:pt>
                <c:pt idx="806">
                  <c:v>27.93</c:v>
                </c:pt>
                <c:pt idx="807">
                  <c:v>27.93</c:v>
                </c:pt>
                <c:pt idx="808">
                  <c:v>27.93</c:v>
                </c:pt>
                <c:pt idx="809">
                  <c:v>28.21</c:v>
                </c:pt>
                <c:pt idx="810">
                  <c:v>27.93</c:v>
                </c:pt>
                <c:pt idx="811">
                  <c:v>29.36</c:v>
                </c:pt>
                <c:pt idx="812">
                  <c:v>27.93</c:v>
                </c:pt>
                <c:pt idx="813">
                  <c:v>28.21</c:v>
                </c:pt>
                <c:pt idx="814">
                  <c:v>28.36</c:v>
                </c:pt>
                <c:pt idx="815">
                  <c:v>29.07</c:v>
                </c:pt>
                <c:pt idx="816">
                  <c:v>30.07</c:v>
                </c:pt>
                <c:pt idx="817">
                  <c:v>28.21</c:v>
                </c:pt>
                <c:pt idx="818">
                  <c:v>29.36</c:v>
                </c:pt>
                <c:pt idx="819">
                  <c:v>29.36</c:v>
                </c:pt>
                <c:pt idx="820">
                  <c:v>28.21</c:v>
                </c:pt>
                <c:pt idx="821">
                  <c:v>28.36</c:v>
                </c:pt>
                <c:pt idx="822">
                  <c:v>27.93</c:v>
                </c:pt>
                <c:pt idx="823">
                  <c:v>30.07</c:v>
                </c:pt>
                <c:pt idx="824">
                  <c:v>27.93</c:v>
                </c:pt>
                <c:pt idx="825">
                  <c:v>28.36</c:v>
                </c:pt>
                <c:pt idx="826">
                  <c:v>27.93</c:v>
                </c:pt>
                <c:pt idx="827">
                  <c:v>28.21</c:v>
                </c:pt>
                <c:pt idx="828">
                  <c:v>27.93</c:v>
                </c:pt>
                <c:pt idx="829">
                  <c:v>27.93</c:v>
                </c:pt>
                <c:pt idx="830">
                  <c:v>28.36</c:v>
                </c:pt>
                <c:pt idx="831">
                  <c:v>28.21</c:v>
                </c:pt>
                <c:pt idx="832">
                  <c:v>27.93</c:v>
                </c:pt>
                <c:pt idx="833">
                  <c:v>28.64</c:v>
                </c:pt>
                <c:pt idx="834">
                  <c:v>27.93</c:v>
                </c:pt>
                <c:pt idx="835">
                  <c:v>27.93</c:v>
                </c:pt>
                <c:pt idx="836">
                  <c:v>28.21</c:v>
                </c:pt>
                <c:pt idx="837">
                  <c:v>28.21</c:v>
                </c:pt>
                <c:pt idx="838">
                  <c:v>28.21</c:v>
                </c:pt>
                <c:pt idx="839">
                  <c:v>28.64</c:v>
                </c:pt>
                <c:pt idx="840">
                  <c:v>29.36</c:v>
                </c:pt>
                <c:pt idx="841">
                  <c:v>27.93</c:v>
                </c:pt>
                <c:pt idx="842">
                  <c:v>27.93</c:v>
                </c:pt>
                <c:pt idx="843">
                  <c:v>28.21</c:v>
                </c:pt>
                <c:pt idx="844">
                  <c:v>28.64</c:v>
                </c:pt>
                <c:pt idx="845">
                  <c:v>28.21</c:v>
                </c:pt>
                <c:pt idx="846">
                  <c:v>27.93</c:v>
                </c:pt>
                <c:pt idx="847">
                  <c:v>29.07</c:v>
                </c:pt>
                <c:pt idx="848">
                  <c:v>28.36</c:v>
                </c:pt>
                <c:pt idx="849">
                  <c:v>27.93</c:v>
                </c:pt>
                <c:pt idx="850">
                  <c:v>27.93</c:v>
                </c:pt>
                <c:pt idx="851">
                  <c:v>27.93</c:v>
                </c:pt>
                <c:pt idx="852">
                  <c:v>29.07</c:v>
                </c:pt>
                <c:pt idx="853">
                  <c:v>27.93</c:v>
                </c:pt>
                <c:pt idx="854">
                  <c:v>29.07</c:v>
                </c:pt>
                <c:pt idx="855">
                  <c:v>28.64</c:v>
                </c:pt>
                <c:pt idx="856">
                  <c:v>28.21</c:v>
                </c:pt>
                <c:pt idx="857">
                  <c:v>27.93</c:v>
                </c:pt>
                <c:pt idx="858">
                  <c:v>28.21</c:v>
                </c:pt>
                <c:pt idx="859">
                  <c:v>29.07</c:v>
                </c:pt>
                <c:pt idx="860">
                  <c:v>28.21</c:v>
                </c:pt>
                <c:pt idx="861">
                  <c:v>28.36</c:v>
                </c:pt>
                <c:pt idx="862">
                  <c:v>28.36</c:v>
                </c:pt>
                <c:pt idx="863">
                  <c:v>27.93</c:v>
                </c:pt>
                <c:pt idx="864">
                  <c:v>27.93</c:v>
                </c:pt>
                <c:pt idx="865">
                  <c:v>27.93</c:v>
                </c:pt>
                <c:pt idx="866">
                  <c:v>28.21</c:v>
                </c:pt>
                <c:pt idx="867">
                  <c:v>27.93</c:v>
                </c:pt>
                <c:pt idx="868">
                  <c:v>28.21</c:v>
                </c:pt>
                <c:pt idx="869">
                  <c:v>28.64</c:v>
                </c:pt>
                <c:pt idx="870">
                  <c:v>27.93</c:v>
                </c:pt>
                <c:pt idx="871">
                  <c:v>28.21</c:v>
                </c:pt>
                <c:pt idx="872">
                  <c:v>28.21</c:v>
                </c:pt>
                <c:pt idx="873">
                  <c:v>28.21</c:v>
                </c:pt>
                <c:pt idx="874">
                  <c:v>27.93</c:v>
                </c:pt>
                <c:pt idx="875">
                  <c:v>29.36</c:v>
                </c:pt>
                <c:pt idx="876">
                  <c:v>29.07</c:v>
                </c:pt>
                <c:pt idx="877">
                  <c:v>27.93</c:v>
                </c:pt>
                <c:pt idx="878">
                  <c:v>28.64</c:v>
                </c:pt>
                <c:pt idx="879">
                  <c:v>28.21</c:v>
                </c:pt>
                <c:pt idx="880">
                  <c:v>27.93</c:v>
                </c:pt>
                <c:pt idx="881">
                  <c:v>28.21</c:v>
                </c:pt>
                <c:pt idx="882">
                  <c:v>29.36</c:v>
                </c:pt>
                <c:pt idx="883">
                  <c:v>27.93</c:v>
                </c:pt>
                <c:pt idx="884">
                  <c:v>28.21</c:v>
                </c:pt>
                <c:pt idx="885">
                  <c:v>29.64</c:v>
                </c:pt>
                <c:pt idx="886">
                  <c:v>28.21</c:v>
                </c:pt>
                <c:pt idx="887">
                  <c:v>29.07</c:v>
                </c:pt>
                <c:pt idx="888">
                  <c:v>27.93</c:v>
                </c:pt>
                <c:pt idx="889">
                  <c:v>27.86</c:v>
                </c:pt>
                <c:pt idx="890">
                  <c:v>28.21</c:v>
                </c:pt>
                <c:pt idx="891">
                  <c:v>27.93</c:v>
                </c:pt>
                <c:pt idx="892">
                  <c:v>29.36</c:v>
                </c:pt>
                <c:pt idx="893">
                  <c:v>27.93</c:v>
                </c:pt>
                <c:pt idx="894">
                  <c:v>27.93</c:v>
                </c:pt>
                <c:pt idx="895">
                  <c:v>27.93</c:v>
                </c:pt>
                <c:pt idx="896">
                  <c:v>28.36</c:v>
                </c:pt>
                <c:pt idx="897">
                  <c:v>27.93</c:v>
                </c:pt>
                <c:pt idx="898">
                  <c:v>26.14</c:v>
                </c:pt>
                <c:pt idx="899">
                  <c:v>28.21</c:v>
                </c:pt>
                <c:pt idx="900">
                  <c:v>27.93</c:v>
                </c:pt>
                <c:pt idx="901">
                  <c:v>25</c:v>
                </c:pt>
                <c:pt idx="902">
                  <c:v>28.21</c:v>
                </c:pt>
                <c:pt idx="903">
                  <c:v>28.64</c:v>
                </c:pt>
                <c:pt idx="904">
                  <c:v>25.69</c:v>
                </c:pt>
                <c:pt idx="905">
                  <c:v>25.7</c:v>
                </c:pt>
                <c:pt idx="906">
                  <c:v>27.93</c:v>
                </c:pt>
                <c:pt idx="907">
                  <c:v>28.21</c:v>
                </c:pt>
                <c:pt idx="908">
                  <c:v>28.21</c:v>
                </c:pt>
                <c:pt idx="909">
                  <c:v>28.64</c:v>
                </c:pt>
                <c:pt idx="910">
                  <c:v>28.21</c:v>
                </c:pt>
                <c:pt idx="911">
                  <c:v>27.93</c:v>
                </c:pt>
                <c:pt idx="912">
                  <c:v>27.64</c:v>
                </c:pt>
                <c:pt idx="913">
                  <c:v>29.64</c:v>
                </c:pt>
                <c:pt idx="914">
                  <c:v>27.79</c:v>
                </c:pt>
                <c:pt idx="915">
                  <c:v>25.86</c:v>
                </c:pt>
                <c:pt idx="916">
                  <c:v>27.93</c:v>
                </c:pt>
                <c:pt idx="917">
                  <c:v>28.64</c:v>
                </c:pt>
                <c:pt idx="918">
                  <c:v>27.06</c:v>
                </c:pt>
                <c:pt idx="919">
                  <c:v>28.21</c:v>
                </c:pt>
                <c:pt idx="920">
                  <c:v>28.21</c:v>
                </c:pt>
                <c:pt idx="921">
                  <c:v>25.99</c:v>
                </c:pt>
                <c:pt idx="922">
                  <c:v>28.21</c:v>
                </c:pt>
                <c:pt idx="923">
                  <c:v>28.21</c:v>
                </c:pt>
                <c:pt idx="924">
                  <c:v>27.93</c:v>
                </c:pt>
                <c:pt idx="925">
                  <c:v>26.51</c:v>
                </c:pt>
                <c:pt idx="926">
                  <c:v>26.36</c:v>
                </c:pt>
                <c:pt idx="927">
                  <c:v>27.93</c:v>
                </c:pt>
                <c:pt idx="928">
                  <c:v>27.93</c:v>
                </c:pt>
                <c:pt idx="929">
                  <c:v>27.64</c:v>
                </c:pt>
                <c:pt idx="930">
                  <c:v>27.93</c:v>
                </c:pt>
                <c:pt idx="931">
                  <c:v>27.93</c:v>
                </c:pt>
                <c:pt idx="932">
                  <c:v>27.93</c:v>
                </c:pt>
                <c:pt idx="933">
                  <c:v>25.79</c:v>
                </c:pt>
                <c:pt idx="934">
                  <c:v>28.21</c:v>
                </c:pt>
                <c:pt idx="935">
                  <c:v>28.64</c:v>
                </c:pt>
                <c:pt idx="936">
                  <c:v>27.93</c:v>
                </c:pt>
                <c:pt idx="937">
                  <c:v>28.64</c:v>
                </c:pt>
                <c:pt idx="938">
                  <c:v>27.93</c:v>
                </c:pt>
                <c:pt idx="939">
                  <c:v>28.64</c:v>
                </c:pt>
                <c:pt idx="940">
                  <c:v>25.86</c:v>
                </c:pt>
                <c:pt idx="941">
                  <c:v>28.21</c:v>
                </c:pt>
                <c:pt idx="942">
                  <c:v>28.64</c:v>
                </c:pt>
                <c:pt idx="943">
                  <c:v>28.21</c:v>
                </c:pt>
                <c:pt idx="944">
                  <c:v>28.21</c:v>
                </c:pt>
                <c:pt idx="945">
                  <c:v>27.93</c:v>
                </c:pt>
                <c:pt idx="946">
                  <c:v>28.21</c:v>
                </c:pt>
                <c:pt idx="947">
                  <c:v>25.13</c:v>
                </c:pt>
                <c:pt idx="948">
                  <c:v>27.93</c:v>
                </c:pt>
                <c:pt idx="949">
                  <c:v>28.21</c:v>
                </c:pt>
                <c:pt idx="950">
                  <c:v>27.93</c:v>
                </c:pt>
                <c:pt idx="951">
                  <c:v>27.93</c:v>
                </c:pt>
                <c:pt idx="952">
                  <c:v>28.64</c:v>
                </c:pt>
                <c:pt idx="953">
                  <c:v>27.93</c:v>
                </c:pt>
                <c:pt idx="954">
                  <c:v>27.93</c:v>
                </c:pt>
                <c:pt idx="955">
                  <c:v>27.93</c:v>
                </c:pt>
                <c:pt idx="956">
                  <c:v>28.21</c:v>
                </c:pt>
                <c:pt idx="957">
                  <c:v>27.93</c:v>
                </c:pt>
                <c:pt idx="958">
                  <c:v>28.36</c:v>
                </c:pt>
                <c:pt idx="959">
                  <c:v>28.36</c:v>
                </c:pt>
                <c:pt idx="960">
                  <c:v>27.93</c:v>
                </c:pt>
                <c:pt idx="961">
                  <c:v>26.64</c:v>
                </c:pt>
                <c:pt idx="962">
                  <c:v>27.64</c:v>
                </c:pt>
                <c:pt idx="963">
                  <c:v>27.93</c:v>
                </c:pt>
                <c:pt idx="964">
                  <c:v>31.41</c:v>
                </c:pt>
                <c:pt idx="965">
                  <c:v>27.64</c:v>
                </c:pt>
                <c:pt idx="966">
                  <c:v>28.21</c:v>
                </c:pt>
                <c:pt idx="967">
                  <c:v>27.93</c:v>
                </c:pt>
                <c:pt idx="968">
                  <c:v>29.07</c:v>
                </c:pt>
                <c:pt idx="969">
                  <c:v>27.93</c:v>
                </c:pt>
                <c:pt idx="970">
                  <c:v>27.64</c:v>
                </c:pt>
                <c:pt idx="971">
                  <c:v>27.93</c:v>
                </c:pt>
                <c:pt idx="972">
                  <c:v>27.93</c:v>
                </c:pt>
                <c:pt idx="973">
                  <c:v>28.21</c:v>
                </c:pt>
                <c:pt idx="974">
                  <c:v>27.64</c:v>
                </c:pt>
                <c:pt idx="975">
                  <c:v>27.93</c:v>
                </c:pt>
                <c:pt idx="976">
                  <c:v>27.93</c:v>
                </c:pt>
                <c:pt idx="977">
                  <c:v>27.93</c:v>
                </c:pt>
                <c:pt idx="978">
                  <c:v>27.93</c:v>
                </c:pt>
                <c:pt idx="979">
                  <c:v>28.64</c:v>
                </c:pt>
                <c:pt idx="980">
                  <c:v>29.07</c:v>
                </c:pt>
                <c:pt idx="981">
                  <c:v>28.21</c:v>
                </c:pt>
                <c:pt idx="982">
                  <c:v>28.21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5F-4D81-BE4D-4DDB7E7AE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4028559"/>
        <c:axId val="1314026639"/>
      </c:scatterChart>
      <c:valAx>
        <c:axId val="1314028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Nombre de spiritueux proposés par le magasin</a:t>
                </a:r>
              </a:p>
            </c:rich>
          </c:tx>
          <c:layout>
            <c:manualLayout>
              <c:xMode val="edge"/>
              <c:yMode val="edge"/>
              <c:x val="0.26347549596152753"/>
              <c:y val="0.91547542342828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4026639"/>
        <c:crosses val="autoZero"/>
        <c:crossBetween val="midCat"/>
      </c:valAx>
      <c:valAx>
        <c:axId val="1314026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Prix par litre</a:t>
                </a:r>
              </a:p>
            </c:rich>
          </c:tx>
          <c:layout>
            <c:manualLayout>
              <c:xMode val="edge"/>
              <c:yMode val="edge"/>
              <c:x val="1.6761763118766426E-2"/>
              <c:y val="0.315119049402879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4028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513586487040302E-2"/>
          <c:y val="3.4165058072039116E-2"/>
          <c:w val="0.94897282702591934"/>
          <c:h val="0.7727145667139401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'C0 - Pricing'!$CW$8</c:f>
              <c:strCache>
                <c:ptCount val="1"/>
                <c:pt idx="0">
                  <c:v>COINTREAU - Liqueur - 70cl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'C0 - Pricing'!$CV$9:$CV$22</c:f>
              <c:numCache>
                <c:formatCode>"€"#,##0_);[Red]\("€"#,##0\)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</c:numCache>
            </c:numRef>
          </c:cat>
          <c:val>
            <c:numRef>
              <c:f>'C0 - Pricing'!$CW$9:$CW$22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886</c:v>
                </c:pt>
                <c:pt idx="5">
                  <c:v>95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A6-45C2-8C48-C242E30A8141}"/>
            </c:ext>
          </c:extLst>
        </c:ser>
        <c:ser>
          <c:idx val="1"/>
          <c:order val="1"/>
          <c:tx>
            <c:strRef>
              <c:f>'C0 - Pricing'!$CX$8</c:f>
              <c:strCache>
                <c:ptCount val="1"/>
                <c:pt idx="0">
                  <c:v>Autres produits Cointreau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Pricing'!$CV$9:$CV$22</c:f>
              <c:numCache>
                <c:formatCode>"€"#,##0_);[Red]\("€"#,##0\)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</c:numCache>
            </c:numRef>
          </c:cat>
          <c:val>
            <c:numRef>
              <c:f>'C0 - Pricing'!$CX$9:$CX$22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280</c:v>
                </c:pt>
                <c:pt idx="6">
                  <c:v>231</c:v>
                </c:pt>
                <c:pt idx="7">
                  <c:v>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A6-45C2-8C48-C242E30A8141}"/>
            </c:ext>
          </c:extLst>
        </c:ser>
        <c:ser>
          <c:idx val="2"/>
          <c:order val="2"/>
          <c:tx>
            <c:strRef>
              <c:f>'C0 - Pricing'!$CY$8</c:f>
              <c:strCache>
                <c:ptCount val="1"/>
                <c:pt idx="0">
                  <c:v>Concurrents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Pricing'!$CV$9:$CV$22</c:f>
              <c:numCache>
                <c:formatCode>"€"#,##0_);[Red]\("€"#,##0\)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</c:numCache>
            </c:numRef>
          </c:cat>
          <c:val>
            <c:numRef>
              <c:f>'C0 - Pricing'!$CY$9:$CY$22</c:f>
              <c:numCache>
                <c:formatCode>General</c:formatCode>
                <c:ptCount val="14"/>
                <c:pt idx="0">
                  <c:v>4108</c:v>
                </c:pt>
                <c:pt idx="1">
                  <c:v>12310</c:v>
                </c:pt>
                <c:pt idx="2">
                  <c:v>11903</c:v>
                </c:pt>
                <c:pt idx="3">
                  <c:v>9175</c:v>
                </c:pt>
                <c:pt idx="4">
                  <c:v>2086</c:v>
                </c:pt>
                <c:pt idx="5">
                  <c:v>2196</c:v>
                </c:pt>
                <c:pt idx="6">
                  <c:v>599</c:v>
                </c:pt>
                <c:pt idx="7">
                  <c:v>770</c:v>
                </c:pt>
                <c:pt idx="8">
                  <c:v>117</c:v>
                </c:pt>
                <c:pt idx="9">
                  <c:v>38</c:v>
                </c:pt>
                <c:pt idx="10">
                  <c:v>15</c:v>
                </c:pt>
                <c:pt idx="11">
                  <c:v>2</c:v>
                </c:pt>
                <c:pt idx="12">
                  <c:v>10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A6-45C2-8C48-C242E30A8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77123951"/>
        <c:axId val="1377124911"/>
      </c:barChart>
      <c:catAx>
        <c:axId val="1377123951"/>
        <c:scaling>
          <c:orientation val="minMax"/>
        </c:scaling>
        <c:delete val="0"/>
        <c:axPos val="b"/>
        <c:numFmt formatCode="#\ 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77124911"/>
        <c:crosses val="autoZero"/>
        <c:auto val="1"/>
        <c:lblAlgn val="ctr"/>
        <c:lblOffset val="100"/>
        <c:noMultiLvlLbl val="0"/>
      </c:catAx>
      <c:valAx>
        <c:axId val="13771249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377123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093886345647182E-2"/>
          <c:y val="0.93321232495298945"/>
          <c:w val="0.89100639684237859"/>
          <c:h val="6.36817606768252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539041388138244E-2"/>
          <c:y val="3.3463714865195365E-2"/>
          <c:w val="0.89769971080453226"/>
          <c:h val="0.71882886100485521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'A1 - Context'!$BG$5</c:f>
              <c:strCache>
                <c:ptCount val="1"/>
                <c:pt idx="0">
                  <c:v>Cointreau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</c:numCache>
            </c:numRef>
          </c:cat>
          <c:val>
            <c:numRef>
              <c:f>'A1 - Context'!$BG$6:$BG$55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338</c:v>
                </c:pt>
                <c:pt idx="6">
                  <c:v>630</c:v>
                </c:pt>
                <c:pt idx="7">
                  <c:v>407</c:v>
                </c:pt>
                <c:pt idx="8">
                  <c:v>120</c:v>
                </c:pt>
                <c:pt idx="9">
                  <c:v>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FB-4F26-8337-8506B73EE737}"/>
            </c:ext>
          </c:extLst>
        </c:ser>
        <c:ser>
          <c:idx val="0"/>
          <c:order val="2"/>
          <c:tx>
            <c:strRef>
              <c:f>'A1 - Context'!$BF$5</c:f>
              <c:strCache>
                <c:ptCount val="1"/>
                <c:pt idx="0">
                  <c:v>Concurrence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</c:numCache>
            </c:numRef>
          </c:cat>
          <c:val>
            <c:numRef>
              <c:f>'A1 - Context'!$BF$6:$BF$55</c:f>
              <c:numCache>
                <c:formatCode>General</c:formatCode>
                <c:ptCount val="50"/>
                <c:pt idx="0">
                  <c:v>611</c:v>
                </c:pt>
                <c:pt idx="1">
                  <c:v>9828</c:v>
                </c:pt>
                <c:pt idx="2">
                  <c:v>8328</c:v>
                </c:pt>
                <c:pt idx="3">
                  <c:v>9798</c:v>
                </c:pt>
                <c:pt idx="4">
                  <c:v>7960</c:v>
                </c:pt>
                <c:pt idx="5">
                  <c:v>2792</c:v>
                </c:pt>
                <c:pt idx="6">
                  <c:v>1591</c:v>
                </c:pt>
                <c:pt idx="7">
                  <c:v>1219</c:v>
                </c:pt>
                <c:pt idx="8">
                  <c:v>494</c:v>
                </c:pt>
                <c:pt idx="9">
                  <c:v>678</c:v>
                </c:pt>
                <c:pt idx="10">
                  <c:v>181</c:v>
                </c:pt>
                <c:pt idx="11">
                  <c:v>63</c:v>
                </c:pt>
                <c:pt idx="12">
                  <c:v>5</c:v>
                </c:pt>
                <c:pt idx="13">
                  <c:v>13</c:v>
                </c:pt>
                <c:pt idx="14">
                  <c:v>2</c:v>
                </c:pt>
                <c:pt idx="15">
                  <c:v>10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9</c:v>
                </c:pt>
                <c:pt idx="23">
                  <c:v>7</c:v>
                </c:pt>
                <c:pt idx="24">
                  <c:v>101</c:v>
                </c:pt>
                <c:pt idx="25">
                  <c:v>16</c:v>
                </c:pt>
                <c:pt idx="26">
                  <c:v>2</c:v>
                </c:pt>
                <c:pt idx="27">
                  <c:v>0</c:v>
                </c:pt>
                <c:pt idx="28">
                  <c:v>8</c:v>
                </c:pt>
                <c:pt idx="29">
                  <c:v>0</c:v>
                </c:pt>
                <c:pt idx="30">
                  <c:v>0</c:v>
                </c:pt>
                <c:pt idx="31">
                  <c:v>2</c:v>
                </c:pt>
                <c:pt idx="32">
                  <c:v>10</c:v>
                </c:pt>
                <c:pt idx="33">
                  <c:v>3</c:v>
                </c:pt>
                <c:pt idx="34">
                  <c:v>2</c:v>
                </c:pt>
                <c:pt idx="35">
                  <c:v>4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1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FB-4F26-8337-8506B73EE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95219567"/>
        <c:axId val="1195236847"/>
      </c:barChart>
      <c:barChart>
        <c:barDir val="col"/>
        <c:grouping val="stacked"/>
        <c:varyColors val="0"/>
        <c:ser>
          <c:idx val="2"/>
          <c:order val="0"/>
          <c:tx>
            <c:strRef>
              <c:f>'A1 - Context'!$BH$5</c:f>
              <c:strCache>
                <c:ptCount val="1"/>
                <c:pt idx="0">
                  <c:v>Territoire</c:v>
                </c:pt>
              </c:strCache>
            </c:strRef>
          </c:tx>
          <c:spPr>
            <a:solidFill>
              <a:srgbClr val="576CD4">
                <a:alpha val="5098"/>
              </a:srgbClr>
            </a:solidFill>
            <a:ln>
              <a:noFill/>
            </a:ln>
            <a:effectLst/>
          </c:spPr>
          <c:invertIfNegative val="0"/>
          <c:cat>
            <c:numRef>
              <c:f>'A1 - Context'!$BE$6:$BE$55</c:f>
              <c:numCache>
                <c:formatCode>General</c:formatCode>
                <c:ptCount val="50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</c:numCache>
            </c:numRef>
          </c:cat>
          <c:val>
            <c:numRef>
              <c:f>'A1 - Context'!$BH$6:$BH$55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FB-4F26-8337-8506B73EE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195239247"/>
        <c:axId val="1195242607"/>
      </c:barChart>
      <c:catAx>
        <c:axId val="1195219567"/>
        <c:scaling>
          <c:orientation val="minMax"/>
        </c:scaling>
        <c:delete val="0"/>
        <c:axPos val="b"/>
        <c:numFmt formatCode="0.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6847"/>
        <c:crosses val="autoZero"/>
        <c:auto val="1"/>
        <c:lblAlgn val="ctr"/>
        <c:lblOffset val="100"/>
        <c:noMultiLvlLbl val="0"/>
      </c:catAx>
      <c:valAx>
        <c:axId val="11952368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19567"/>
        <c:crosses val="autoZero"/>
        <c:crossBetween val="between"/>
      </c:valAx>
      <c:valAx>
        <c:axId val="1195242607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5239247"/>
        <c:crosses val="max"/>
        <c:crossBetween val="between"/>
      </c:valAx>
      <c:catAx>
        <c:axId val="11952392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952426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33250841511402"/>
          <c:y val="0.87678238596526525"/>
          <c:w val="0.60298335940833447"/>
          <c:h val="6.23744960980158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61-421A-B8EB-B8D3290A9E65}"/>
              </c:ext>
            </c:extLst>
          </c:dPt>
          <c:dPt>
            <c:idx val="1"/>
            <c:bubble3D val="0"/>
            <c:spPr>
              <a:solidFill>
                <a:schemeClr val="tx1">
                  <a:lumMod val="10000"/>
                  <a:lumOff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1-421A-B8EB-B8D3290A9E65}"/>
              </c:ext>
            </c:extLst>
          </c:dPt>
          <c:val>
            <c:numRef>
              <c:f>'A1 - Context'!$BH$2:$BH$3</c:f>
              <c:numCache>
                <c:formatCode>0%</c:formatCode>
                <c:ptCount val="2"/>
                <c:pt idx="0">
                  <c:v>0.17963997517070143</c:v>
                </c:pt>
                <c:pt idx="1">
                  <c:v>0.8203600248292986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61-421A-B8EB-B8D3290A9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'C0 - Pricing'!$EP$8</c:f>
              <c:strCache>
                <c:ptCount val="1"/>
                <c:pt idx="0">
                  <c:v>WILLIAM PEEL - Scotch whisky - 50cl moins cher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Pricing'!$EO$9:$EO$69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Pricing'!$EP$9:$EP$69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E-4010-B86E-6E9595E7E86A}"/>
            </c:ext>
          </c:extLst>
        </c:ser>
        <c:ser>
          <c:idx val="1"/>
          <c:order val="1"/>
          <c:tx>
            <c:strRef>
              <c:f>'C0 - Pricing'!$EQ$8</c:f>
              <c:strCache>
                <c:ptCount val="1"/>
                <c:pt idx="0">
                  <c:v>Même prix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Pricing'!$EO$9:$EO$69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Pricing'!$EQ$9:$EQ$69</c:f>
              <c:numCache>
                <c:formatCode>General</c:formatCode>
                <c:ptCount val="61"/>
                <c:pt idx="29">
                  <c:v>0</c:v>
                </c:pt>
                <c:pt idx="3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AE-4010-B86E-6E9595E7E86A}"/>
            </c:ext>
          </c:extLst>
        </c:ser>
        <c:ser>
          <c:idx val="2"/>
          <c:order val="2"/>
          <c:tx>
            <c:strRef>
              <c:f>'C0 - Pricing'!$ER$8</c:f>
              <c:strCache>
                <c:ptCount val="1"/>
                <c:pt idx="0">
                  <c:v>WILLIAM PEEL - Scotch whisky - 50cl plus cher cher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Pricing'!$EO$9:$EO$69</c:f>
              <c:numCache>
                <c:formatCode>General</c:formatCode>
                <c:ptCount val="61"/>
                <c:pt idx="0">
                  <c:v>70</c:v>
                </c:pt>
                <c:pt idx="1">
                  <c:v>71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75</c:v>
                </c:pt>
                <c:pt idx="6">
                  <c:v>76</c:v>
                </c:pt>
                <c:pt idx="7">
                  <c:v>77</c:v>
                </c:pt>
                <c:pt idx="8">
                  <c:v>78</c:v>
                </c:pt>
                <c:pt idx="9">
                  <c:v>79</c:v>
                </c:pt>
                <c:pt idx="10">
                  <c:v>80</c:v>
                </c:pt>
                <c:pt idx="11">
                  <c:v>81</c:v>
                </c:pt>
                <c:pt idx="12">
                  <c:v>82</c:v>
                </c:pt>
                <c:pt idx="13">
                  <c:v>83</c:v>
                </c:pt>
                <c:pt idx="14">
                  <c:v>84</c:v>
                </c:pt>
                <c:pt idx="15">
                  <c:v>85</c:v>
                </c:pt>
                <c:pt idx="16">
                  <c:v>86</c:v>
                </c:pt>
                <c:pt idx="17">
                  <c:v>87</c:v>
                </c:pt>
                <c:pt idx="18">
                  <c:v>88</c:v>
                </c:pt>
                <c:pt idx="19">
                  <c:v>89</c:v>
                </c:pt>
                <c:pt idx="20">
                  <c:v>90</c:v>
                </c:pt>
                <c:pt idx="21">
                  <c:v>91</c:v>
                </c:pt>
                <c:pt idx="22">
                  <c:v>92</c:v>
                </c:pt>
                <c:pt idx="23">
                  <c:v>93</c:v>
                </c:pt>
                <c:pt idx="24">
                  <c:v>94</c:v>
                </c:pt>
                <c:pt idx="25">
                  <c:v>95</c:v>
                </c:pt>
                <c:pt idx="26">
                  <c:v>96</c:v>
                </c:pt>
                <c:pt idx="27">
                  <c:v>97</c:v>
                </c:pt>
                <c:pt idx="28">
                  <c:v>98</c:v>
                </c:pt>
                <c:pt idx="29">
                  <c:v>99</c:v>
                </c:pt>
                <c:pt idx="30">
                  <c:v>100</c:v>
                </c:pt>
                <c:pt idx="31">
                  <c:v>101</c:v>
                </c:pt>
                <c:pt idx="32">
                  <c:v>102</c:v>
                </c:pt>
                <c:pt idx="33">
                  <c:v>103</c:v>
                </c:pt>
                <c:pt idx="34">
                  <c:v>104</c:v>
                </c:pt>
                <c:pt idx="35">
                  <c:v>105</c:v>
                </c:pt>
                <c:pt idx="36">
                  <c:v>106</c:v>
                </c:pt>
                <c:pt idx="37">
                  <c:v>107</c:v>
                </c:pt>
                <c:pt idx="38">
                  <c:v>108</c:v>
                </c:pt>
                <c:pt idx="39">
                  <c:v>109</c:v>
                </c:pt>
                <c:pt idx="40">
                  <c:v>110</c:v>
                </c:pt>
                <c:pt idx="41">
                  <c:v>111</c:v>
                </c:pt>
                <c:pt idx="42">
                  <c:v>112</c:v>
                </c:pt>
                <c:pt idx="43">
                  <c:v>113</c:v>
                </c:pt>
                <c:pt idx="44">
                  <c:v>114</c:v>
                </c:pt>
                <c:pt idx="45">
                  <c:v>115</c:v>
                </c:pt>
                <c:pt idx="46">
                  <c:v>116</c:v>
                </c:pt>
                <c:pt idx="47">
                  <c:v>117</c:v>
                </c:pt>
                <c:pt idx="48">
                  <c:v>118</c:v>
                </c:pt>
                <c:pt idx="49">
                  <c:v>119</c:v>
                </c:pt>
                <c:pt idx="50">
                  <c:v>120</c:v>
                </c:pt>
                <c:pt idx="51">
                  <c:v>121</c:v>
                </c:pt>
                <c:pt idx="52">
                  <c:v>122</c:v>
                </c:pt>
                <c:pt idx="53">
                  <c:v>123</c:v>
                </c:pt>
                <c:pt idx="54">
                  <c:v>124</c:v>
                </c:pt>
                <c:pt idx="55">
                  <c:v>125</c:v>
                </c:pt>
                <c:pt idx="56">
                  <c:v>126</c:v>
                </c:pt>
                <c:pt idx="57">
                  <c:v>127</c:v>
                </c:pt>
                <c:pt idx="58">
                  <c:v>128</c:v>
                </c:pt>
                <c:pt idx="59">
                  <c:v>129</c:v>
                </c:pt>
                <c:pt idx="60">
                  <c:v>130</c:v>
                </c:pt>
              </c:numCache>
            </c:numRef>
          </c:cat>
          <c:val>
            <c:numRef>
              <c:f>'C0 - Pricing'!$ER$9:$ER$69</c:f>
              <c:numCache>
                <c:formatCode>General</c:formatCode>
                <c:ptCount val="61"/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2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2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AE-4010-B86E-6E9595E7E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44597984"/>
        <c:axId val="844598464"/>
      </c:barChart>
      <c:catAx>
        <c:axId val="84459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4598464"/>
        <c:crosses val="autoZero"/>
        <c:auto val="1"/>
        <c:lblAlgn val="ctr"/>
        <c:lblOffset val="100"/>
        <c:noMultiLvlLbl val="0"/>
      </c:catAx>
      <c:valAx>
        <c:axId val="8445984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4597984"/>
        <c:crosses val="autoZero"/>
        <c:crossBetween val="between"/>
      </c:valAx>
      <c:spPr>
        <a:noFill/>
      </c:spPr>
    </c:plotArea>
    <c:legend>
      <c:legendPos val="t"/>
      <c:layout>
        <c:manualLayout>
          <c:xMode val="edge"/>
          <c:yMode val="edge"/>
          <c:x val="0"/>
          <c:y val="1.6636958851255108E-2"/>
          <c:w val="1"/>
          <c:h val="0.108145909185784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/>
  </c:chart>
  <c:spPr>
    <a:noFill/>
    <a:ln>
      <a:noFill/>
    </a:ln>
  </c:spPr>
  <c:txPr>
    <a:bodyPr/>
    <a:lstStyle/>
    <a:p>
      <a:pPr>
        <a:defRPr sz="1200"/>
      </a:pPr>
      <a:endParaRPr lang="fr-FR"/>
    </a:p>
  </c:txPr>
  <c:externalData r:id="rId1">
    <c:autoUpdate val="1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572901786117068"/>
          <c:y val="0.22513387198151602"/>
          <c:w val="0.5885419642776587"/>
          <c:h val="0.54973155375772065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F6-4D87-B001-D350103296DD}"/>
              </c:ext>
            </c:extLst>
          </c:dPt>
          <c:dPt>
            <c:idx val="1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F6-4D87-B001-D350103296DD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F6-4D87-B001-D350103296DD}"/>
              </c:ext>
            </c:extLst>
          </c:dPt>
          <c:dLbls>
            <c:dLbl>
              <c:idx val="0"/>
              <c:layout>
                <c:manualLayout>
                  <c:x val="0.37524047841080116"/>
                  <c:y val="-0.18490447739175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accent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8F6-4D87-B001-D350103296DD}"/>
                </c:ext>
              </c:extLst>
            </c:dLbl>
            <c:dLbl>
              <c:idx val="1"/>
              <c:layout>
                <c:manualLayout>
                  <c:x val="-0.37444503533544948"/>
                  <c:y val="0.627401895699638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8F6-4D87-B001-D350103296DD}"/>
                </c:ext>
              </c:extLst>
            </c:dLbl>
            <c:dLbl>
              <c:idx val="2"/>
              <c:layout>
                <c:manualLayout>
                  <c:x val="-0.31960239898400228"/>
                  <c:y val="-0.6376687320203584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8F6-4D87-B001-D350103296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val>
            <c:numRef>
              <c:f>'C0 - Pricing'!$EP$7:$ER$7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8F6-4D87-B001-D35010329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6"/>
      </c:doughnutChart>
    </c:plotArea>
    <c:plotVisOnly val="1"/>
    <c:dispBlanksAs val="gap"/>
    <c:showDLblsOverMax val="0"/>
    <c:extLst/>
  </c:chart>
  <c:spPr>
    <a:noFill/>
    <a:ln>
      <a:noFill/>
    </a:ln>
  </c:spPr>
  <c:txPr>
    <a:bodyPr/>
    <a:lstStyle/>
    <a:p>
      <a:pPr>
        <a:defRPr/>
      </a:pPr>
      <a:endParaRPr lang="fr-FR"/>
    </a:p>
  </c:txPr>
  <c:externalData r:id="rId1">
    <c:autoUpdate val="1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3"/>
          <c:order val="0"/>
          <c:tx>
            <c:strRef>
              <c:f>'C0 - Pricing'!$EZ$6</c:f>
              <c:strCache>
                <c:ptCount val="1"/>
                <c:pt idx="0">
                  <c:v>Hausse seuil 10€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Pricing'!$EZ$9:$EZ$21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4E-41DA-A5B9-8821010B6A47}"/>
            </c:ext>
          </c:extLst>
        </c:ser>
        <c:ser>
          <c:idx val="2"/>
          <c:order val="1"/>
          <c:tx>
            <c:strRef>
              <c:f>'C0 - Pricing'!$EY$6</c:f>
              <c:strCache>
                <c:ptCount val="1"/>
                <c:pt idx="0">
                  <c:v>Hausse seuil 5€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Pricing'!$EY$9:$EY$21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4E-41DA-A5B9-8821010B6A47}"/>
            </c:ext>
          </c:extLst>
        </c:ser>
        <c:ser>
          <c:idx val="1"/>
          <c:order val="2"/>
          <c:tx>
            <c:strRef>
              <c:f>'C0 - Pricing'!$EX$6</c:f>
              <c:strCache>
                <c:ptCount val="1"/>
                <c:pt idx="0">
                  <c:v>Hausse seuil 1€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Pricing'!$EX$9:$EX$21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4E-41DA-A5B9-8821010B6A47}"/>
            </c:ext>
          </c:extLst>
        </c:ser>
        <c:ser>
          <c:idx val="0"/>
          <c:order val="3"/>
          <c:tx>
            <c:strRef>
              <c:f>'C0 - Pricing'!$EW$6</c:f>
              <c:strCache>
                <c:ptCount val="1"/>
                <c:pt idx="0">
                  <c:v>Aucun seuil franchi</c:v>
                </c:pt>
              </c:strCache>
            </c:strRef>
          </c:tx>
          <c:spPr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Pricing'!$EW$9:$EW$21</c:f>
              <c:numCache>
                <c:formatCode>#,##0</c:formatCode>
                <c:ptCount val="13"/>
                <c:pt idx="0">
                  <c:v>33</c:v>
                </c:pt>
                <c:pt idx="1">
                  <c:v>32</c:v>
                </c:pt>
                <c:pt idx="2">
                  <c:v>31</c:v>
                </c:pt>
                <c:pt idx="3">
                  <c:v>28</c:v>
                </c:pt>
                <c:pt idx="4">
                  <c:v>34</c:v>
                </c:pt>
                <c:pt idx="5">
                  <c:v>36</c:v>
                </c:pt>
                <c:pt idx="6">
                  <c:v>36</c:v>
                </c:pt>
                <c:pt idx="7">
                  <c:v>35</c:v>
                </c:pt>
                <c:pt idx="8">
                  <c:v>32</c:v>
                </c:pt>
                <c:pt idx="9">
                  <c:v>31</c:v>
                </c:pt>
                <c:pt idx="10">
                  <c:v>27</c:v>
                </c:pt>
                <c:pt idx="11">
                  <c:v>28</c:v>
                </c:pt>
                <c:pt idx="1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4E-41DA-A5B9-8821010B6A47}"/>
            </c:ext>
          </c:extLst>
        </c:ser>
        <c:ser>
          <c:idx val="4"/>
          <c:order val="4"/>
          <c:tx>
            <c:strRef>
              <c:f>'C0 - Pricing'!$FA$6</c:f>
              <c:strCache>
                <c:ptCount val="1"/>
                <c:pt idx="0">
                  <c:v>Baisse seuil 1€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Pricing'!$FA$9:$FA$21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4E-41DA-A5B9-8821010B6A47}"/>
            </c:ext>
          </c:extLst>
        </c:ser>
        <c:ser>
          <c:idx val="5"/>
          <c:order val="5"/>
          <c:tx>
            <c:strRef>
              <c:f>'C0 - Pricing'!$FB$6</c:f>
              <c:strCache>
                <c:ptCount val="1"/>
                <c:pt idx="0">
                  <c:v>Baisse seuil 5€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Pricing'!$FB$9:$FB$21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34E-41DA-A5B9-8821010B6A47}"/>
            </c:ext>
          </c:extLst>
        </c:ser>
        <c:ser>
          <c:idx val="6"/>
          <c:order val="6"/>
          <c:tx>
            <c:strRef>
              <c:f>'C0 - Pricing'!$FC$6</c:f>
              <c:strCache>
                <c:ptCount val="1"/>
                <c:pt idx="0">
                  <c:v>Baisse seuil 10€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'C0 - Pricing'!$EV$9:$EV$21</c:f>
              <c:numCache>
                <c:formatCode>dd\ mmm\ yy</c:formatCode>
                <c:ptCount val="13"/>
                <c:pt idx="0">
                  <c:v>45901</c:v>
                </c:pt>
                <c:pt idx="1">
                  <c:v>45894</c:v>
                </c:pt>
                <c:pt idx="2">
                  <c:v>45887</c:v>
                </c:pt>
                <c:pt idx="3">
                  <c:v>45880</c:v>
                </c:pt>
                <c:pt idx="4">
                  <c:v>45873</c:v>
                </c:pt>
                <c:pt idx="5">
                  <c:v>45866</c:v>
                </c:pt>
                <c:pt idx="6">
                  <c:v>45859</c:v>
                </c:pt>
                <c:pt idx="7">
                  <c:v>45852</c:v>
                </c:pt>
                <c:pt idx="8">
                  <c:v>45845</c:v>
                </c:pt>
                <c:pt idx="9">
                  <c:v>45838</c:v>
                </c:pt>
                <c:pt idx="10">
                  <c:v>45831</c:v>
                </c:pt>
                <c:pt idx="11">
                  <c:v>45824</c:v>
                </c:pt>
                <c:pt idx="12">
                  <c:v>45817</c:v>
                </c:pt>
              </c:numCache>
            </c:numRef>
          </c:cat>
          <c:val>
            <c:numRef>
              <c:f>'C0 - Pricing'!$FC$9:$FC$21</c:f>
              <c:numCache>
                <c:formatCode>#,##0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4E-41DA-A5B9-8821010B6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504553359"/>
        <c:axId val="1504552879"/>
      </c:barChart>
      <c:catAx>
        <c:axId val="1504553359"/>
        <c:scaling>
          <c:orientation val="minMax"/>
        </c:scaling>
        <c:delete val="0"/>
        <c:axPos val="b"/>
        <c:numFmt formatCode="dd\ mmm\ 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04552879"/>
        <c:crosses val="autoZero"/>
        <c:auto val="0"/>
        <c:lblAlgn val="ctr"/>
        <c:lblOffset val="100"/>
        <c:noMultiLvlLbl val="0"/>
      </c:catAx>
      <c:valAx>
        <c:axId val="1504552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504553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'D0 - Promotions'!$H$6:$I$15</c:f>
              <c:multiLvlStrCache>
                <c:ptCount val="10"/>
                <c:lvl>
                  <c:pt idx="0">
                    <c:v>BALLANTINES</c:v>
                  </c:pt>
                  <c:pt idx="1">
                    <c:v>ERISTOFF</c:v>
                  </c:pt>
                  <c:pt idx="2">
                    <c:v>MARTINI</c:v>
                  </c:pt>
                  <c:pt idx="3">
                    <c:v>RICARD</c:v>
                  </c:pt>
                  <c:pt idx="4">
                    <c:v>OTSH!</c:v>
                  </c:pt>
                  <c:pt idx="5">
                    <c:v>CAPTAIN MORGAN</c:v>
                  </c:pt>
                  <c:pt idx="6">
                    <c:v>CITADELLE</c:v>
                  </c:pt>
                  <c:pt idx="7">
                    <c:v>PICON</c:v>
                  </c:pt>
                  <c:pt idx="8">
                    <c:v>TAILS</c:v>
                  </c:pt>
                  <c:pt idx="9">
                    <c:v>VEDRENNE</c:v>
                  </c:pt>
                </c:lvl>
                <c:lvl>
                  <c:pt idx="0">
                    <c:v>Whisky</c:v>
                  </c:pt>
                  <c:pt idx="1">
                    <c:v>Vodka</c:v>
                  </c:pt>
                  <c:pt idx="2">
                    <c:v>Apéritif</c:v>
                  </c:pt>
                  <c:pt idx="3">
                    <c:v>Pastis</c:v>
                  </c:pt>
                  <c:pt idx="4">
                    <c:v>Liqueur</c:v>
                  </c:pt>
                  <c:pt idx="5">
                    <c:v>Rhum</c:v>
                  </c:pt>
                  <c:pt idx="6">
                    <c:v>Gin</c:v>
                  </c:pt>
                  <c:pt idx="7">
                    <c:v>Amer</c:v>
                  </c:pt>
                  <c:pt idx="8">
                    <c:v>Cocktail</c:v>
                  </c:pt>
                  <c:pt idx="9">
                    <c:v>Crème</c:v>
                  </c:pt>
                </c:lvl>
              </c:multiLvlStrCache>
            </c:multiLvlStrRef>
          </c:cat>
          <c:val>
            <c:numRef>
              <c:f>'D0 - Promotions'!$J$6:$J$15</c:f>
              <c:numCache>
                <c:formatCode>0%</c:formatCode>
                <c:ptCount val="10"/>
                <c:pt idx="0">
                  <c:v>#N/A</c:v>
                </c:pt>
                <c:pt idx="1">
                  <c:v>0.24308571428571432</c:v>
                </c:pt>
                <c:pt idx="2">
                  <c:v>0.22332857142857143</c:v>
                </c:pt>
                <c:pt idx="3">
                  <c:v>0.20414999999999994</c:v>
                </c:pt>
                <c:pt idx="4">
                  <c:v>0.20129999999999998</c:v>
                </c:pt>
                <c:pt idx="5">
                  <c:v>0.18820714285714285</c:v>
                </c:pt>
                <c:pt idx="6">
                  <c:v>0.17109285714285716</c:v>
                </c:pt>
                <c:pt idx="7">
                  <c:v>0.15185000000000001</c:v>
                </c:pt>
                <c:pt idx="8">
                  <c:v>0.14406428571428573</c:v>
                </c:pt>
                <c:pt idx="9">
                  <c:v>0.1115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7-4783-B7E8-DB8849A7041A}"/>
            </c:ext>
          </c:extLst>
        </c:ser>
        <c:ser>
          <c:idx val="1"/>
          <c:order val="1"/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'D0 - Promotions'!$H$6:$I$15</c:f>
              <c:multiLvlStrCache>
                <c:ptCount val="10"/>
                <c:lvl>
                  <c:pt idx="0">
                    <c:v>BALLANTINES</c:v>
                  </c:pt>
                  <c:pt idx="1">
                    <c:v>ERISTOFF</c:v>
                  </c:pt>
                  <c:pt idx="2">
                    <c:v>MARTINI</c:v>
                  </c:pt>
                  <c:pt idx="3">
                    <c:v>RICARD</c:v>
                  </c:pt>
                  <c:pt idx="4">
                    <c:v>OTSH!</c:v>
                  </c:pt>
                  <c:pt idx="5">
                    <c:v>CAPTAIN MORGAN</c:v>
                  </c:pt>
                  <c:pt idx="6">
                    <c:v>CITADELLE</c:v>
                  </c:pt>
                  <c:pt idx="7">
                    <c:v>PICON</c:v>
                  </c:pt>
                  <c:pt idx="8">
                    <c:v>TAILS</c:v>
                  </c:pt>
                  <c:pt idx="9">
                    <c:v>VEDRENNE</c:v>
                  </c:pt>
                </c:lvl>
                <c:lvl>
                  <c:pt idx="0">
                    <c:v>Whisky</c:v>
                  </c:pt>
                  <c:pt idx="1">
                    <c:v>Vodka</c:v>
                  </c:pt>
                  <c:pt idx="2">
                    <c:v>Apéritif</c:v>
                  </c:pt>
                  <c:pt idx="3">
                    <c:v>Pastis</c:v>
                  </c:pt>
                  <c:pt idx="4">
                    <c:v>Liqueur</c:v>
                  </c:pt>
                  <c:pt idx="5">
                    <c:v>Rhum</c:v>
                  </c:pt>
                  <c:pt idx="6">
                    <c:v>Gin</c:v>
                  </c:pt>
                  <c:pt idx="7">
                    <c:v>Amer</c:v>
                  </c:pt>
                  <c:pt idx="8">
                    <c:v>Cocktail</c:v>
                  </c:pt>
                  <c:pt idx="9">
                    <c:v>Crème</c:v>
                  </c:pt>
                </c:lvl>
              </c:multiLvlStrCache>
            </c:multiLvlStrRef>
          </c:cat>
          <c:val>
            <c:numRef>
              <c:f>'D0 - Promotions'!$K$6:$K$15</c:f>
              <c:numCache>
                <c:formatCode>0%</c:formatCode>
                <c:ptCount val="10"/>
                <c:pt idx="0">
                  <c:v>0.29354285714285711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37-4783-B7E8-DB8849A70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16823984"/>
        <c:axId val="916824944"/>
      </c:barChart>
      <c:catAx>
        <c:axId val="91682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916824944"/>
        <c:crosses val="autoZero"/>
        <c:auto val="1"/>
        <c:lblAlgn val="ctr"/>
        <c:lblOffset val="100"/>
        <c:noMultiLvlLbl val="0"/>
      </c:catAx>
      <c:valAx>
        <c:axId val="9168249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91682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11"/>
          <c:order val="0"/>
          <c:tx>
            <c:strRef>
              <c:f>'D0 - Promotions'!$W$5</c:f>
              <c:strCache>
                <c:ptCount val="1"/>
                <c:pt idx="0">
                  <c:v>20250616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Promotions'!$W$16:$W$23</c:f>
              <c:numCache>
                <c:formatCode>#,##0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Promotions'!$W$6:$W$13</c:f>
              <c:numCache>
                <c:formatCode>0%</c:formatCode>
                <c:ptCount val="8"/>
                <c:pt idx="0">
                  <c:v>6.6312997347480109E-3</c:v>
                </c:pt>
                <c:pt idx="1">
                  <c:v>0.72727272727272729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5.3571428571428568E-2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618C-49E5-921F-5A3090D4DAE5}"/>
            </c:ext>
          </c:extLst>
        </c:ser>
        <c:ser>
          <c:idx val="0"/>
          <c:order val="1"/>
          <c:tx>
            <c:strRef>
              <c:f>'D0 - Promotions'!$X$5</c:f>
              <c:strCache>
                <c:ptCount val="1"/>
                <c:pt idx="0">
                  <c:v>20250623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Promotions'!$X$16:$X$23</c:f>
              <c:numCache>
                <c:formatCode>#,##0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Promotions'!$X$6:$X$13</c:f>
              <c:numCache>
                <c:formatCode>0%</c:formatCode>
                <c:ptCount val="8"/>
                <c:pt idx="0">
                  <c:v>1.3245033112582781E-3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618C-49E5-921F-5A3090D4DAE5}"/>
            </c:ext>
          </c:extLst>
        </c:ser>
        <c:ser>
          <c:idx val="1"/>
          <c:order val="2"/>
          <c:tx>
            <c:strRef>
              <c:f>'D0 - Promotions'!$Y$5</c:f>
              <c:strCache>
                <c:ptCount val="1"/>
                <c:pt idx="0">
                  <c:v>20250630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Promotions'!$Y$16:$Y$23</c:f>
              <c:numCache>
                <c:formatCode>#,##0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Promotions'!$Y$6:$Y$13</c:f>
              <c:numCache>
                <c:formatCode>0%</c:formatCode>
                <c:ptCount val="8"/>
                <c:pt idx="0">
                  <c:v>1.3315579227696406E-3</c:v>
                </c:pt>
                <c:pt idx="1">
                  <c:v>5.5555555555555552E-2</c:v>
                </c:pt>
                <c:pt idx="2">
                  <c:v>0</c:v>
                </c:pt>
                <c:pt idx="3">
                  <c:v>0</c:v>
                </c:pt>
                <c:pt idx="4">
                  <c:v>2.7027027027027029E-2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618C-49E5-921F-5A3090D4DAE5}"/>
            </c:ext>
          </c:extLst>
        </c:ser>
        <c:ser>
          <c:idx val="2"/>
          <c:order val="3"/>
          <c:tx>
            <c:strRef>
              <c:f>'D0 - Promotions'!$Z$5</c:f>
              <c:strCache>
                <c:ptCount val="1"/>
                <c:pt idx="0">
                  <c:v>20250707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Promotions'!$Z$16:$Z$23</c:f>
              <c:numCache>
                <c:formatCode>#,##0</c:formatCode>
                <c:ptCount val="8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Promotions'!$Z$6:$Z$13</c:f>
              <c:numCache>
                <c:formatCode>0%</c:formatCode>
                <c:ptCount val="8"/>
                <c:pt idx="0">
                  <c:v>7.2944297082228118E-2</c:v>
                </c:pt>
                <c:pt idx="1">
                  <c:v>0.8771929824561403</c:v>
                </c:pt>
                <c:pt idx="2">
                  <c:v>0.41111111111111109</c:v>
                </c:pt>
                <c:pt idx="3">
                  <c:v>0</c:v>
                </c:pt>
                <c:pt idx="4">
                  <c:v>0.97674418604651159</c:v>
                </c:pt>
                <c:pt idx="5">
                  <c:v>0</c:v>
                </c:pt>
                <c:pt idx="6">
                  <c:v>8.3596214511041003E-2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618C-49E5-921F-5A3090D4DAE5}"/>
            </c:ext>
          </c:extLst>
        </c:ser>
        <c:ser>
          <c:idx val="3"/>
          <c:order val="4"/>
          <c:tx>
            <c:strRef>
              <c:f>'D0 - Promotions'!$AA$5</c:f>
              <c:strCache>
                <c:ptCount val="1"/>
                <c:pt idx="0">
                  <c:v>20250714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Promotions'!$AA$16:$AA$23</c:f>
              <c:numCache>
                <c:formatCode>#,##0</c:formatCode>
                <c:ptCount val="8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Promotions'!$AA$6:$AA$13</c:f>
              <c:numCache>
                <c:formatCode>0%</c:formatCode>
                <c:ptCount val="8"/>
                <c:pt idx="0">
                  <c:v>7.209612817089453E-2</c:v>
                </c:pt>
                <c:pt idx="1">
                  <c:v>0.8571428571428571</c:v>
                </c:pt>
                <c:pt idx="2">
                  <c:v>0.42307692307692307</c:v>
                </c:pt>
                <c:pt idx="3">
                  <c:v>0</c:v>
                </c:pt>
                <c:pt idx="4">
                  <c:v>0.95454545454545459</c:v>
                </c:pt>
                <c:pt idx="5">
                  <c:v>0</c:v>
                </c:pt>
                <c:pt idx="6">
                  <c:v>8.3457526080476907E-2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4-618C-49E5-921F-5A3090D4DAE5}"/>
            </c:ext>
          </c:extLst>
        </c:ser>
        <c:ser>
          <c:idx val="4"/>
          <c:order val="5"/>
          <c:tx>
            <c:strRef>
              <c:f>'D0 - Promotions'!$AB$5</c:f>
              <c:strCache>
                <c:ptCount val="1"/>
                <c:pt idx="0">
                  <c:v>20250721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Promotions'!$AB$16:$AB$23</c:f>
              <c:numCache>
                <c:formatCode>#,##0</c:formatCode>
                <c:ptCount val="8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Promotions'!$AB$6:$AB$13</c:f>
              <c:numCache>
                <c:formatCode>0%</c:formatCode>
                <c:ptCount val="8"/>
                <c:pt idx="0">
                  <c:v>0.14552736982643524</c:v>
                </c:pt>
                <c:pt idx="1">
                  <c:v>0.78181818181818186</c:v>
                </c:pt>
                <c:pt idx="2">
                  <c:v>0.12195121951219512</c:v>
                </c:pt>
                <c:pt idx="3">
                  <c:v>0</c:v>
                </c:pt>
                <c:pt idx="4">
                  <c:v>0.85</c:v>
                </c:pt>
                <c:pt idx="5">
                  <c:v>0</c:v>
                </c:pt>
                <c:pt idx="6">
                  <c:v>0.12285714285714286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5-618C-49E5-921F-5A3090D4DAE5}"/>
            </c:ext>
          </c:extLst>
        </c:ser>
        <c:ser>
          <c:idx val="5"/>
          <c:order val="6"/>
          <c:tx>
            <c:strRef>
              <c:f>'D0 - Promotions'!$AC$5</c:f>
              <c:strCache>
                <c:ptCount val="1"/>
                <c:pt idx="0">
                  <c:v>20250728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Promotions'!$AC$16:$AC$23</c:f>
              <c:numCache>
                <c:formatCode>#,##0</c:formatCode>
                <c:ptCount val="8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Promotions'!$AC$6:$AC$13</c:f>
              <c:numCache>
                <c:formatCode>0%</c:formatCode>
                <c:ptCount val="8"/>
                <c:pt idx="0">
                  <c:v>0.19521912350597609</c:v>
                </c:pt>
                <c:pt idx="1">
                  <c:v>0</c:v>
                </c:pt>
                <c:pt idx="2">
                  <c:v>0.20869565217391303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0.1301859799713877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6-618C-49E5-921F-5A3090D4DAE5}"/>
            </c:ext>
          </c:extLst>
        </c:ser>
        <c:ser>
          <c:idx val="6"/>
          <c:order val="7"/>
          <c:tx>
            <c:strRef>
              <c:f>'D0 - Promotions'!$AD$5</c:f>
              <c:strCache>
                <c:ptCount val="1"/>
                <c:pt idx="0">
                  <c:v>20250804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Promotions'!$AD$16:$AD$23</c:f>
              <c:numCache>
                <c:formatCode>#,##0</c:formatCode>
                <c:ptCount val="8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Promotions'!$AD$6:$AD$13</c:f>
              <c:numCache>
                <c:formatCode>0%</c:formatCode>
                <c:ptCount val="8"/>
                <c:pt idx="0">
                  <c:v>4.7808764940239043E-2</c:v>
                </c:pt>
                <c:pt idx="1">
                  <c:v>0</c:v>
                </c:pt>
                <c:pt idx="2">
                  <c:v>0.20858895705521471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2.8612303290414878E-3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7-618C-49E5-921F-5A3090D4DAE5}"/>
            </c:ext>
          </c:extLst>
        </c:ser>
        <c:ser>
          <c:idx val="7"/>
          <c:order val="8"/>
          <c:tx>
            <c:strRef>
              <c:f>'D0 - Promotions'!$AE$5</c:f>
              <c:strCache>
                <c:ptCount val="1"/>
                <c:pt idx="0">
                  <c:v>20250811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Promotions'!$AE$16:$AE$23</c:f>
              <c:numCache>
                <c:formatCode>#,##0</c:formatCode>
                <c:ptCount val="8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Promotions'!$AE$6:$AE$13</c:f>
              <c:numCache>
                <c:formatCode>0%</c:formatCode>
                <c:ptCount val="8"/>
                <c:pt idx="0">
                  <c:v>4.8064085447263018E-2</c:v>
                </c:pt>
                <c:pt idx="1">
                  <c:v>0</c:v>
                </c:pt>
                <c:pt idx="2">
                  <c:v>0.22297297297297297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8-618C-49E5-921F-5A3090D4DAE5}"/>
            </c:ext>
          </c:extLst>
        </c:ser>
        <c:ser>
          <c:idx val="8"/>
          <c:order val="9"/>
          <c:tx>
            <c:strRef>
              <c:f>'D0 - Promotions'!$AF$5</c:f>
              <c:strCache>
                <c:ptCount val="1"/>
                <c:pt idx="0">
                  <c:v>20250818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Promotions'!$AF$16:$AF$23</c:f>
              <c:numCache>
                <c:formatCode>#,##0</c:formatCode>
                <c:ptCount val="8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Promotions'!$AF$6:$AF$13</c:f>
              <c:numCache>
                <c:formatCode>0%</c:formatCode>
                <c:ptCount val="8"/>
                <c:pt idx="0">
                  <c:v>6.7114093959731542E-3</c:v>
                </c:pt>
                <c:pt idx="1">
                  <c:v>0</c:v>
                </c:pt>
                <c:pt idx="2">
                  <c:v>6.1538461538461542E-2</c:v>
                </c:pt>
                <c:pt idx="3">
                  <c:v>0</c:v>
                </c:pt>
                <c:pt idx="4">
                  <c:v>0</c:v>
                </c:pt>
                <c:pt idx="5">
                  <c:v>4.0816326530612242E-2</c:v>
                </c:pt>
                <c:pt idx="6">
                  <c:v>0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9-618C-49E5-921F-5A3090D4DAE5}"/>
            </c:ext>
          </c:extLst>
        </c:ser>
        <c:ser>
          <c:idx val="9"/>
          <c:order val="10"/>
          <c:tx>
            <c:strRef>
              <c:f>'D0 - Promotions'!$AG$5</c:f>
              <c:strCache>
                <c:ptCount val="1"/>
                <c:pt idx="0">
                  <c:v>20250825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Promotions'!$AG$16:$AG$23</c:f>
              <c:numCache>
                <c:formatCode>#,##0</c:formatCode>
                <c:ptCount val="8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Promotions'!$AG$6:$AG$13</c:f>
              <c:numCache>
                <c:formatCode>0%</c:formatCode>
                <c:ptCount val="8"/>
                <c:pt idx="0">
                  <c:v>0.8127490039840638</c:v>
                </c:pt>
                <c:pt idx="1">
                  <c:v>3.8461538461538464E-2</c:v>
                </c:pt>
                <c:pt idx="2">
                  <c:v>0.40579710144927539</c:v>
                </c:pt>
                <c:pt idx="3">
                  <c:v>0</c:v>
                </c:pt>
                <c:pt idx="4">
                  <c:v>0</c:v>
                </c:pt>
                <c:pt idx="5">
                  <c:v>9.6153846153846159E-2</c:v>
                </c:pt>
                <c:pt idx="6">
                  <c:v>0.81300813008130079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A-618C-49E5-921F-5A3090D4DAE5}"/>
            </c:ext>
          </c:extLst>
        </c:ser>
        <c:ser>
          <c:idx val="10"/>
          <c:order val="11"/>
          <c:tx>
            <c:strRef>
              <c:f>'D0 - Promotions'!$AH$5</c:f>
              <c:strCache>
                <c:ptCount val="1"/>
                <c:pt idx="0">
                  <c:v>20250901</c:v>
                </c:pt>
              </c:strCache>
            </c:strRef>
          </c:tx>
          <c:spPr>
            <a:solidFill>
              <a:srgbClr val="E4E7F8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'D0 - Promotions'!$AH$16:$AH$23</c:f>
              <c:numCache>
                <c:formatCode>#,##0</c:formatCode>
                <c:ptCount val="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</c:numCache>
            </c:numRef>
          </c:xVal>
          <c:yVal>
            <c:numRef>
              <c:f>'D0 - Promotions'!$O$6:$O$13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bubbleSize>
            <c:numRef>
              <c:f>'D0 - Promotions'!$AH$6:$AH$13</c:f>
              <c:numCache>
                <c:formatCode>0%</c:formatCode>
                <c:ptCount val="8"/>
                <c:pt idx="0">
                  <c:v>0.83066666666666666</c:v>
                </c:pt>
                <c:pt idx="1">
                  <c:v>3.6363636363636362E-2</c:v>
                </c:pt>
                <c:pt idx="2">
                  <c:v>0.6207865168539326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0.73865199449793673</c:v>
                </c:pt>
                <c:pt idx="7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B-618C-49E5-921F-5A3090D4DA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30"/>
        <c:showNegBubbles val="0"/>
        <c:axId val="1920122383"/>
        <c:axId val="1920120943"/>
      </c:bubbleChart>
      <c:valAx>
        <c:axId val="1920122383"/>
        <c:scaling>
          <c:orientation val="minMax"/>
          <c:max val="13"/>
        </c:scaling>
        <c:delete val="1"/>
        <c:axPos val="b"/>
        <c:numFmt formatCode="dd\ mmm\ yy" sourceLinked="0"/>
        <c:majorTickMark val="out"/>
        <c:minorTickMark val="none"/>
        <c:tickLblPos val="nextTo"/>
        <c:crossAx val="1920120943"/>
        <c:crosses val="autoZero"/>
        <c:crossBetween val="midCat"/>
      </c:valAx>
      <c:valAx>
        <c:axId val="1920120943"/>
        <c:scaling>
          <c:orientation val="minMax"/>
          <c:max val="9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9201223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74077012849988"/>
          <c:y val="0.19005720335818729"/>
          <c:w val="0.49451811415524"/>
          <c:h val="0.59366863208134246"/>
        </c:manualLayout>
      </c:layout>
      <c:pieChart>
        <c:varyColors val="1"/>
        <c:ser>
          <c:idx val="0"/>
          <c:order val="0"/>
          <c:tx>
            <c:strRef>
              <c:f>'A0 - Distributeur'!$Z$17</c:f>
              <c:strCache>
                <c:ptCount val="1"/>
                <c:pt idx="0">
                  <c:v>Whisky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AE-494B-9CCC-93A35CF89F0E}"/>
              </c:ext>
            </c:extLst>
          </c:dPt>
          <c:dPt>
            <c:idx val="1"/>
            <c:bubble3D val="0"/>
            <c:spPr>
              <a:solidFill>
                <a:srgbClr val="DBDBE5"/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AE-494B-9CCC-93A35CF89F0E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AE-494B-9CCC-93A35CF89F0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FAE-494B-9CCC-93A35CF89F0E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FAE-494B-9CCC-93A35CF89F0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r">
                    <a:defRPr sz="1200" b="1" i="0" u="none" strike="noStrike" kern="1200" baseline="0">
                      <a:solidFill>
                        <a:schemeClr val="accent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FAE-494B-9CCC-93A35CF89F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'A0 - Distributeur'!$Y$18:$Y$20</c:f>
              <c:strCache>
                <c:ptCount val="3"/>
                <c:pt idx="0">
                  <c:v>Hausse</c:v>
                </c:pt>
                <c:pt idx="1">
                  <c:v>Stable</c:v>
                </c:pt>
                <c:pt idx="2">
                  <c:v>Baisse</c:v>
                </c:pt>
              </c:strCache>
            </c:strRef>
          </c:cat>
          <c:val>
            <c:numRef>
              <c:f>'A0 - Distributeur'!$Z$18:$Z$20</c:f>
              <c:numCache>
                <c:formatCode>0%</c:formatCode>
                <c:ptCount val="3"/>
                <c:pt idx="0">
                  <c:v>0.6179775280898876</c:v>
                </c:pt>
                <c:pt idx="1">
                  <c:v>3.3707865168539325E-2</c:v>
                </c:pt>
                <c:pt idx="2">
                  <c:v>0.34831460674157305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AE-494B-9CCC-93A35CF89F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0994141142711427"/>
          <c:y val="3.3208897036729947E-2"/>
          <c:w val="0.57941686871701004"/>
          <c:h val="0.827886868198950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'D0 - Promotions'!$S$5</c:f>
              <c:strCache>
                <c:ptCount val="1"/>
                <c:pt idx="0">
                  <c:v>Marque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Promotions'!$S$6:$S$13</c:f>
              <c:numCache>
                <c:formatCode>0%</c:formatCode>
                <c:ptCount val="8"/>
                <c:pt idx="0">
                  <c:v>#N/A</c:v>
                </c:pt>
                <c:pt idx="1">
                  <c:v>#N/A</c:v>
                </c:pt>
                <c:pt idx="2">
                  <c:v>0.47027741083223251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3F-4526-B88C-AF89A5226461}"/>
            </c:ext>
          </c:extLst>
        </c:ser>
        <c:ser>
          <c:idx val="1"/>
          <c:order val="1"/>
          <c:tx>
            <c:strRef>
              <c:f>'D0 - Promotions'!$T$5</c:f>
              <c:strCache>
                <c:ptCount val="1"/>
                <c:pt idx="0">
                  <c:v>Concurrent direct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Promotions'!$T$6:$T$13</c:f>
              <c:numCache>
                <c:formatCode>0%</c:formatCode>
                <c:ptCount val="8"/>
                <c:pt idx="0">
                  <c:v>0.99075297225891679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0.96036988110964328</c:v>
                </c:pt>
                <c:pt idx="7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3F-4526-B88C-AF89A5226461}"/>
            </c:ext>
          </c:extLst>
        </c:ser>
        <c:ser>
          <c:idx val="2"/>
          <c:order val="2"/>
          <c:tx>
            <c:strRef>
              <c:f>'D0 - Promotions'!$U$5</c:f>
              <c:strCache>
                <c:ptCount val="1"/>
                <c:pt idx="0">
                  <c:v>Concurrent indirect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Promotions'!$U$6:$U$13</c:f>
              <c:numCache>
                <c:formatCode>0%</c:formatCode>
                <c:ptCount val="8"/>
                <c:pt idx="0">
                  <c:v>#N/A</c:v>
                </c:pt>
                <c:pt idx="1">
                  <c:v>7.2655217965653898E-2</c:v>
                </c:pt>
                <c:pt idx="2">
                  <c:v>#N/A</c:v>
                </c:pt>
                <c:pt idx="3">
                  <c:v>2.6420079260237782E-2</c:v>
                </c:pt>
                <c:pt idx="4">
                  <c:v>4.8877146631439897E-2</c:v>
                </c:pt>
                <c:pt idx="5">
                  <c:v>6.8692206076618231E-2</c:v>
                </c:pt>
                <c:pt idx="6">
                  <c:v>#N/A</c:v>
                </c:pt>
                <c:pt idx="7">
                  <c:v>4.3593130779392336E-2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3F-4526-B88C-AF89A5226461}"/>
            </c:ext>
          </c:extLst>
        </c:ser>
        <c:ser>
          <c:idx val="3"/>
          <c:order val="3"/>
          <c:tx>
            <c:strRef>
              <c:f>'D0 - Promotions'!$V$5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5C9FF8D-D005-4035-9208-9DBF191DBC33}" type="CELLRANGE">
                      <a:rPr lang="en-US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83F-4526-B88C-AF89A522646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964A9F-08FD-4A79-BBAC-FA3F06E4AD8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83F-4526-B88C-AF89A522646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30C2DF9-AF48-42F9-B78A-4F1F3F7A05D7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83F-4526-B88C-AF89A522646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9EDE30B-DCBB-4174-9CB6-CC0EF805E854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483F-4526-B88C-AF89A522646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551D3F1-9F31-4B1E-AFC7-FCF0A671219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483F-4526-B88C-AF89A522646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0157DE4-3BDF-4DC6-A842-4188E99BC48E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483F-4526-B88C-AF89A522646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F553890-9C66-41B6-9FB4-E34D5EE9732C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483F-4526-B88C-AF89A522646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BFF8CE5-6D9D-4393-8954-5176846CC5E1}" type="CELLRANGE">
                      <a:rPr lang="fr-FR"/>
                      <a:pPr/>
                      <a:t>[CELLRANGE]</a:t>
                    </a:fld>
                    <a:endParaRPr lang="fr-F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483F-4526-B88C-AF89A52264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'D0 - Promotions'!$P$6:$P$13</c:f>
              <c:strCache>
                <c:ptCount val="8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</c:strCache>
            </c:strRef>
          </c:cat>
          <c:val>
            <c:numRef>
              <c:f>'D0 - Promotions'!$V$6:$V$13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'D0 - Promotions'!$R$6:$R$13</c15:f>
                <c15:dlblRangeCache>
                  <c:ptCount val="8"/>
                  <c:pt idx="0">
                    <c:v>99%</c:v>
                  </c:pt>
                  <c:pt idx="1">
                    <c:v>7%</c:v>
                  </c:pt>
                  <c:pt idx="2">
                    <c:v>47%</c:v>
                  </c:pt>
                  <c:pt idx="3">
                    <c:v>3%</c:v>
                  </c:pt>
                  <c:pt idx="4">
                    <c:v>5%</c:v>
                  </c:pt>
                  <c:pt idx="5">
                    <c:v>7%</c:v>
                  </c:pt>
                  <c:pt idx="6">
                    <c:v>96%</c:v>
                  </c:pt>
                  <c:pt idx="7">
                    <c:v>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483F-4526-B88C-AF89A5226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20037487"/>
        <c:axId val="1920044207"/>
      </c:barChart>
      <c:catAx>
        <c:axId val="192003748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920044207"/>
        <c:crosses val="autoZero"/>
        <c:auto val="1"/>
        <c:lblAlgn val="ctr"/>
        <c:lblOffset val="100"/>
        <c:noMultiLvlLbl val="0"/>
      </c:catAx>
      <c:valAx>
        <c:axId val="1920044207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920037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"/>
          <c:y val="0.88413042610081427"/>
          <c:w val="0.47288207167030416"/>
          <c:h val="0.113891090617892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'D0 - Promotions'!$AN$5</c:f>
              <c:strCache>
                <c:ptCount val="1"/>
                <c:pt idx="0">
                  <c:v>Fréquence remise immédiate</c:v>
                </c:pt>
              </c:strCache>
            </c:strRef>
          </c:tx>
          <c:spPr>
            <a:solidFill>
              <a:srgbClr val="E4E7F8"/>
            </a:solidFill>
            <a:ln>
              <a:solidFill>
                <a:srgbClr val="E4E7F8"/>
              </a:solidFill>
            </a:ln>
            <a:effectLst/>
          </c:spPr>
          <c:invertIfNegative val="0"/>
          <c:cat>
            <c:strRef>
              <c:f>'D0 - Promotions'!$AL$6:$AL$15</c:f>
              <c:strCache>
                <c:ptCount val="10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  <c:pt idx="8">
                  <c:v>Fondaudege</c:v>
                </c:pt>
                <c:pt idx="9">
                  <c:v>The Famous Grouse</c:v>
                </c:pt>
              </c:strCache>
            </c:strRef>
          </c:cat>
          <c:val>
            <c:numRef>
              <c:f>'D0 - Promotions'!$AN$6:$AN$15</c:f>
              <c:numCache>
                <c:formatCode>0%</c:formatCode>
                <c:ptCount val="10"/>
                <c:pt idx="0">
                  <c:v>0.29392758718996481</c:v>
                </c:pt>
                <c:pt idx="1">
                  <c:v>0.28364116094986808</c:v>
                </c:pt>
                <c:pt idx="2">
                  <c:v>0.28118393234672306</c:v>
                </c:pt>
                <c:pt idx="3">
                  <c:v>0.21828908554572271</c:v>
                </c:pt>
                <c:pt idx="4">
                  <c:v>0.21636363636363637</c:v>
                </c:pt>
                <c:pt idx="5">
                  <c:v>0.19574468085106383</c:v>
                </c:pt>
                <c:pt idx="6">
                  <c:v>4.0973630831643001E-2</c:v>
                </c:pt>
                <c:pt idx="7">
                  <c:v>0.19405940594059407</c:v>
                </c:pt>
                <c:pt idx="8">
                  <c:v>0.18769716088328076</c:v>
                </c:pt>
                <c:pt idx="9">
                  <c:v>0.17721518987341772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4-42A0-A510-2B2935730165}"/>
            </c:ext>
          </c:extLst>
        </c:ser>
        <c:ser>
          <c:idx val="1"/>
          <c:order val="1"/>
          <c:tx>
            <c:strRef>
              <c:f>'D0 - Promotions'!$AO$5</c:f>
              <c:strCache>
                <c:ptCount val="1"/>
                <c:pt idx="0">
                  <c:v>Fréquence lots virtuels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c:spPr>
          <c:invertIfNegative val="0"/>
          <c:cat>
            <c:strRef>
              <c:f>'D0 - Promotions'!$AL$6:$AL$15</c:f>
              <c:strCache>
                <c:ptCount val="10"/>
                <c:pt idx="0">
                  <c:v>Ballantines</c:v>
                </c:pt>
                <c:pt idx="1">
                  <c:v>Armorik</c:v>
                </c:pt>
                <c:pt idx="2">
                  <c:v>William Peel</c:v>
                </c:pt>
                <c:pt idx="3">
                  <c:v>Big Peat</c:v>
                </c:pt>
                <c:pt idx="4">
                  <c:v>Galleg</c:v>
                </c:pt>
                <c:pt idx="5">
                  <c:v>Yushan</c:v>
                </c:pt>
                <c:pt idx="6">
                  <c:v>J&amp;B</c:v>
                </c:pt>
                <c:pt idx="7">
                  <c:v>Paul John</c:v>
                </c:pt>
                <c:pt idx="8">
                  <c:v>Fondaudege</c:v>
                </c:pt>
                <c:pt idx="9">
                  <c:v>The Famous Grouse</c:v>
                </c:pt>
              </c:strCache>
            </c:strRef>
          </c:cat>
          <c:val>
            <c:numRef>
              <c:f>'D0 - Promotions'!$AO$6:$AO$15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0.15334685598377285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94-42A0-A510-2B2935730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82368767"/>
        <c:axId val="1682365887"/>
      </c:barChart>
      <c:lineChart>
        <c:grouping val="standard"/>
        <c:varyColors val="0"/>
        <c:ser>
          <c:idx val="2"/>
          <c:order val="2"/>
          <c:tx>
            <c:strRef>
              <c:f>'D0 - Promotions'!$AP$5</c:f>
              <c:strCache>
                <c:ptCount val="1"/>
                <c:pt idx="0">
                  <c:v>Générosité RI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Promotions'!$AP$6:$AP$15</c:f>
              <c:numCache>
                <c:formatCode>0%</c:formatCode>
                <c:ptCount val="10"/>
                <c:pt idx="0">
                  <c:v>0.12609439909458653</c:v>
                </c:pt>
                <c:pt idx="1">
                  <c:v>9.3348894266331556E-2</c:v>
                </c:pt>
                <c:pt idx="2">
                  <c:v>5.9427606444371145E-2</c:v>
                </c:pt>
                <c:pt idx="3">
                  <c:v>0.1</c:v>
                </c:pt>
                <c:pt idx="4">
                  <c:v>0.1002779411764706</c:v>
                </c:pt>
                <c:pt idx="5">
                  <c:v>0.18141655913978497</c:v>
                </c:pt>
                <c:pt idx="6">
                  <c:v>0.146740342628495</c:v>
                </c:pt>
                <c:pt idx="7">
                  <c:v>0.13385714285714287</c:v>
                </c:pt>
                <c:pt idx="8">
                  <c:v>0.12718502761001196</c:v>
                </c:pt>
                <c:pt idx="9">
                  <c:v>0.24581416056408983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94-42A0-A510-2B2935730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842479"/>
        <c:axId val="2094843919"/>
      </c:lineChart>
      <c:catAx>
        <c:axId val="1682368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82365887"/>
        <c:crosses val="autoZero"/>
        <c:auto val="1"/>
        <c:lblAlgn val="ctr"/>
        <c:lblOffset val="100"/>
        <c:noMultiLvlLbl val="0"/>
      </c:catAx>
      <c:valAx>
        <c:axId val="168236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/>
                  <a:t>Fréquence promotionnelle</a:t>
                </a:r>
              </a:p>
            </c:rich>
          </c:tx>
          <c:layout>
            <c:manualLayout>
              <c:xMode val="edge"/>
              <c:yMode val="edge"/>
              <c:x val="5.0487517607273307E-3"/>
              <c:y val="0.217350778109484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82368767"/>
        <c:crosses val="autoZero"/>
        <c:crossBetween val="between"/>
      </c:valAx>
      <c:valAx>
        <c:axId val="209484391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 dirty="0">
                    <a:solidFill>
                      <a:schemeClr val="accent1"/>
                    </a:solidFill>
                  </a:rPr>
                  <a:t>Générosité de la remise immédiate</a:t>
                </a:r>
              </a:p>
            </c:rich>
          </c:tx>
          <c:layout>
            <c:manualLayout>
              <c:xMode val="edge"/>
              <c:yMode val="edge"/>
              <c:x val="0.97816366511028008"/>
              <c:y val="8.089319144355261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1"/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2094842479"/>
        <c:crosses val="max"/>
        <c:crossBetween val="between"/>
      </c:valAx>
      <c:catAx>
        <c:axId val="2094842479"/>
        <c:scaling>
          <c:orientation val="minMax"/>
        </c:scaling>
        <c:delete val="1"/>
        <c:axPos val="b"/>
        <c:majorTickMark val="out"/>
        <c:minorTickMark val="none"/>
        <c:tickLblPos val="nextTo"/>
        <c:crossAx val="20948439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'D0 - Promotions'!$BL$5</c:f>
              <c:strCache>
                <c:ptCount val="1"/>
                <c:pt idx="0">
                  <c:v>RI</c:v>
                </c:pt>
              </c:strCache>
            </c:strRef>
          </c:tx>
          <c:spPr>
            <a:solidFill>
              <a:srgbClr val="E77E8A">
                <a:alpha val="30196"/>
              </a:srgbClr>
            </a:solidFill>
            <a:ln w="38100">
              <a:noFill/>
            </a:ln>
            <a:effectLst/>
          </c:spPr>
          <c:invertIfNegative val="0"/>
          <c:xVal>
            <c:numRef>
              <c:f>'D0 - Promotions'!$BH$6:$BH$77</c:f>
              <c:numCache>
                <c:formatCode>General</c:formatCode>
                <c:ptCount val="7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</c:v>
                </c:pt>
                <c:pt idx="13">
                  <c:v>1.9999999999999991</c:v>
                </c:pt>
                <c:pt idx="14">
                  <c:v>3.0000000000000009</c:v>
                </c:pt>
                <c:pt idx="15">
                  <c:v>4</c:v>
                </c:pt>
                <c:pt idx="16">
                  <c:v>4.9999999999999991</c:v>
                </c:pt>
                <c:pt idx="17">
                  <c:v>6.0000000000000009</c:v>
                </c:pt>
                <c:pt idx="18">
                  <c:v>7</c:v>
                </c:pt>
                <c:pt idx="19">
                  <c:v>7.9999999999999991</c:v>
                </c:pt>
                <c:pt idx="20">
                  <c:v>9</c:v>
                </c:pt>
                <c:pt idx="21">
                  <c:v>10</c:v>
                </c:pt>
                <c:pt idx="22">
                  <c:v>11</c:v>
                </c:pt>
                <c:pt idx="23">
                  <c:v>12</c:v>
                </c:pt>
                <c:pt idx="24">
                  <c:v>1</c:v>
                </c:pt>
                <c:pt idx="25">
                  <c:v>2.0000000000000018</c:v>
                </c:pt>
                <c:pt idx="26">
                  <c:v>2.9999999999999982</c:v>
                </c:pt>
                <c:pt idx="27">
                  <c:v>4</c:v>
                </c:pt>
                <c:pt idx="28">
                  <c:v>5.0000000000000018</c:v>
                </c:pt>
                <c:pt idx="29">
                  <c:v>5.9999999999999982</c:v>
                </c:pt>
                <c:pt idx="30">
                  <c:v>7</c:v>
                </c:pt>
                <c:pt idx="31">
                  <c:v>8.0000000000000018</c:v>
                </c:pt>
                <c:pt idx="32">
                  <c:v>8.9999999999999982</c:v>
                </c:pt>
                <c:pt idx="33">
                  <c:v>10</c:v>
                </c:pt>
                <c:pt idx="34">
                  <c:v>11.000000000000002</c:v>
                </c:pt>
                <c:pt idx="35">
                  <c:v>11.999999999999998</c:v>
                </c:pt>
                <c:pt idx="36">
                  <c:v>1</c:v>
                </c:pt>
                <c:pt idx="37">
                  <c:v>2.0000000000000018</c:v>
                </c:pt>
                <c:pt idx="38">
                  <c:v>2.9999999999999982</c:v>
                </c:pt>
                <c:pt idx="39">
                  <c:v>4</c:v>
                </c:pt>
                <c:pt idx="40">
                  <c:v>5.0000000000000018</c:v>
                </c:pt>
                <c:pt idx="41">
                  <c:v>5.9999999999999982</c:v>
                </c:pt>
                <c:pt idx="42">
                  <c:v>7</c:v>
                </c:pt>
                <c:pt idx="43">
                  <c:v>8.0000000000000018</c:v>
                </c:pt>
                <c:pt idx="44">
                  <c:v>8.9999999999999982</c:v>
                </c:pt>
                <c:pt idx="45">
                  <c:v>10</c:v>
                </c:pt>
                <c:pt idx="46">
                  <c:v>11.000000000000002</c:v>
                </c:pt>
                <c:pt idx="47">
                  <c:v>11.999999999999998</c:v>
                </c:pt>
                <c:pt idx="48">
                  <c:v>1</c:v>
                </c:pt>
                <c:pt idx="49">
                  <c:v>1.9999999999999964</c:v>
                </c:pt>
                <c:pt idx="50">
                  <c:v>3.0000000000000036</c:v>
                </c:pt>
                <c:pt idx="51">
                  <c:v>4</c:v>
                </c:pt>
                <c:pt idx="52">
                  <c:v>4.9999999999999964</c:v>
                </c:pt>
                <c:pt idx="53">
                  <c:v>6.0000000000000036</c:v>
                </c:pt>
                <c:pt idx="54">
                  <c:v>7</c:v>
                </c:pt>
                <c:pt idx="55">
                  <c:v>7.9999999999999964</c:v>
                </c:pt>
                <c:pt idx="56">
                  <c:v>9.0000000000000036</c:v>
                </c:pt>
                <c:pt idx="57">
                  <c:v>10</c:v>
                </c:pt>
                <c:pt idx="58">
                  <c:v>10.999999999999996</c:v>
                </c:pt>
                <c:pt idx="59">
                  <c:v>12.000000000000004</c:v>
                </c:pt>
              </c:numCache>
            </c:numRef>
          </c:xVal>
          <c:yVal>
            <c:numRef>
              <c:f>'D0 - Promotions'!$BI$6:$BI$77</c:f>
              <c:numCache>
                <c:formatCode>General</c:formatCode>
                <c:ptCount val="7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</c:numCache>
            </c:numRef>
          </c:yVal>
          <c:bubbleSize>
            <c:numRef>
              <c:f>'D0 - Promotions'!$BL$6:$BL$77</c:f>
              <c:numCache>
                <c:formatCode>0%</c:formatCode>
                <c:ptCount val="7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0.82222222222222219</c:v>
                </c:pt>
                <c:pt idx="28">
                  <c:v>0.75862068965517238</c:v>
                </c:pt>
                <c:pt idx="29">
                  <c:v>0.19230769230769232</c:v>
                </c:pt>
                <c:pt idx="30">
                  <c:v>0.36363636363636365</c:v>
                </c:pt>
                <c:pt idx="31">
                  <c:v>0.2982456140350877</c:v>
                </c:pt>
                <c:pt idx="32">
                  <c:v>0.32038834951456313</c:v>
                </c:pt>
                <c:pt idx="33">
                  <c:v>0.11764705882352941</c:v>
                </c:pt>
                <c:pt idx="34">
                  <c:v>0.18478260869565216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0.82399999999999995</c:v>
                </c:pt>
                <c:pt idx="59">
                  <c:v>0.99103139013452912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48-D523-425A-9D6D-585BE6B3988B}"/>
            </c:ext>
          </c:extLst>
        </c:ser>
        <c:ser>
          <c:idx val="1"/>
          <c:order val="1"/>
          <c:tx>
            <c:strRef>
              <c:f>'D0 - Promotions'!$BM$5</c:f>
              <c:strCache>
                <c:ptCount val="1"/>
                <c:pt idx="0">
                  <c:v>LV</c:v>
                </c:pt>
              </c:strCache>
            </c:strRef>
          </c:tx>
          <c:spPr>
            <a:solidFill>
              <a:srgbClr val="576CD4">
                <a:alpha val="30196"/>
              </a:srgbClr>
            </a:solidFill>
            <a:ln w="25400">
              <a:noFill/>
            </a:ln>
            <a:effectLst/>
          </c:spPr>
          <c:invertIfNegative val="0"/>
          <c:xVal>
            <c:numRef>
              <c:f>'D0 - Promotions'!$BH$6:$BH$77</c:f>
              <c:numCache>
                <c:formatCode>General</c:formatCode>
                <c:ptCount val="7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</c:v>
                </c:pt>
                <c:pt idx="13">
                  <c:v>1.9999999999999991</c:v>
                </c:pt>
                <c:pt idx="14">
                  <c:v>3.0000000000000009</c:v>
                </c:pt>
                <c:pt idx="15">
                  <c:v>4</c:v>
                </c:pt>
                <c:pt idx="16">
                  <c:v>4.9999999999999991</c:v>
                </c:pt>
                <c:pt idx="17">
                  <c:v>6.0000000000000009</c:v>
                </c:pt>
                <c:pt idx="18">
                  <c:v>7</c:v>
                </c:pt>
                <c:pt idx="19">
                  <c:v>7.9999999999999991</c:v>
                </c:pt>
                <c:pt idx="20">
                  <c:v>9</c:v>
                </c:pt>
                <c:pt idx="21">
                  <c:v>10</c:v>
                </c:pt>
                <c:pt idx="22">
                  <c:v>11</c:v>
                </c:pt>
                <c:pt idx="23">
                  <c:v>12</c:v>
                </c:pt>
                <c:pt idx="24">
                  <c:v>1</c:v>
                </c:pt>
                <c:pt idx="25">
                  <c:v>2.0000000000000018</c:v>
                </c:pt>
                <c:pt idx="26">
                  <c:v>2.9999999999999982</c:v>
                </c:pt>
                <c:pt idx="27">
                  <c:v>4</c:v>
                </c:pt>
                <c:pt idx="28">
                  <c:v>5.0000000000000018</c:v>
                </c:pt>
                <c:pt idx="29">
                  <c:v>5.9999999999999982</c:v>
                </c:pt>
                <c:pt idx="30">
                  <c:v>7</c:v>
                </c:pt>
                <c:pt idx="31">
                  <c:v>8.0000000000000018</c:v>
                </c:pt>
                <c:pt idx="32">
                  <c:v>8.9999999999999982</c:v>
                </c:pt>
                <c:pt idx="33">
                  <c:v>10</c:v>
                </c:pt>
                <c:pt idx="34">
                  <c:v>11.000000000000002</c:v>
                </c:pt>
                <c:pt idx="35">
                  <c:v>11.999999999999998</c:v>
                </c:pt>
                <c:pt idx="36">
                  <c:v>1</c:v>
                </c:pt>
                <c:pt idx="37">
                  <c:v>2.0000000000000018</c:v>
                </c:pt>
                <c:pt idx="38">
                  <c:v>2.9999999999999982</c:v>
                </c:pt>
                <c:pt idx="39">
                  <c:v>4</c:v>
                </c:pt>
                <c:pt idx="40">
                  <c:v>5.0000000000000018</c:v>
                </c:pt>
                <c:pt idx="41">
                  <c:v>5.9999999999999982</c:v>
                </c:pt>
                <c:pt idx="42">
                  <c:v>7</c:v>
                </c:pt>
                <c:pt idx="43">
                  <c:v>8.0000000000000018</c:v>
                </c:pt>
                <c:pt idx="44">
                  <c:v>8.9999999999999982</c:v>
                </c:pt>
                <c:pt idx="45">
                  <c:v>10</c:v>
                </c:pt>
                <c:pt idx="46">
                  <c:v>11.000000000000002</c:v>
                </c:pt>
                <c:pt idx="47">
                  <c:v>11.999999999999998</c:v>
                </c:pt>
                <c:pt idx="48">
                  <c:v>1</c:v>
                </c:pt>
                <c:pt idx="49">
                  <c:v>1.9999999999999964</c:v>
                </c:pt>
                <c:pt idx="50">
                  <c:v>3.0000000000000036</c:v>
                </c:pt>
                <c:pt idx="51">
                  <c:v>4</c:v>
                </c:pt>
                <c:pt idx="52">
                  <c:v>4.9999999999999964</c:v>
                </c:pt>
                <c:pt idx="53">
                  <c:v>6.0000000000000036</c:v>
                </c:pt>
                <c:pt idx="54">
                  <c:v>7</c:v>
                </c:pt>
                <c:pt idx="55">
                  <c:v>7.9999999999999964</c:v>
                </c:pt>
                <c:pt idx="56">
                  <c:v>9.0000000000000036</c:v>
                </c:pt>
                <c:pt idx="57">
                  <c:v>10</c:v>
                </c:pt>
                <c:pt idx="58">
                  <c:v>10.999999999999996</c:v>
                </c:pt>
                <c:pt idx="59">
                  <c:v>12.000000000000004</c:v>
                </c:pt>
              </c:numCache>
            </c:numRef>
          </c:xVal>
          <c:yVal>
            <c:numRef>
              <c:f>'D0 - Promotions'!$BI$6:$BI$77</c:f>
              <c:numCache>
                <c:formatCode>General</c:formatCode>
                <c:ptCount val="7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</c:numCache>
            </c:numRef>
          </c:yVal>
          <c:bubbleSize>
            <c:numRef>
              <c:f>'D0 - Promotions'!$BM$6:$BM$77</c:f>
              <c:numCache>
                <c:formatCode>0%</c:formatCode>
                <c:ptCount val="7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91-D523-425A-9D6D-585BE6B39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1308612384"/>
        <c:axId val="1308616224"/>
      </c:bubbleChart>
      <c:valAx>
        <c:axId val="1308612384"/>
        <c:scaling>
          <c:orientation val="minMax"/>
          <c:max val="13"/>
          <c:min val="0"/>
        </c:scaling>
        <c:delete val="1"/>
        <c:axPos val="t"/>
        <c:numFmt formatCode="General" sourceLinked="1"/>
        <c:majorTickMark val="none"/>
        <c:minorTickMark val="none"/>
        <c:tickLblPos val="nextTo"/>
        <c:crossAx val="1308616224"/>
        <c:crosses val="autoZero"/>
        <c:crossBetween val="midCat"/>
      </c:valAx>
      <c:valAx>
        <c:axId val="1308616224"/>
        <c:scaling>
          <c:orientation val="maxMin"/>
          <c:max val="7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308612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1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'D0 - Promotions'!$CF$5</c:f>
              <c:strCache>
                <c:ptCount val="1"/>
                <c:pt idx="0">
                  <c:v>Fréquence promotionnelle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'D0 - Promotions'!$CE$6:$CE$18</c:f>
              <c:strCache>
                <c:ptCount val="13"/>
                <c:pt idx="0">
                  <c:v>Pays de la Loire</c:v>
                </c:pt>
                <c:pt idx="1">
                  <c:v>Normandie</c:v>
                </c:pt>
                <c:pt idx="2">
                  <c:v>Bourgogne-Franche-Comté</c:v>
                </c:pt>
                <c:pt idx="3">
                  <c:v>Bretagne</c:v>
                </c:pt>
                <c:pt idx="4">
                  <c:v>Nouvelle-Aquitaine</c:v>
                </c:pt>
                <c:pt idx="5">
                  <c:v>Île-de-France</c:v>
                </c:pt>
                <c:pt idx="6">
                  <c:v>Grand Est</c:v>
                </c:pt>
                <c:pt idx="7">
                  <c:v>Occitanie</c:v>
                </c:pt>
                <c:pt idx="8">
                  <c:v>Centre-Val de Loire</c:v>
                </c:pt>
                <c:pt idx="9">
                  <c:v>Hauts-de-France</c:v>
                </c:pt>
                <c:pt idx="10">
                  <c:v>Corse</c:v>
                </c:pt>
                <c:pt idx="11">
                  <c:v>Auvergne-Rhône-Alpes</c:v>
                </c:pt>
                <c:pt idx="12">
                  <c:v>Provence-Alpes-Côte d'Azur</c:v>
                </c:pt>
              </c:strCache>
            </c:strRef>
          </c:cat>
          <c:val>
            <c:numRef>
              <c:f>'D0 - Promotions'!$CF$6:$CF$18</c:f>
              <c:numCache>
                <c:formatCode>0%</c:formatCode>
                <c:ptCount val="13"/>
                <c:pt idx="0">
                  <c:v>0.49696969696969695</c:v>
                </c:pt>
                <c:pt idx="1">
                  <c:v>0.43065693430656932</c:v>
                </c:pt>
                <c:pt idx="2">
                  <c:v>0.35714285714285715</c:v>
                </c:pt>
                <c:pt idx="3">
                  <c:v>0.35238095238095241</c:v>
                </c:pt>
                <c:pt idx="4">
                  <c:v>0.28767123287671231</c:v>
                </c:pt>
                <c:pt idx="5">
                  <c:v>0.25547445255474455</c:v>
                </c:pt>
                <c:pt idx="6">
                  <c:v>0.24864864864864866</c:v>
                </c:pt>
                <c:pt idx="7">
                  <c:v>0.24</c:v>
                </c:pt>
                <c:pt idx="8">
                  <c:v>0.22105263157894736</c:v>
                </c:pt>
                <c:pt idx="9">
                  <c:v>0.21146953405017921</c:v>
                </c:pt>
                <c:pt idx="10">
                  <c:v>0.21052631578947367</c:v>
                </c:pt>
                <c:pt idx="11">
                  <c:v>0.2</c:v>
                </c:pt>
                <c:pt idx="12">
                  <c:v>0.18309859154929578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16-4534-B8D2-51218F3D8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30882015"/>
        <c:axId val="2030882495"/>
      </c:barChart>
      <c:catAx>
        <c:axId val="20308820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2030882495"/>
        <c:crosses val="autoZero"/>
        <c:auto val="1"/>
        <c:lblAlgn val="ctr"/>
        <c:lblOffset val="100"/>
        <c:noMultiLvlLbl val="0"/>
      </c:catAx>
      <c:valAx>
        <c:axId val="2030882495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03088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402431654806035"/>
          <c:y val="3.6599734610011168E-2"/>
          <c:w val="0.77739030043924917"/>
          <c:h val="0.693714699916408"/>
        </c:manualLayout>
      </c:layout>
      <c:bubbleChart>
        <c:varyColors val="0"/>
        <c:ser>
          <c:idx val="0"/>
          <c:order val="0"/>
          <c:tx>
            <c:strRef>
              <c:f>'D0 - Promotions'!$DI$5</c:f>
              <c:strCache>
                <c:ptCount val="1"/>
                <c:pt idx="0">
                  <c:v>Croissance DN</c:v>
                </c:pt>
              </c:strCache>
            </c:strRef>
          </c:tx>
          <c:spPr>
            <a:solidFill>
              <a:srgbClr val="2FB3B0">
                <a:alpha val="50196"/>
              </a:srgb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Promotions'!$DG$6:$DG$103</c:f>
              <c:numCache>
                <c:formatCode>0%</c:formatCode>
                <c:ptCount val="98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  <c:pt idx="56">
                  <c:v>0.42700000000000005</c:v>
                </c:pt>
                <c:pt idx="57">
                  <c:v>0.13800000000000001</c:v>
                </c:pt>
                <c:pt idx="58">
                  <c:v>0.38299999999999995</c:v>
                </c:pt>
                <c:pt idx="59">
                  <c:v>0.13699999999999998</c:v>
                </c:pt>
                <c:pt idx="60">
                  <c:v>0.55799999999999994</c:v>
                </c:pt>
                <c:pt idx="61">
                  <c:v>0.19600000000000001</c:v>
                </c:pt>
                <c:pt idx="62">
                  <c:v>0.16800000000000001</c:v>
                </c:pt>
                <c:pt idx="63">
                  <c:v>0.248</c:v>
                </c:pt>
                <c:pt idx="64">
                  <c:v>0.39200000000000002</c:v>
                </c:pt>
                <c:pt idx="65">
                  <c:v>0.18899999999999997</c:v>
                </c:pt>
                <c:pt idx="66">
                  <c:v>0.157</c:v>
                </c:pt>
                <c:pt idx="67">
                  <c:v>6.6000000000000003E-2</c:v>
                </c:pt>
                <c:pt idx="68">
                  <c:v>0.35200000000000004</c:v>
                </c:pt>
                <c:pt idx="69">
                  <c:v>0.26100000000000001</c:v>
                </c:pt>
                <c:pt idx="70">
                  <c:v>0.23499999999999999</c:v>
                </c:pt>
                <c:pt idx="71">
                  <c:v>0.42799999999999999</c:v>
                </c:pt>
                <c:pt idx="72">
                  <c:v>0.48599999999999999</c:v>
                </c:pt>
                <c:pt idx="73">
                  <c:v>0.38600000000000001</c:v>
                </c:pt>
                <c:pt idx="74">
                  <c:v>0.13800000000000001</c:v>
                </c:pt>
                <c:pt idx="75">
                  <c:v>0.38500000000000001</c:v>
                </c:pt>
                <c:pt idx="76">
                  <c:v>0.154</c:v>
                </c:pt>
                <c:pt idx="77">
                  <c:v>0.18600000000000003</c:v>
                </c:pt>
                <c:pt idx="78">
                  <c:v>0.16</c:v>
                </c:pt>
                <c:pt idx="79">
                  <c:v>6.7000000000000004E-2</c:v>
                </c:pt>
                <c:pt idx="80">
                  <c:v>0.371</c:v>
                </c:pt>
                <c:pt idx="81">
                  <c:v>0.38200000000000001</c:v>
                </c:pt>
                <c:pt idx="82">
                  <c:v>0.23300000000000001</c:v>
                </c:pt>
                <c:pt idx="83">
                  <c:v>0.442</c:v>
                </c:pt>
                <c:pt idx="84">
                  <c:v>0.49099999999999999</c:v>
                </c:pt>
                <c:pt idx="85">
                  <c:v>0.41700000000000004</c:v>
                </c:pt>
                <c:pt idx="86">
                  <c:v>0.14499999999999999</c:v>
                </c:pt>
                <c:pt idx="87">
                  <c:v>0.39200000000000002</c:v>
                </c:pt>
                <c:pt idx="88">
                  <c:v>0.154</c:v>
                </c:pt>
                <c:pt idx="89">
                  <c:v>0.19399999999999998</c:v>
                </c:pt>
                <c:pt idx="90">
                  <c:v>0.15</c:v>
                </c:pt>
                <c:pt idx="91">
                  <c:v>0.255</c:v>
                </c:pt>
                <c:pt idx="92">
                  <c:v>0.45</c:v>
                </c:pt>
                <c:pt idx="93">
                  <c:v>0.184</c:v>
                </c:pt>
                <c:pt idx="94">
                  <c:v>0.152</c:v>
                </c:pt>
                <c:pt idx="95">
                  <c:v>0.28800000000000003</c:v>
                </c:pt>
                <c:pt idx="96">
                  <c:v>0.34100000000000003</c:v>
                </c:pt>
                <c:pt idx="97">
                  <c:v>1</c:v>
                </c:pt>
              </c:numCache>
            </c:numRef>
          </c:xVal>
          <c:yVal>
            <c:numRef>
              <c:f>'D0 - Promotions'!$DI$6:$DI$103</c:f>
              <c:numCache>
                <c:formatCode>0.0"pp"</c:formatCode>
                <c:ptCount val="98"/>
                <c:pt idx="0">
                  <c:v>0.2</c:v>
                </c:pt>
                <c:pt idx="1">
                  <c:v>0.66</c:v>
                </c:pt>
                <c:pt idx="2">
                  <c:v>1.21</c:v>
                </c:pt>
                <c:pt idx="3">
                  <c:v>#N/A</c:v>
                </c:pt>
                <c:pt idx="4">
                  <c:v>#N/A</c:v>
                </c:pt>
                <c:pt idx="5">
                  <c:v>2.93</c:v>
                </c:pt>
                <c:pt idx="6">
                  <c:v>#N/A</c:v>
                </c:pt>
                <c:pt idx="7">
                  <c:v>0.76</c:v>
                </c:pt>
                <c:pt idx="8">
                  <c:v>3.69</c:v>
                </c:pt>
                <c:pt idx="9">
                  <c:v>0.05</c:v>
                </c:pt>
                <c:pt idx="10">
                  <c:v>#N/A</c:v>
                </c:pt>
                <c:pt idx="11">
                  <c:v>0.21</c:v>
                </c:pt>
                <c:pt idx="12">
                  <c:v>0.28000000000000003</c:v>
                </c:pt>
                <c:pt idx="13">
                  <c:v>#N/A</c:v>
                </c:pt>
                <c:pt idx="14">
                  <c:v>0.23</c:v>
                </c:pt>
                <c:pt idx="15">
                  <c:v>#N/A</c:v>
                </c:pt>
                <c:pt idx="16">
                  <c:v>0.87</c:v>
                </c:pt>
                <c:pt idx="17">
                  <c:v>1.08</c:v>
                </c:pt>
                <c:pt idx="18">
                  <c:v>#N/A</c:v>
                </c:pt>
                <c:pt idx="19">
                  <c:v>#N/A</c:v>
                </c:pt>
                <c:pt idx="20">
                  <c:v>3.56</c:v>
                </c:pt>
                <c:pt idx="21">
                  <c:v>#N/A</c:v>
                </c:pt>
                <c:pt idx="22">
                  <c:v>0.16</c:v>
                </c:pt>
                <c:pt idx="23">
                  <c:v>7.0000000000000007E-2</c:v>
                </c:pt>
                <c:pt idx="24">
                  <c:v>#N/A</c:v>
                </c:pt>
                <c:pt idx="25">
                  <c:v>#N/A</c:v>
                </c:pt>
                <c:pt idx="26">
                  <c:v>1.25</c:v>
                </c:pt>
                <c:pt idx="27">
                  <c:v>#N/A</c:v>
                </c:pt>
                <c:pt idx="28">
                  <c:v>#N/A</c:v>
                </c:pt>
                <c:pt idx="29">
                  <c:v>0.31</c:v>
                </c:pt>
                <c:pt idx="30">
                  <c:v>5.67</c:v>
                </c:pt>
                <c:pt idx="31">
                  <c:v>#N/A</c:v>
                </c:pt>
                <c:pt idx="32">
                  <c:v>#N/A</c:v>
                </c:pt>
                <c:pt idx="33">
                  <c:v>0.32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0.19</c:v>
                </c:pt>
                <c:pt idx="39">
                  <c:v>1.68</c:v>
                </c:pt>
                <c:pt idx="40">
                  <c:v>0.91</c:v>
                </c:pt>
                <c:pt idx="41">
                  <c:v>#N/A</c:v>
                </c:pt>
                <c:pt idx="42">
                  <c:v>#N/A</c:v>
                </c:pt>
                <c:pt idx="43">
                  <c:v>3.27</c:v>
                </c:pt>
                <c:pt idx="44">
                  <c:v>#N/A</c:v>
                </c:pt>
                <c:pt idx="45">
                  <c:v>0.13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1.1599999999999999</c:v>
                </c:pt>
                <c:pt idx="53">
                  <c:v>#N/A</c:v>
                </c:pt>
                <c:pt idx="54">
                  <c:v>6.7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0.33</c:v>
                </c:pt>
                <c:pt idx="60">
                  <c:v>2.97</c:v>
                </c:pt>
                <c:pt idx="61">
                  <c:v>#N/A</c:v>
                </c:pt>
                <c:pt idx="62">
                  <c:v>1.05</c:v>
                </c:pt>
                <c:pt idx="63">
                  <c:v>0.13</c:v>
                </c:pt>
                <c:pt idx="64">
                  <c:v>#N/A</c:v>
                </c:pt>
                <c:pt idx="65">
                  <c:v>1.69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2.5</c:v>
                </c:pt>
                <c:pt idx="74">
                  <c:v>#N/A</c:v>
                </c:pt>
                <c:pt idx="75">
                  <c:v>0.34</c:v>
                </c:pt>
                <c:pt idx="76">
                  <c:v>0.4</c:v>
                </c:pt>
                <c:pt idx="77">
                  <c:v>0.23</c:v>
                </c:pt>
                <c:pt idx="78">
                  <c:v>5.4</c:v>
                </c:pt>
                <c:pt idx="79">
                  <c:v>4.74</c:v>
                </c:pt>
                <c:pt idx="80">
                  <c:v>3.76</c:v>
                </c:pt>
                <c:pt idx="81">
                  <c:v>2.0499999999999998</c:v>
                </c:pt>
                <c:pt idx="82">
                  <c:v>#N/A</c:v>
                </c:pt>
                <c:pt idx="83">
                  <c:v>#N/A</c:v>
                </c:pt>
                <c:pt idx="84">
                  <c:v>0.38</c:v>
                </c:pt>
                <c:pt idx="85">
                  <c:v>4.8</c:v>
                </c:pt>
                <c:pt idx="86">
                  <c:v>3.42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7.0000000000000007E-2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</c:numCache>
            </c:numRef>
          </c:yVal>
          <c:bubbleSize>
            <c:numRef>
              <c:f>'D0 - Promotions'!$DM$6:$DM$103</c:f>
              <c:numCache>
                <c:formatCode>0%</c:formatCode>
                <c:ptCount val="98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  <c:pt idx="56">
                  <c:v>0.55030000000000001</c:v>
                </c:pt>
                <c:pt idx="57">
                  <c:v>0.2079</c:v>
                </c:pt>
                <c:pt idx="58">
                  <c:v>0.6663</c:v>
                </c:pt>
                <c:pt idx="59">
                  <c:v>9.2300000000000007E-2</c:v>
                </c:pt>
                <c:pt idx="60">
                  <c:v>0.32799999999999996</c:v>
                </c:pt>
                <c:pt idx="61">
                  <c:v>5.5599999999999997E-2</c:v>
                </c:pt>
                <c:pt idx="62">
                  <c:v>0.92090000000000005</c:v>
                </c:pt>
                <c:pt idx="63">
                  <c:v>0.59289999999999998</c:v>
                </c:pt>
                <c:pt idx="64">
                  <c:v>0.24249999999999999</c:v>
                </c:pt>
                <c:pt idx="65">
                  <c:v>0.73170000000000002</c:v>
                </c:pt>
                <c:pt idx="66">
                  <c:v>0.39510000000000001</c:v>
                </c:pt>
                <c:pt idx="67">
                  <c:v>0.8538</c:v>
                </c:pt>
                <c:pt idx="68">
                  <c:v>0.14679999999999999</c:v>
                </c:pt>
                <c:pt idx="69">
                  <c:v>0.1273</c:v>
                </c:pt>
                <c:pt idx="70">
                  <c:v>0.1978</c:v>
                </c:pt>
                <c:pt idx="71">
                  <c:v>8.3100000000000007E-2</c:v>
                </c:pt>
                <c:pt idx="72">
                  <c:v>0.3624</c:v>
                </c:pt>
                <c:pt idx="73">
                  <c:v>0.80220000000000002</c:v>
                </c:pt>
                <c:pt idx="74">
                  <c:v>0.2162</c:v>
                </c:pt>
                <c:pt idx="75">
                  <c:v>0.33770000000000006</c:v>
                </c:pt>
                <c:pt idx="76">
                  <c:v>8.900000000000001E-2</c:v>
                </c:pt>
                <c:pt idx="77">
                  <c:v>5.8200000000000002E-2</c:v>
                </c:pt>
                <c:pt idx="78">
                  <c:v>0.39649999999999996</c:v>
                </c:pt>
                <c:pt idx="79">
                  <c:v>0.85620000000000007</c:v>
                </c:pt>
                <c:pt idx="80">
                  <c:v>0.15060000000000001</c:v>
                </c:pt>
                <c:pt idx="81">
                  <c:v>0.14949999999999999</c:v>
                </c:pt>
                <c:pt idx="82">
                  <c:v>0.19789999999999999</c:v>
                </c:pt>
                <c:pt idx="83">
                  <c:v>8.3900000000000002E-2</c:v>
                </c:pt>
                <c:pt idx="84">
                  <c:v>0.36680000000000001</c:v>
                </c:pt>
                <c:pt idx="85">
                  <c:v>0.81629999999999991</c:v>
                </c:pt>
                <c:pt idx="86">
                  <c:v>0.21679999999999999</c:v>
                </c:pt>
                <c:pt idx="87">
                  <c:v>0.33429999999999999</c:v>
                </c:pt>
                <c:pt idx="88">
                  <c:v>8.5000000000000006E-2</c:v>
                </c:pt>
                <c:pt idx="89">
                  <c:v>5.5899999999999998E-2</c:v>
                </c:pt>
                <c:pt idx="90">
                  <c:v>0.34250000000000003</c:v>
                </c:pt>
                <c:pt idx="91">
                  <c:v>0.21230000000000002</c:v>
                </c:pt>
                <c:pt idx="92">
                  <c:v>8.6199999999999999E-2</c:v>
                </c:pt>
                <c:pt idx="93">
                  <c:v>0.18260000000000001</c:v>
                </c:pt>
                <c:pt idx="94">
                  <c:v>9.01E-2</c:v>
                </c:pt>
                <c:pt idx="95">
                  <c:v>0.47950000000000004</c:v>
                </c:pt>
                <c:pt idx="96">
                  <c:v>7.1800000000000003E-2</c:v>
                </c:pt>
                <c:pt idx="97">
                  <c:v>7.0699999999999999E-2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75FA-4652-8EF7-28474255819B}"/>
            </c:ext>
          </c:extLst>
        </c:ser>
        <c:ser>
          <c:idx val="1"/>
          <c:order val="1"/>
          <c:tx>
            <c:strRef>
              <c:f>'D0 - Promotions'!$DJ$5</c:f>
              <c:strCache>
                <c:ptCount val="1"/>
                <c:pt idx="0">
                  <c:v>Stable</c:v>
                </c:pt>
              </c:strCache>
            </c:strRef>
          </c:tx>
          <c:spPr>
            <a:solidFill>
              <a:schemeClr val="bg1">
                <a:lumMod val="75000"/>
                <a:alpha val="50196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Promotions'!$DG$6:$DG$61</c:f>
              <c:numCache>
                <c:formatCode>0%</c:formatCode>
                <c:ptCount val="56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</c:numCache>
            </c:numRef>
          </c:xVal>
          <c:yVal>
            <c:numRef>
              <c:f>'D0 - Promotions'!$DJ$6:$DJ$61</c:f>
              <c:numCache>
                <c:formatCode>0.0"pp"</c:formatCode>
                <c:ptCount val="5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</c:numCache>
            </c:numRef>
          </c:yVal>
          <c:bubbleSize>
            <c:numRef>
              <c:f>'D0 - Promotions'!$DM$6:$DM$61</c:f>
              <c:numCache>
                <c:formatCode>0%</c:formatCode>
                <c:ptCount val="56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75FA-4652-8EF7-28474255819B}"/>
            </c:ext>
          </c:extLst>
        </c:ser>
        <c:ser>
          <c:idx val="2"/>
          <c:order val="2"/>
          <c:tx>
            <c:strRef>
              <c:f>'D0 - Promotions'!$DK$5</c:f>
              <c:strCache>
                <c:ptCount val="1"/>
                <c:pt idx="0">
                  <c:v>Décroissance DN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  <a:alpha val="50196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Promotions'!$DG$6:$DG$61</c:f>
              <c:numCache>
                <c:formatCode>0%</c:formatCode>
                <c:ptCount val="56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</c:numCache>
            </c:numRef>
          </c:xVal>
          <c:yVal>
            <c:numRef>
              <c:f>'D0 - Promotions'!$DK$6:$DK$61</c:f>
              <c:numCache>
                <c:formatCode>0.0"pp"</c:formatCode>
                <c:ptCount val="5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-0.31</c:v>
                </c:pt>
                <c:pt idx="4">
                  <c:v>-0.03</c:v>
                </c:pt>
                <c:pt idx="5">
                  <c:v>#N/A</c:v>
                </c:pt>
                <c:pt idx="6">
                  <c:v>-0.05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-7.0000000000000007E-2</c:v>
                </c:pt>
                <c:pt idx="11">
                  <c:v>#N/A</c:v>
                </c:pt>
                <c:pt idx="12">
                  <c:v>#N/A</c:v>
                </c:pt>
                <c:pt idx="13">
                  <c:v>-0.57999999999999996</c:v>
                </c:pt>
                <c:pt idx="14">
                  <c:v>#N/A</c:v>
                </c:pt>
                <c:pt idx="15">
                  <c:v>-2.33</c:v>
                </c:pt>
                <c:pt idx="16">
                  <c:v>#N/A</c:v>
                </c:pt>
                <c:pt idx="17">
                  <c:v>#N/A</c:v>
                </c:pt>
                <c:pt idx="18">
                  <c:v>-5.17</c:v>
                </c:pt>
                <c:pt idx="19">
                  <c:v>-0.22</c:v>
                </c:pt>
                <c:pt idx="20">
                  <c:v>#N/A</c:v>
                </c:pt>
                <c:pt idx="21">
                  <c:v>-0.05</c:v>
                </c:pt>
                <c:pt idx="22">
                  <c:v>#N/A</c:v>
                </c:pt>
                <c:pt idx="23">
                  <c:v>#N/A</c:v>
                </c:pt>
                <c:pt idx="24">
                  <c:v>-0.05</c:v>
                </c:pt>
                <c:pt idx="25">
                  <c:v>-1.1599999999999999</c:v>
                </c:pt>
                <c:pt idx="26">
                  <c:v>#N/A</c:v>
                </c:pt>
                <c:pt idx="27">
                  <c:v>-0.26</c:v>
                </c:pt>
                <c:pt idx="28">
                  <c:v>-0.31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-0.16</c:v>
                </c:pt>
                <c:pt idx="33">
                  <c:v>#N/A</c:v>
                </c:pt>
                <c:pt idx="34">
                  <c:v>-0.56999999999999995</c:v>
                </c:pt>
                <c:pt idx="35">
                  <c:v>-2.68</c:v>
                </c:pt>
                <c:pt idx="36">
                  <c:v>-0.03</c:v>
                </c:pt>
                <c:pt idx="37">
                  <c:v>-8.9600000000000009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-3.24</c:v>
                </c:pt>
                <c:pt idx="42">
                  <c:v>-0.56000000000000005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-2.95</c:v>
                </c:pt>
                <c:pt idx="47">
                  <c:v>-0.93</c:v>
                </c:pt>
                <c:pt idx="48">
                  <c:v>-0.18</c:v>
                </c:pt>
                <c:pt idx="49">
                  <c:v>-0.22</c:v>
                </c:pt>
                <c:pt idx="50">
                  <c:v>-0.28000000000000003</c:v>
                </c:pt>
                <c:pt idx="51">
                  <c:v>-8.99</c:v>
                </c:pt>
                <c:pt idx="52">
                  <c:v>#N/A</c:v>
                </c:pt>
                <c:pt idx="53">
                  <c:v>-0.37</c:v>
                </c:pt>
                <c:pt idx="54">
                  <c:v>#N/A</c:v>
                </c:pt>
                <c:pt idx="55">
                  <c:v>-0.5</c:v>
                </c:pt>
              </c:numCache>
            </c:numRef>
          </c:yVal>
          <c:bubbleSize>
            <c:numRef>
              <c:f>'D0 - Promotions'!$DM$6:$DM$61</c:f>
              <c:numCache>
                <c:formatCode>0%</c:formatCode>
                <c:ptCount val="56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75FA-4652-8EF7-28474255819B}"/>
            </c:ext>
          </c:extLst>
        </c:ser>
        <c:ser>
          <c:idx val="3"/>
          <c:order val="3"/>
          <c:tx>
            <c:strRef>
              <c:f>'D0 - Promotions'!$DL$5</c:f>
              <c:strCache>
                <c:ptCount val="1"/>
                <c:pt idx="0">
                  <c:v>Cointreau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'D0 - Promotions'!$DG$6:$DG$61</c:f>
              <c:numCache>
                <c:formatCode>0%</c:formatCode>
                <c:ptCount val="56"/>
                <c:pt idx="0">
                  <c:v>0.128</c:v>
                </c:pt>
                <c:pt idx="1">
                  <c:v>0.18100000000000002</c:v>
                </c:pt>
                <c:pt idx="2">
                  <c:v>0.152</c:v>
                </c:pt>
                <c:pt idx="3">
                  <c:v>0.126</c:v>
                </c:pt>
                <c:pt idx="4">
                  <c:v>0.40399999999999997</c:v>
                </c:pt>
                <c:pt idx="5">
                  <c:v>0.32899999999999996</c:v>
                </c:pt>
                <c:pt idx="6">
                  <c:v>0.17100000000000001</c:v>
                </c:pt>
                <c:pt idx="7">
                  <c:v>0.13600000000000001</c:v>
                </c:pt>
                <c:pt idx="8">
                  <c:v>0.16399999999999998</c:v>
                </c:pt>
                <c:pt idx="9">
                  <c:v>0.157</c:v>
                </c:pt>
                <c:pt idx="10">
                  <c:v>0.20199999999999999</c:v>
                </c:pt>
                <c:pt idx="11">
                  <c:v>0.154</c:v>
                </c:pt>
                <c:pt idx="12">
                  <c:v>0.122</c:v>
                </c:pt>
                <c:pt idx="13">
                  <c:v>0.16500000000000001</c:v>
                </c:pt>
                <c:pt idx="14">
                  <c:v>0.41499999999999998</c:v>
                </c:pt>
                <c:pt idx="15">
                  <c:v>0.29499999999999998</c:v>
                </c:pt>
                <c:pt idx="16">
                  <c:v>0.17100000000000001</c:v>
                </c:pt>
                <c:pt idx="17">
                  <c:v>0.128</c:v>
                </c:pt>
                <c:pt idx="18">
                  <c:v>0.124</c:v>
                </c:pt>
                <c:pt idx="19">
                  <c:v>0.13800000000000001</c:v>
                </c:pt>
                <c:pt idx="20">
                  <c:v>0.16399999999999998</c:v>
                </c:pt>
                <c:pt idx="21">
                  <c:v>0.2</c:v>
                </c:pt>
                <c:pt idx="22">
                  <c:v>0.14800000000000002</c:v>
                </c:pt>
                <c:pt idx="23">
                  <c:v>0.154</c:v>
                </c:pt>
                <c:pt idx="24">
                  <c:v>0.39100000000000001</c:v>
                </c:pt>
                <c:pt idx="25">
                  <c:v>0.34200000000000003</c:v>
                </c:pt>
                <c:pt idx="26">
                  <c:v>0.183</c:v>
                </c:pt>
                <c:pt idx="27">
                  <c:v>0.121</c:v>
                </c:pt>
                <c:pt idx="28">
                  <c:v>0.11800000000000001</c:v>
                </c:pt>
                <c:pt idx="29">
                  <c:v>0.14099999999999999</c:v>
                </c:pt>
                <c:pt idx="30">
                  <c:v>0.182</c:v>
                </c:pt>
                <c:pt idx="31">
                  <c:v>0.47600000000000003</c:v>
                </c:pt>
                <c:pt idx="32">
                  <c:v>0.19800000000000001</c:v>
                </c:pt>
                <c:pt idx="33">
                  <c:v>0.15</c:v>
                </c:pt>
                <c:pt idx="34">
                  <c:v>0.36399999999999999</c:v>
                </c:pt>
                <c:pt idx="35">
                  <c:v>0.46700000000000003</c:v>
                </c:pt>
                <c:pt idx="36">
                  <c:v>0.159</c:v>
                </c:pt>
                <c:pt idx="37">
                  <c:v>0.47299999999999998</c:v>
                </c:pt>
                <c:pt idx="38">
                  <c:v>0.41</c:v>
                </c:pt>
                <c:pt idx="39">
                  <c:v>0.42499999999999999</c:v>
                </c:pt>
                <c:pt idx="40">
                  <c:v>0.13500000000000001</c:v>
                </c:pt>
                <c:pt idx="41">
                  <c:v>0.36099999999999999</c:v>
                </c:pt>
                <c:pt idx="42">
                  <c:v>0.13900000000000001</c:v>
                </c:pt>
                <c:pt idx="43">
                  <c:v>0.58099999999999996</c:v>
                </c:pt>
                <c:pt idx="44">
                  <c:v>0.51200000000000001</c:v>
                </c:pt>
                <c:pt idx="45">
                  <c:v>0.192</c:v>
                </c:pt>
                <c:pt idx="46">
                  <c:v>0.16899999999999998</c:v>
                </c:pt>
                <c:pt idx="47">
                  <c:v>0.23100000000000001</c:v>
                </c:pt>
                <c:pt idx="48">
                  <c:v>0.33399999999999996</c:v>
                </c:pt>
                <c:pt idx="49">
                  <c:v>0.17899999999999999</c:v>
                </c:pt>
                <c:pt idx="50">
                  <c:v>0.155</c:v>
                </c:pt>
                <c:pt idx="51">
                  <c:v>0.38</c:v>
                </c:pt>
                <c:pt idx="52">
                  <c:v>0.51700000000000002</c:v>
                </c:pt>
                <c:pt idx="53">
                  <c:v>0.154</c:v>
                </c:pt>
                <c:pt idx="54">
                  <c:v>0.56799999999999995</c:v>
                </c:pt>
                <c:pt idx="55">
                  <c:v>0.42599999999999999</c:v>
                </c:pt>
              </c:numCache>
            </c:numRef>
          </c:xVal>
          <c:yVal>
            <c:numRef>
              <c:f>'D0 - Promotions'!$DL$6:$DL$61</c:f>
              <c:numCache>
                <c:formatCode>0.0"pp"</c:formatCode>
                <c:ptCount val="56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-3.45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-3.46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</c:numCache>
            </c:numRef>
          </c:yVal>
          <c:bubbleSize>
            <c:numRef>
              <c:f>'D0 - Promotions'!$DM$6:$DM$61</c:f>
              <c:numCache>
                <c:formatCode>0%</c:formatCode>
                <c:ptCount val="56"/>
                <c:pt idx="0">
                  <c:v>9.01E-2</c:v>
                </c:pt>
                <c:pt idx="1">
                  <c:v>6.0700000000000004E-2</c:v>
                </c:pt>
                <c:pt idx="2">
                  <c:v>0.4113</c:v>
                </c:pt>
                <c:pt idx="3">
                  <c:v>0.10980000000000001</c:v>
                </c:pt>
                <c:pt idx="4">
                  <c:v>8.1500000000000003E-2</c:v>
                </c:pt>
                <c:pt idx="5">
                  <c:v>0.38469999999999999</c:v>
                </c:pt>
                <c:pt idx="6">
                  <c:v>0.81920000000000004</c:v>
                </c:pt>
                <c:pt idx="7">
                  <c:v>0.23280000000000001</c:v>
                </c:pt>
                <c:pt idx="8">
                  <c:v>0.81400000000000006</c:v>
                </c:pt>
                <c:pt idx="9">
                  <c:v>8.8100000000000012E-2</c:v>
                </c:pt>
                <c:pt idx="10">
                  <c:v>5.4100000000000002E-2</c:v>
                </c:pt>
                <c:pt idx="11">
                  <c:v>0.3992</c:v>
                </c:pt>
                <c:pt idx="12">
                  <c:v>0.11289999999999999</c:v>
                </c:pt>
                <c:pt idx="13">
                  <c:v>0.13250000000000001</c:v>
                </c:pt>
                <c:pt idx="14">
                  <c:v>8.1799999999999998E-2</c:v>
                </c:pt>
                <c:pt idx="15">
                  <c:v>0.35539999999999999</c:v>
                </c:pt>
                <c:pt idx="16">
                  <c:v>0.81969999999999998</c:v>
                </c:pt>
                <c:pt idx="17">
                  <c:v>0.22519999999999998</c:v>
                </c:pt>
                <c:pt idx="18">
                  <c:v>0.7770999999999999</c:v>
                </c:pt>
                <c:pt idx="19">
                  <c:v>8.7599999999999997E-2</c:v>
                </c:pt>
                <c:pt idx="20">
                  <c:v>0.45299999999999996</c:v>
                </c:pt>
                <c:pt idx="21">
                  <c:v>5.4800000000000001E-2</c:v>
                </c:pt>
                <c:pt idx="22">
                  <c:v>0.39710000000000001</c:v>
                </c:pt>
                <c:pt idx="23">
                  <c:v>0.13830000000000001</c:v>
                </c:pt>
                <c:pt idx="24">
                  <c:v>7.9500000000000001E-2</c:v>
                </c:pt>
                <c:pt idx="25">
                  <c:v>0.37869999999999998</c:v>
                </c:pt>
                <c:pt idx="26">
                  <c:v>0.81099999999999994</c:v>
                </c:pt>
                <c:pt idx="27">
                  <c:v>0.21440000000000001</c:v>
                </c:pt>
                <c:pt idx="28">
                  <c:v>0.82879999999999998</c:v>
                </c:pt>
                <c:pt idx="29">
                  <c:v>8.9800000000000005E-2</c:v>
                </c:pt>
                <c:pt idx="30">
                  <c:v>0.41739999999999999</c:v>
                </c:pt>
                <c:pt idx="31">
                  <c:v>0.49740000000000001</c:v>
                </c:pt>
                <c:pt idx="32">
                  <c:v>5.5300000000000002E-2</c:v>
                </c:pt>
                <c:pt idx="33">
                  <c:v>0.39549999999999996</c:v>
                </c:pt>
                <c:pt idx="34">
                  <c:v>0.75819999999999999</c:v>
                </c:pt>
                <c:pt idx="35">
                  <c:v>0.33509999999999995</c:v>
                </c:pt>
                <c:pt idx="36">
                  <c:v>0.1376</c:v>
                </c:pt>
                <c:pt idx="37">
                  <c:v>0.2165</c:v>
                </c:pt>
                <c:pt idx="38">
                  <c:v>0.08</c:v>
                </c:pt>
                <c:pt idx="39">
                  <c:v>0.56710000000000005</c:v>
                </c:pt>
                <c:pt idx="40">
                  <c:v>0.217</c:v>
                </c:pt>
                <c:pt idx="41">
                  <c:v>0.63390000000000002</c:v>
                </c:pt>
                <c:pt idx="42">
                  <c:v>8.6699999999999999E-2</c:v>
                </c:pt>
                <c:pt idx="43">
                  <c:v>0.36070000000000002</c:v>
                </c:pt>
                <c:pt idx="44">
                  <c:v>0.53189999999999993</c:v>
                </c:pt>
                <c:pt idx="45">
                  <c:v>5.6900000000000006E-2</c:v>
                </c:pt>
                <c:pt idx="46">
                  <c:v>0.89139999999999997</c:v>
                </c:pt>
                <c:pt idx="47">
                  <c:v>0.58360000000000001</c:v>
                </c:pt>
                <c:pt idx="48">
                  <c:v>0.2407</c:v>
                </c:pt>
                <c:pt idx="49">
                  <c:v>0.72950000000000004</c:v>
                </c:pt>
                <c:pt idx="50">
                  <c:v>0.39229999999999998</c:v>
                </c:pt>
                <c:pt idx="51">
                  <c:v>0.76390000000000002</c:v>
                </c:pt>
                <c:pt idx="52">
                  <c:v>0.3619</c:v>
                </c:pt>
                <c:pt idx="53">
                  <c:v>0.13789999999999999</c:v>
                </c:pt>
                <c:pt idx="54">
                  <c:v>0.30609999999999998</c:v>
                </c:pt>
                <c:pt idx="55">
                  <c:v>7.8100000000000003E-2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75FA-4652-8EF7-284742558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30"/>
        <c:showNegBubbles val="0"/>
        <c:sizeRepresents val="w"/>
        <c:axId val="1656070271"/>
        <c:axId val="1656071231"/>
      </c:bubbleChart>
      <c:valAx>
        <c:axId val="1656070271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/>
                  <a:t>Part des magasins en promotion</a:t>
                </a:r>
              </a:p>
            </c:rich>
          </c:tx>
          <c:layout>
            <c:manualLayout>
              <c:xMode val="edge"/>
              <c:yMode val="edge"/>
              <c:x val="0.35146413399356008"/>
              <c:y val="0.814443996282201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56071231"/>
        <c:crosses val="autoZero"/>
        <c:crossBetween val="midCat"/>
      </c:valAx>
      <c:valAx>
        <c:axId val="1656071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/>
                  <a:t>Évolution de la DN VS  sem. précédente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&quot;pp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6560702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4920222601040851E-2"/>
          <c:y val="0.91535742887372928"/>
          <c:w val="0.85015955479791827"/>
          <c:h val="6.08860752094184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0555555555555554"/>
          <c:y val="2.9599721504123516E-2"/>
          <c:w val="0.46388888888888891"/>
          <c:h val="0.940800556991753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'D0 - Promotions'!$DO$5</c:f>
              <c:strCache>
                <c:ptCount val="1"/>
                <c:pt idx="0">
                  <c:v>Perte supérieure à 5%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Promotions'!$DP$5:$DQ$5</c:f>
              <c:numCache>
                <c:formatCode>General</c:formatCode>
                <c:ptCount val="2"/>
                <c:pt idx="0" formatCode="0%">
                  <c:v>1.7857142857142856E-2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79-4105-B2AD-4DD7DB29F94E}"/>
            </c:ext>
          </c:extLst>
        </c:ser>
        <c:ser>
          <c:idx val="1"/>
          <c:order val="1"/>
          <c:tx>
            <c:strRef>
              <c:f>'D0 - Promotions'!$DO$6</c:f>
              <c:strCache>
                <c:ptCount val="1"/>
                <c:pt idx="0">
                  <c:v>Perte inférieure à 5%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F79-4105-B2AD-4DD7DB29F94E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1F79-4105-B2AD-4DD7DB29F9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Promotions'!$DP$6:$DQ$6</c:f>
              <c:numCache>
                <c:formatCode>0%</c:formatCode>
                <c:ptCount val="2"/>
                <c:pt idx="0">
                  <c:v>0.39285714285714285</c:v>
                </c:pt>
                <c:pt idx="1">
                  <c:v>0.4107142857142857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79-4105-B2AD-4DD7DB29F94E}"/>
            </c:ext>
          </c:extLst>
        </c:ser>
        <c:ser>
          <c:idx val="2"/>
          <c:order val="2"/>
          <c:tx>
            <c:strRef>
              <c:f>'D0 - Promotions'!$DO$7</c:f>
              <c:strCache>
                <c:ptCount val="1"/>
                <c:pt idx="0">
                  <c:v>Distribution stable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Promotions'!$DP$7:$DQ$7</c:f>
              <c:numCache>
                <c:formatCode>0%</c:formatCode>
                <c:ptCount val="2"/>
                <c:pt idx="0">
                  <c:v>0.10714285714285714</c:v>
                </c:pt>
                <c:pt idx="1">
                  <c:v>0.10714285714285714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79-4105-B2AD-4DD7DB29F94E}"/>
            </c:ext>
          </c:extLst>
        </c:ser>
        <c:ser>
          <c:idx val="3"/>
          <c:order val="3"/>
          <c:tx>
            <c:strRef>
              <c:f>'D0 - Promotions'!$DO$8</c:f>
              <c:strCache>
                <c:ptCount val="1"/>
                <c:pt idx="0">
                  <c:v>Gain inférieur à 5%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79-4105-B2AD-4DD7DB29F94E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ptos Black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1F79-4105-B2AD-4DD7DB29F9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Promotions'!$DP$8:$DQ$8</c:f>
              <c:numCache>
                <c:formatCode>0%</c:formatCode>
                <c:ptCount val="2"/>
                <c:pt idx="0">
                  <c:v>0.375</c:v>
                </c:pt>
                <c:pt idx="1">
                  <c:v>0.48214285714285715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F79-4105-B2AD-4DD7DB29F94E}"/>
            </c:ext>
          </c:extLst>
        </c:ser>
        <c:ser>
          <c:idx val="4"/>
          <c:order val="4"/>
          <c:tx>
            <c:strRef>
              <c:f>'D0 - Promotions'!$DO$9</c:f>
              <c:strCache>
                <c:ptCount val="1"/>
                <c:pt idx="0">
                  <c:v>Gain supérieur à 5%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'D0 - Promotions'!$DP$9:$DQ$9</c:f>
              <c:numCache>
                <c:formatCode>General</c:formatCode>
                <c:ptCount val="2"/>
                <c:pt idx="0" formatCode="0%">
                  <c:v>0.10714285714285714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79-4105-B2AD-4DD7DB29F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508305551"/>
        <c:axId val="1508303631"/>
      </c:barChart>
      <c:catAx>
        <c:axId val="1508305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08303631"/>
        <c:crosses val="autoZero"/>
        <c:auto val="1"/>
        <c:lblAlgn val="ctr"/>
        <c:lblOffset val="100"/>
        <c:noMultiLvlLbl val="0"/>
      </c:catAx>
      <c:valAx>
        <c:axId val="150830363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508305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"/>
          <c:w val="0.5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Black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2633420822398"/>
          <c:y val="4.1666666666666664E-2"/>
          <c:w val="0.85750699912510941"/>
          <c:h val="0.716022495383720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'D0 - Promotions'!$BW$5</c:f>
              <c:strCache>
                <c:ptCount val="1"/>
                <c:pt idx="0">
                  <c:v>Perdus dans les 15 jours suivants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'D0 - Promotions'!$BR$6:$BR$19</c:f>
              <c:numCache>
                <c:formatCode>dd\ mmm\ yy</c:formatCode>
                <c:ptCount val="14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  <c:pt idx="11">
                  <c:v>45826</c:v>
                </c:pt>
                <c:pt idx="12">
                  <c:v>45819</c:v>
                </c:pt>
              </c:numCache>
            </c:numRef>
          </c:cat>
          <c:val>
            <c:numRef>
              <c:f>'D0 - Promotions'!$BW$6:$BW$19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50</c:v>
                </c:pt>
                <c:pt idx="4">
                  <c:v>119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</c:v>
                </c:pt>
                <c:pt idx="9">
                  <c:v>61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7-45E4-962E-640233BBAC48}"/>
            </c:ext>
          </c:extLst>
        </c:ser>
        <c:ser>
          <c:idx val="1"/>
          <c:order val="1"/>
          <c:tx>
            <c:strRef>
              <c:f>'D0 - Promotions'!$BX$5</c:f>
              <c:strCache>
                <c:ptCount val="1"/>
                <c:pt idx="0">
                  <c:v>Conservés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'D0 - Promotions'!$BR$6:$BR$19</c:f>
              <c:numCache>
                <c:formatCode>dd\ mmm\ yy</c:formatCode>
                <c:ptCount val="14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  <c:pt idx="11">
                  <c:v>45826</c:v>
                </c:pt>
                <c:pt idx="12">
                  <c:v>45819</c:v>
                </c:pt>
              </c:numCache>
            </c:numRef>
          </c:cat>
          <c:val>
            <c:numRef>
              <c:f>'D0 - Promotions'!$BX$6:$BX$19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361</c:v>
                </c:pt>
                <c:pt idx="4">
                  <c:v>355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182</c:v>
                </c:pt>
                <c:pt idx="9">
                  <c:v>193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07-45E4-962E-640233BBA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873763472"/>
        <c:axId val="1873764912"/>
      </c:barChart>
      <c:catAx>
        <c:axId val="1873763472"/>
        <c:scaling>
          <c:orientation val="maxMin"/>
        </c:scaling>
        <c:delete val="0"/>
        <c:axPos val="b"/>
        <c:numFmt formatCode="dd\ mmm\ 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73764912"/>
        <c:crosses val="autoZero"/>
        <c:auto val="0"/>
        <c:lblAlgn val="ctr"/>
        <c:lblOffset val="100"/>
        <c:noMultiLvlLbl val="0"/>
      </c:catAx>
      <c:valAx>
        <c:axId val="1873764912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Magasins en promotion</a:t>
                </a:r>
              </a:p>
            </c:rich>
          </c:tx>
          <c:layout>
            <c:manualLayout>
              <c:xMode val="edge"/>
              <c:yMode val="edge"/>
              <c:x val="1.3888825947035711E-2"/>
              <c:y val="2.181795366123499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7376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2633420822398"/>
          <c:y val="4.1666666666666664E-2"/>
          <c:w val="0.85750699912510941"/>
          <c:h val="0.716022495383720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'D0 - Promotions'!$BT$5</c:f>
              <c:strCache>
                <c:ptCount val="1"/>
                <c:pt idx="0">
                  <c:v>Gagné il y a moins de 15 jours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'D0 - Promotions'!$BR$6:$BR$19</c:f>
              <c:numCache>
                <c:formatCode>dd\ mmm\ yy</c:formatCode>
                <c:ptCount val="14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  <c:pt idx="11">
                  <c:v>45826</c:v>
                </c:pt>
                <c:pt idx="12">
                  <c:v>45819</c:v>
                </c:pt>
              </c:numCache>
            </c:numRef>
          </c:cat>
          <c:val>
            <c:numRef>
              <c:f>'D0 - Promotions'!$BT$6:$BT$19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124</c:v>
                </c:pt>
                <c:pt idx="4">
                  <c:v>179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37</c:v>
                </c:pt>
                <c:pt idx="9">
                  <c:v>85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77-481C-B9B8-3F88F41F4C04}"/>
            </c:ext>
          </c:extLst>
        </c:ser>
        <c:ser>
          <c:idx val="1"/>
          <c:order val="1"/>
          <c:tx>
            <c:strRef>
              <c:f>'D0 - Promotions'!$BU$5</c:f>
              <c:strCache>
                <c:ptCount val="1"/>
                <c:pt idx="0">
                  <c:v>Déjà adressés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'D0 - Promotions'!$BR$6:$BR$19</c:f>
              <c:numCache>
                <c:formatCode>dd\ mmm\ yy</c:formatCode>
                <c:ptCount val="14"/>
                <c:pt idx="0">
                  <c:v>45903</c:v>
                </c:pt>
                <c:pt idx="1">
                  <c:v>45896</c:v>
                </c:pt>
                <c:pt idx="2">
                  <c:v>45889</c:v>
                </c:pt>
                <c:pt idx="3">
                  <c:v>45882</c:v>
                </c:pt>
                <c:pt idx="4">
                  <c:v>45875</c:v>
                </c:pt>
                <c:pt idx="5">
                  <c:v>45868</c:v>
                </c:pt>
                <c:pt idx="6">
                  <c:v>45861</c:v>
                </c:pt>
                <c:pt idx="7">
                  <c:v>45854</c:v>
                </c:pt>
                <c:pt idx="8">
                  <c:v>45847</c:v>
                </c:pt>
                <c:pt idx="9">
                  <c:v>45840</c:v>
                </c:pt>
                <c:pt idx="10">
                  <c:v>45833</c:v>
                </c:pt>
                <c:pt idx="11">
                  <c:v>45826</c:v>
                </c:pt>
                <c:pt idx="12">
                  <c:v>45819</c:v>
                </c:pt>
              </c:numCache>
            </c:numRef>
          </c:cat>
          <c:val>
            <c:numRef>
              <c:f>'D0 - Promotions'!$BU$6:$BU$19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287</c:v>
                </c:pt>
                <c:pt idx="4">
                  <c:v>295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205</c:v>
                </c:pt>
                <c:pt idx="9">
                  <c:v>169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77-481C-B9B8-3F88F41F4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873763472"/>
        <c:axId val="1873764912"/>
      </c:barChart>
      <c:catAx>
        <c:axId val="1873763472"/>
        <c:scaling>
          <c:orientation val="maxMin"/>
        </c:scaling>
        <c:delete val="0"/>
        <c:axPos val="b"/>
        <c:numFmt formatCode="dd\ mmm\ 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73764912"/>
        <c:crosses val="autoZero"/>
        <c:auto val="0"/>
        <c:lblAlgn val="ctr"/>
        <c:lblOffset val="100"/>
        <c:noMultiLvlLbl val="0"/>
      </c:catAx>
      <c:valAx>
        <c:axId val="1873764912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r>
                  <a:rPr lang="fr-FR" b="1"/>
                  <a:t>Magasins en promotion</a:t>
                </a:r>
              </a:p>
            </c:rich>
          </c:tx>
          <c:layout>
            <c:manualLayout>
              <c:xMode val="edge"/>
              <c:yMode val="edge"/>
              <c:x val="1.3888825947035711E-2"/>
              <c:y val="2.1817953661234998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" panose="020B0004020202020204" pitchFamily="34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fr-FR"/>
          </a:p>
        </c:txPr>
        <c:crossAx val="187376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3">
    <c:autoUpdate val="1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547178437086652E-2"/>
          <c:y val="3.5976233149591294E-2"/>
          <c:w val="0.91315489210222534"/>
          <c:h val="0.80398901416706248"/>
        </c:manualLayout>
      </c:layout>
      <c:lineChart>
        <c:grouping val="standard"/>
        <c:varyColors val="0"/>
        <c:ser>
          <c:idx val="0"/>
          <c:order val="0"/>
          <c:tx>
            <c:strRef>
              <c:f>'D0 - Promotions'!$CY$5</c:f>
              <c:strCache>
                <c:ptCount val="1"/>
                <c:pt idx="0">
                  <c:v>Position moyenne 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'D0 - Promotions'!$CW$6:$CW$17</c:f>
              <c:numCache>
                <c:formatCode>dd\ mmm\ yy</c:formatCode>
                <c:ptCount val="12"/>
                <c:pt idx="0">
                  <c:v>45824</c:v>
                </c:pt>
                <c:pt idx="1">
                  <c:v>45831</c:v>
                </c:pt>
                <c:pt idx="2">
                  <c:v>45838</c:v>
                </c:pt>
                <c:pt idx="3">
                  <c:v>45845</c:v>
                </c:pt>
                <c:pt idx="4">
                  <c:v>45852</c:v>
                </c:pt>
                <c:pt idx="5">
                  <c:v>45859</c:v>
                </c:pt>
                <c:pt idx="6">
                  <c:v>45866</c:v>
                </c:pt>
                <c:pt idx="7">
                  <c:v>45873</c:v>
                </c:pt>
                <c:pt idx="8">
                  <c:v>45880</c:v>
                </c:pt>
                <c:pt idx="9">
                  <c:v>45887</c:v>
                </c:pt>
                <c:pt idx="10">
                  <c:v>45894</c:v>
                </c:pt>
                <c:pt idx="11">
                  <c:v>45901</c:v>
                </c:pt>
              </c:numCache>
            </c:numRef>
          </c:cat>
          <c:val>
            <c:numRef>
              <c:f>'D0 - Promotions'!$CY$6:$CY$17</c:f>
              <c:numCache>
                <c:formatCode>0%</c:formatCode>
                <c:ptCount val="12"/>
                <c:pt idx="0">
                  <c:v>0.91700000000000004</c:v>
                </c:pt>
                <c:pt idx="1">
                  <c:v>0.92803529411764718</c:v>
                </c:pt>
                <c:pt idx="2">
                  <c:v>0.93498947368421059</c:v>
                </c:pt>
                <c:pt idx="3">
                  <c:v>0.93290000000000006</c:v>
                </c:pt>
                <c:pt idx="4">
                  <c:v>0.93199090909090909</c:v>
                </c:pt>
                <c:pt idx="5">
                  <c:v>0.93897333333333333</c:v>
                </c:pt>
                <c:pt idx="6">
                  <c:v>0.90592666666666677</c:v>
                </c:pt>
                <c:pt idx="7">
                  <c:v>0.9290233333333332</c:v>
                </c:pt>
                <c:pt idx="8">
                  <c:v>0.93025333333333327</c:v>
                </c:pt>
                <c:pt idx="9">
                  <c:v>0.92733448275862063</c:v>
                </c:pt>
                <c:pt idx="10">
                  <c:v>0.92121111111111109</c:v>
                </c:pt>
                <c:pt idx="11">
                  <c:v>0.9133119999999999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F0B-467B-A2B5-C71C564E8A9F}"/>
            </c:ext>
          </c:extLst>
        </c:ser>
        <c:ser>
          <c:idx val="1"/>
          <c:order val="1"/>
          <c:tx>
            <c:strRef>
              <c:f>'D0 - Promotions'!$CZ$5</c:f>
              <c:strCache>
                <c:ptCount val="1"/>
                <c:pt idx="0">
                  <c:v>Mise en avant promo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'D0 - Promotions'!$CW$6:$CW$17</c:f>
              <c:numCache>
                <c:formatCode>dd\ mmm\ yy</c:formatCode>
                <c:ptCount val="12"/>
                <c:pt idx="0">
                  <c:v>45824</c:v>
                </c:pt>
                <c:pt idx="1">
                  <c:v>45831</c:v>
                </c:pt>
                <c:pt idx="2">
                  <c:v>45838</c:v>
                </c:pt>
                <c:pt idx="3">
                  <c:v>45845</c:v>
                </c:pt>
                <c:pt idx="4">
                  <c:v>45852</c:v>
                </c:pt>
                <c:pt idx="5">
                  <c:v>45859</c:v>
                </c:pt>
                <c:pt idx="6">
                  <c:v>45866</c:v>
                </c:pt>
                <c:pt idx="7">
                  <c:v>45873</c:v>
                </c:pt>
                <c:pt idx="8">
                  <c:v>45880</c:v>
                </c:pt>
                <c:pt idx="9">
                  <c:v>45887</c:v>
                </c:pt>
                <c:pt idx="10">
                  <c:v>45894</c:v>
                </c:pt>
                <c:pt idx="11">
                  <c:v>45901</c:v>
                </c:pt>
              </c:numCache>
            </c:numRef>
          </c:cat>
          <c:val>
            <c:numRef>
              <c:f>'D0 - Promotions'!$CZ$6:$CZ$17</c:f>
              <c:numCache>
                <c:formatCode>0%</c:formatCode>
                <c:ptCount val="1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0.95754166666666674</c:v>
                </c:pt>
                <c:pt idx="6">
                  <c:v>0.95211999999999986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0B-467B-A2B5-C71C564E8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8756336"/>
        <c:axId val="1978757296"/>
      </c:lineChart>
      <c:dateAx>
        <c:axId val="1978756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dd\ mmm\ 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78757296"/>
        <c:crosses val="autoZero"/>
        <c:auto val="1"/>
        <c:lblOffset val="100"/>
        <c:baseTimeUnit val="days"/>
      </c:dateAx>
      <c:valAx>
        <c:axId val="197875729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7875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 rot="0" vert="horz"/>
    <a:lstStyle/>
    <a:p>
      <a:pPr>
        <a:defRPr sz="1100"/>
      </a:pPr>
      <a:endParaRPr lang="fr-FR"/>
    </a:p>
  </c:txPr>
  <c:externalData r:id="rId3">
    <c:autoUpdate val="1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03286317403983E-2"/>
          <c:y val="3.4310766844797315E-2"/>
          <c:w val="0.8498689629352304"/>
          <c:h val="0.7408124874995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'D0 - Promotions'!$CR$5</c:f>
              <c:strCache>
                <c:ptCount val="1"/>
                <c:pt idx="0">
                  <c:v>Promo %</c:v>
                </c:pt>
              </c:strCache>
            </c:strRef>
          </c:tx>
          <c:spPr>
            <a:solidFill>
              <a:srgbClr val="868A96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numFmt formatCode="0%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'D0 - Promotions'!$CQ$6:$CQ$17</c:f>
              <c:numCache>
                <c:formatCode>General</c:formatCode>
                <c:ptCount val="12"/>
                <c:pt idx="0">
                  <c:v>20250616</c:v>
                </c:pt>
                <c:pt idx="1">
                  <c:v>20250623</c:v>
                </c:pt>
                <c:pt idx="2">
                  <c:v>20250630</c:v>
                </c:pt>
                <c:pt idx="3">
                  <c:v>20250707</c:v>
                </c:pt>
                <c:pt idx="4">
                  <c:v>20250714</c:v>
                </c:pt>
                <c:pt idx="5">
                  <c:v>20250721</c:v>
                </c:pt>
                <c:pt idx="6">
                  <c:v>20250728</c:v>
                </c:pt>
                <c:pt idx="7">
                  <c:v>20250804</c:v>
                </c:pt>
                <c:pt idx="8">
                  <c:v>20250811</c:v>
                </c:pt>
                <c:pt idx="9">
                  <c:v>20250818</c:v>
                </c:pt>
                <c:pt idx="10">
                  <c:v>20250825</c:v>
                </c:pt>
                <c:pt idx="11">
                  <c:v>20250901</c:v>
                </c:pt>
              </c:numCache>
            </c:numRef>
          </c:cat>
          <c:val>
            <c:numRef>
              <c:f>'D0 - Promotions'!$CR$6:$CR$17</c:f>
              <c:numCache>
                <c:formatCode>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0.82222222222222219</c:v>
                </c:pt>
                <c:pt idx="4">
                  <c:v>0.75862068965517238</c:v>
                </c:pt>
                <c:pt idx="5">
                  <c:v>0.19230769230769232</c:v>
                </c:pt>
                <c:pt idx="6">
                  <c:v>0.36363636363636365</c:v>
                </c:pt>
                <c:pt idx="7">
                  <c:v>0.2982456140350877</c:v>
                </c:pt>
                <c:pt idx="8">
                  <c:v>0.32038834951456313</c:v>
                </c:pt>
                <c:pt idx="9">
                  <c:v>0.11764705882352941</c:v>
                </c:pt>
                <c:pt idx="10">
                  <c:v>0.18478260869565216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4AE6-8901-A1FCBEE7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543007695"/>
        <c:axId val="1543015375"/>
      </c:barChart>
      <c:catAx>
        <c:axId val="15430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015375"/>
        <c:crosses val="autoZero"/>
        <c:auto val="1"/>
        <c:lblAlgn val="ctr"/>
        <c:lblOffset val="100"/>
        <c:noMultiLvlLbl val="0"/>
      </c:catAx>
      <c:valAx>
        <c:axId val="1543015375"/>
        <c:scaling>
          <c:orientation val="minMax"/>
          <c:max val="1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 dirty="0"/>
                  <a:t>Part</a:t>
                </a:r>
                <a:r>
                  <a:rPr lang="fr-FR" b="1" baseline="0" dirty="0"/>
                  <a:t> des magasins adressés en promotion</a:t>
                </a:r>
                <a:endParaRPr lang="fr-FR" b="1" dirty="0"/>
              </a:p>
            </c:rich>
          </c:tx>
          <c:layout>
            <c:manualLayout>
              <c:xMode val="edge"/>
              <c:yMode val="edge"/>
              <c:x val="0.96469336574297915"/>
              <c:y val="7.0872327791105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none"/>
        <c:minorTickMark val="none"/>
        <c:tickLblPos val="high"/>
        <c:crossAx val="154300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74077012849988"/>
          <c:y val="0.19005720335818729"/>
          <c:w val="0.49451811415524"/>
          <c:h val="0.59366863208134246"/>
        </c:manualLayout>
      </c:layout>
      <c:pieChart>
        <c:varyColors val="1"/>
        <c:ser>
          <c:idx val="0"/>
          <c:order val="0"/>
          <c:tx>
            <c:strRef>
              <c:f>'A0 - Distributeur'!$AA$17</c:f>
              <c:strCache>
                <c:ptCount val="1"/>
                <c:pt idx="0">
                  <c:v>Spiritueux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7F-4E80-8121-17E1E373906B}"/>
              </c:ext>
            </c:extLst>
          </c:dPt>
          <c:dPt>
            <c:idx val="1"/>
            <c:bubble3D val="0"/>
            <c:spPr>
              <a:solidFill>
                <a:srgbClr val="DBDBE5"/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7F-4E80-8121-17E1E373906B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rgbClr val="EDED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7F-4E80-8121-17E1E373906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07F-4E80-8121-17E1E373906B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07F-4E80-8121-17E1E373906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r">
                    <a:defRPr sz="1200" b="1" i="0" u="none" strike="noStrike" kern="1200" baseline="0">
                      <a:solidFill>
                        <a:schemeClr val="accent1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07563464516315"/>
                      <c:h val="0.23140421495431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07F-4E80-8121-17E1E37390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'A0 - Distributeur'!$Y$18:$Y$20</c:f>
              <c:strCache>
                <c:ptCount val="3"/>
                <c:pt idx="0">
                  <c:v>Hausse</c:v>
                </c:pt>
                <c:pt idx="1">
                  <c:v>Stable</c:v>
                </c:pt>
                <c:pt idx="2">
                  <c:v>Baisse</c:v>
                </c:pt>
              </c:strCache>
            </c:strRef>
          </c:cat>
          <c:val>
            <c:numRef>
              <c:f>'A0 - Distributeur'!$AA$18:$AA$20</c:f>
              <c:numCache>
                <c:formatCode>0%</c:formatCode>
                <c:ptCount val="3"/>
                <c:pt idx="0">
                  <c:v>0.49479166666666669</c:v>
                </c:pt>
                <c:pt idx="1">
                  <c:v>5.46875E-2</c:v>
                </c:pt>
                <c:pt idx="2">
                  <c:v>0.44791666666666669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7F-4E80-8121-17E1E3739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Aptos" panose="020B0004020202020204" pitchFamily="34" charset="0"/>
        </a:defRPr>
      </a:pPr>
      <a:endParaRPr lang="fr-FR"/>
    </a:p>
  </c:txPr>
  <c:externalData r:id="rId1">
    <c:autoUpdate val="1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'D0 - Promotions'!$CM$5</c:f>
              <c:strCache>
                <c:ptCount val="1"/>
                <c:pt idx="0">
                  <c:v>Y = Prix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xVal>
            <c:numRef>
              <c:f>'D0 - Promotions'!$CL$6:$CL$245</c:f>
              <c:numCache>
                <c:formatCode>General</c:formatCode>
                <c:ptCount val="2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4</c:v>
                </c:pt>
                <c:pt idx="65">
                  <c:v>4</c:v>
                </c:pt>
                <c:pt idx="66">
                  <c:v>4</c:v>
                </c:pt>
                <c:pt idx="67">
                  <c:v>4</c:v>
                </c:pt>
                <c:pt idx="68">
                  <c:v>4</c:v>
                </c:pt>
                <c:pt idx="69">
                  <c:v>4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6</c:v>
                </c:pt>
                <c:pt idx="101">
                  <c:v>6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7</c:v>
                </c:pt>
                <c:pt idx="126">
                  <c:v>7</c:v>
                </c:pt>
                <c:pt idx="127">
                  <c:v>7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9</c:v>
                </c:pt>
                <c:pt idx="161">
                  <c:v>9</c:v>
                </c:pt>
                <c:pt idx="162">
                  <c:v>9</c:v>
                </c:pt>
                <c:pt idx="163">
                  <c:v>9</c:v>
                </c:pt>
                <c:pt idx="164">
                  <c:v>9</c:v>
                </c:pt>
                <c:pt idx="165">
                  <c:v>9</c:v>
                </c:pt>
                <c:pt idx="166">
                  <c:v>9</c:v>
                </c:pt>
                <c:pt idx="167">
                  <c:v>9</c:v>
                </c:pt>
                <c:pt idx="168">
                  <c:v>9</c:v>
                </c:pt>
                <c:pt idx="169">
                  <c:v>9</c:v>
                </c:pt>
                <c:pt idx="170">
                  <c:v>9</c:v>
                </c:pt>
                <c:pt idx="171">
                  <c:v>9</c:v>
                </c:pt>
                <c:pt idx="172">
                  <c:v>9</c:v>
                </c:pt>
                <c:pt idx="173">
                  <c:v>9</c:v>
                </c:pt>
                <c:pt idx="174">
                  <c:v>9</c:v>
                </c:pt>
                <c:pt idx="175">
                  <c:v>9</c:v>
                </c:pt>
                <c:pt idx="176">
                  <c:v>9</c:v>
                </c:pt>
                <c:pt idx="177">
                  <c:v>9</c:v>
                </c:pt>
                <c:pt idx="178">
                  <c:v>9</c:v>
                </c:pt>
                <c:pt idx="179">
                  <c:v>9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11</c:v>
                </c:pt>
                <c:pt idx="207">
                  <c:v>11</c:v>
                </c:pt>
                <c:pt idx="208">
                  <c:v>11</c:v>
                </c:pt>
                <c:pt idx="209">
                  <c:v>11</c:v>
                </c:pt>
                <c:pt idx="210">
                  <c:v>11</c:v>
                </c:pt>
                <c:pt idx="211">
                  <c:v>11</c:v>
                </c:pt>
                <c:pt idx="212">
                  <c:v>11</c:v>
                </c:pt>
                <c:pt idx="213">
                  <c:v>11</c:v>
                </c:pt>
                <c:pt idx="214">
                  <c:v>11</c:v>
                </c:pt>
                <c:pt idx="215">
                  <c:v>11</c:v>
                </c:pt>
                <c:pt idx="216">
                  <c:v>11</c:v>
                </c:pt>
                <c:pt idx="217">
                  <c:v>11</c:v>
                </c:pt>
                <c:pt idx="218">
                  <c:v>11</c:v>
                </c:pt>
                <c:pt idx="219">
                  <c:v>11</c:v>
                </c:pt>
                <c:pt idx="220">
                  <c:v>12</c:v>
                </c:pt>
                <c:pt idx="221">
                  <c:v>12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12</c:v>
                </c:pt>
                <c:pt idx="237">
                  <c:v>12</c:v>
                </c:pt>
                <c:pt idx="238">
                  <c:v>12</c:v>
                </c:pt>
                <c:pt idx="239">
                  <c:v>12</c:v>
                </c:pt>
              </c:numCache>
            </c:numRef>
          </c:xVal>
          <c:yVal>
            <c:numRef>
              <c:f>'D0 - Promotions'!$CM$6:$CM$245</c:f>
              <c:numCache>
                <c:formatCode>General</c:formatCode>
                <c:ptCount val="240"/>
                <c:pt idx="0" formatCode="&quot;€&quot;#,##0.00_);[Red]\(&quot;€&quot;#,##0.00\)">
                  <c:v>25.65</c:v>
                </c:pt>
                <c:pt idx="1">
                  <c:v>26.3</c:v>
                </c:pt>
                <c:pt idx="2">
                  <c:v>26.95</c:v>
                </c:pt>
                <c:pt idx="3">
                  <c:v>27.6</c:v>
                </c:pt>
                <c:pt idx="4">
                  <c:v>28.25</c:v>
                </c:pt>
                <c:pt idx="5">
                  <c:v>28.9</c:v>
                </c:pt>
                <c:pt idx="6">
                  <c:v>29.55</c:v>
                </c:pt>
                <c:pt idx="7">
                  <c:v>30.2</c:v>
                </c:pt>
                <c:pt idx="8">
                  <c:v>30.85</c:v>
                </c:pt>
                <c:pt idx="9">
                  <c:v>31.5</c:v>
                </c:pt>
                <c:pt idx="10">
                  <c:v>32.15</c:v>
                </c:pt>
                <c:pt idx="11">
                  <c:v>32.799999999999997</c:v>
                </c:pt>
                <c:pt idx="12">
                  <c:v>33.450000000000003</c:v>
                </c:pt>
                <c:pt idx="13">
                  <c:v>34.1</c:v>
                </c:pt>
                <c:pt idx="14">
                  <c:v>34.75</c:v>
                </c:pt>
                <c:pt idx="15">
                  <c:v>35.4</c:v>
                </c:pt>
                <c:pt idx="16">
                  <c:v>36.049999999999997</c:v>
                </c:pt>
                <c:pt idx="17">
                  <c:v>36.700000000000003</c:v>
                </c:pt>
                <c:pt idx="18">
                  <c:v>37.35</c:v>
                </c:pt>
                <c:pt idx="19">
                  <c:v>38</c:v>
                </c:pt>
                <c:pt idx="20">
                  <c:v>25.65</c:v>
                </c:pt>
                <c:pt idx="21">
                  <c:v>26.3</c:v>
                </c:pt>
                <c:pt idx="22">
                  <c:v>26.950000000000003</c:v>
                </c:pt>
                <c:pt idx="23">
                  <c:v>27.599999999999998</c:v>
                </c:pt>
                <c:pt idx="24">
                  <c:v>28.25</c:v>
                </c:pt>
                <c:pt idx="25">
                  <c:v>28.9</c:v>
                </c:pt>
                <c:pt idx="26">
                  <c:v>29.55</c:v>
                </c:pt>
                <c:pt idx="27">
                  <c:v>30.200000000000003</c:v>
                </c:pt>
                <c:pt idx="28">
                  <c:v>30.849999999999998</c:v>
                </c:pt>
                <c:pt idx="29">
                  <c:v>31.5</c:v>
                </c:pt>
                <c:pt idx="30">
                  <c:v>32.15</c:v>
                </c:pt>
                <c:pt idx="31">
                  <c:v>32.799999999999997</c:v>
                </c:pt>
                <c:pt idx="32">
                  <c:v>33.450000000000003</c:v>
                </c:pt>
                <c:pt idx="33">
                  <c:v>34.099999999999994</c:v>
                </c:pt>
                <c:pt idx="34">
                  <c:v>34.75</c:v>
                </c:pt>
                <c:pt idx="35">
                  <c:v>35.4</c:v>
                </c:pt>
                <c:pt idx="36">
                  <c:v>36.049999999999997</c:v>
                </c:pt>
                <c:pt idx="37">
                  <c:v>36.700000000000003</c:v>
                </c:pt>
                <c:pt idx="38">
                  <c:v>37.35</c:v>
                </c:pt>
                <c:pt idx="39">
                  <c:v>38</c:v>
                </c:pt>
                <c:pt idx="40">
                  <c:v>25.65</c:v>
                </c:pt>
                <c:pt idx="41">
                  <c:v>26.299999999999997</c:v>
                </c:pt>
                <c:pt idx="42">
                  <c:v>26.950000000000003</c:v>
                </c:pt>
                <c:pt idx="43">
                  <c:v>27.599999999999998</c:v>
                </c:pt>
                <c:pt idx="44">
                  <c:v>28.250000000000004</c:v>
                </c:pt>
                <c:pt idx="45">
                  <c:v>28.9</c:v>
                </c:pt>
                <c:pt idx="46">
                  <c:v>29.549999999999997</c:v>
                </c:pt>
                <c:pt idx="47">
                  <c:v>30.200000000000003</c:v>
                </c:pt>
                <c:pt idx="48">
                  <c:v>30.849999999999998</c:v>
                </c:pt>
                <c:pt idx="49">
                  <c:v>31.500000000000004</c:v>
                </c:pt>
                <c:pt idx="50">
                  <c:v>32.15</c:v>
                </c:pt>
                <c:pt idx="51">
                  <c:v>32.799999999999997</c:v>
                </c:pt>
                <c:pt idx="52">
                  <c:v>33.450000000000003</c:v>
                </c:pt>
                <c:pt idx="53">
                  <c:v>34.099999999999994</c:v>
                </c:pt>
                <c:pt idx="54">
                  <c:v>34.75</c:v>
                </c:pt>
                <c:pt idx="55">
                  <c:v>35.4</c:v>
                </c:pt>
                <c:pt idx="56">
                  <c:v>36.049999999999997</c:v>
                </c:pt>
                <c:pt idx="57">
                  <c:v>36.700000000000003</c:v>
                </c:pt>
                <c:pt idx="58">
                  <c:v>37.35</c:v>
                </c:pt>
                <c:pt idx="59">
                  <c:v>38</c:v>
                </c:pt>
                <c:pt idx="60">
                  <c:v>25.65</c:v>
                </c:pt>
                <c:pt idx="61">
                  <c:v>26.299999999999997</c:v>
                </c:pt>
                <c:pt idx="62">
                  <c:v>26.950000000000003</c:v>
                </c:pt>
                <c:pt idx="63">
                  <c:v>27.599999999999998</c:v>
                </c:pt>
                <c:pt idx="64">
                  <c:v>28.250000000000004</c:v>
                </c:pt>
                <c:pt idx="65">
                  <c:v>28.9</c:v>
                </c:pt>
                <c:pt idx="66">
                  <c:v>29.549999999999997</c:v>
                </c:pt>
                <c:pt idx="67">
                  <c:v>30.200000000000003</c:v>
                </c:pt>
                <c:pt idx="68">
                  <c:v>30.849999999999998</c:v>
                </c:pt>
                <c:pt idx="69">
                  <c:v>31.500000000000004</c:v>
                </c:pt>
                <c:pt idx="70">
                  <c:v>32.15</c:v>
                </c:pt>
                <c:pt idx="71">
                  <c:v>32.799999999999997</c:v>
                </c:pt>
                <c:pt idx="72">
                  <c:v>33.450000000000003</c:v>
                </c:pt>
                <c:pt idx="73">
                  <c:v>34.099999999999994</c:v>
                </c:pt>
                <c:pt idx="74">
                  <c:v>34.75</c:v>
                </c:pt>
                <c:pt idx="75">
                  <c:v>35.4</c:v>
                </c:pt>
                <c:pt idx="76">
                  <c:v>36.049999999999997</c:v>
                </c:pt>
                <c:pt idx="77">
                  <c:v>36.700000000000003</c:v>
                </c:pt>
                <c:pt idx="78">
                  <c:v>37.35</c:v>
                </c:pt>
                <c:pt idx="79">
                  <c:v>38</c:v>
                </c:pt>
                <c:pt idx="80">
                  <c:v>25.65</c:v>
                </c:pt>
                <c:pt idx="81">
                  <c:v>26.299999999999997</c:v>
                </c:pt>
                <c:pt idx="82">
                  <c:v>26.949999999999996</c:v>
                </c:pt>
                <c:pt idx="83">
                  <c:v>27.600000000000005</c:v>
                </c:pt>
                <c:pt idx="84">
                  <c:v>28.250000000000004</c:v>
                </c:pt>
                <c:pt idx="85">
                  <c:v>28.9</c:v>
                </c:pt>
                <c:pt idx="86">
                  <c:v>29.549999999999997</c:v>
                </c:pt>
                <c:pt idx="87">
                  <c:v>30.199999999999996</c:v>
                </c:pt>
                <c:pt idx="88">
                  <c:v>30.850000000000005</c:v>
                </c:pt>
                <c:pt idx="89">
                  <c:v>31.500000000000004</c:v>
                </c:pt>
                <c:pt idx="90">
                  <c:v>32.15</c:v>
                </c:pt>
                <c:pt idx="91">
                  <c:v>32.799999999999997</c:v>
                </c:pt>
                <c:pt idx="92">
                  <c:v>33.449999999999996</c:v>
                </c:pt>
                <c:pt idx="93">
                  <c:v>34.100000000000009</c:v>
                </c:pt>
                <c:pt idx="94">
                  <c:v>34.75</c:v>
                </c:pt>
                <c:pt idx="95">
                  <c:v>35.4</c:v>
                </c:pt>
                <c:pt idx="96">
                  <c:v>36.049999999999997</c:v>
                </c:pt>
                <c:pt idx="97">
                  <c:v>36.699999999999996</c:v>
                </c:pt>
                <c:pt idx="98">
                  <c:v>37.350000000000009</c:v>
                </c:pt>
                <c:pt idx="99">
                  <c:v>38</c:v>
                </c:pt>
                <c:pt idx="100">
                  <c:v>25.65</c:v>
                </c:pt>
                <c:pt idx="101">
                  <c:v>26.299999999999997</c:v>
                </c:pt>
                <c:pt idx="102">
                  <c:v>26.949999999999996</c:v>
                </c:pt>
                <c:pt idx="103">
                  <c:v>27.600000000000005</c:v>
                </c:pt>
                <c:pt idx="104">
                  <c:v>28.250000000000004</c:v>
                </c:pt>
                <c:pt idx="105">
                  <c:v>28.9</c:v>
                </c:pt>
                <c:pt idx="106">
                  <c:v>29.549999999999997</c:v>
                </c:pt>
                <c:pt idx="107">
                  <c:v>30.199999999999996</c:v>
                </c:pt>
                <c:pt idx="108">
                  <c:v>30.850000000000005</c:v>
                </c:pt>
                <c:pt idx="109">
                  <c:v>31.500000000000004</c:v>
                </c:pt>
                <c:pt idx="110">
                  <c:v>32.15</c:v>
                </c:pt>
                <c:pt idx="111">
                  <c:v>32.799999999999997</c:v>
                </c:pt>
                <c:pt idx="112">
                  <c:v>33.449999999999996</c:v>
                </c:pt>
                <c:pt idx="113">
                  <c:v>34.100000000000009</c:v>
                </c:pt>
                <c:pt idx="114">
                  <c:v>34.75</c:v>
                </c:pt>
                <c:pt idx="115">
                  <c:v>35.4</c:v>
                </c:pt>
                <c:pt idx="116">
                  <c:v>36.049999999999997</c:v>
                </c:pt>
                <c:pt idx="117">
                  <c:v>36.699999999999996</c:v>
                </c:pt>
                <c:pt idx="118">
                  <c:v>37.350000000000009</c:v>
                </c:pt>
                <c:pt idx="119">
                  <c:v>38</c:v>
                </c:pt>
                <c:pt idx="120">
                  <c:v>25.65</c:v>
                </c:pt>
                <c:pt idx="121">
                  <c:v>26.299999999999997</c:v>
                </c:pt>
                <c:pt idx="122">
                  <c:v>26.949999999999996</c:v>
                </c:pt>
                <c:pt idx="123">
                  <c:v>27.600000000000005</c:v>
                </c:pt>
                <c:pt idx="124">
                  <c:v>28.250000000000004</c:v>
                </c:pt>
                <c:pt idx="125">
                  <c:v>28.9</c:v>
                </c:pt>
                <c:pt idx="126">
                  <c:v>29.549999999999997</c:v>
                </c:pt>
                <c:pt idx="127">
                  <c:v>30.199999999999996</c:v>
                </c:pt>
                <c:pt idx="128">
                  <c:v>30.850000000000005</c:v>
                </c:pt>
                <c:pt idx="129">
                  <c:v>31.500000000000004</c:v>
                </c:pt>
                <c:pt idx="130">
                  <c:v>32.15</c:v>
                </c:pt>
                <c:pt idx="131">
                  <c:v>32.799999999999997</c:v>
                </c:pt>
                <c:pt idx="132">
                  <c:v>33.449999999999996</c:v>
                </c:pt>
                <c:pt idx="133">
                  <c:v>34.100000000000009</c:v>
                </c:pt>
                <c:pt idx="134">
                  <c:v>34.75</c:v>
                </c:pt>
                <c:pt idx="135">
                  <c:v>35.4</c:v>
                </c:pt>
                <c:pt idx="136">
                  <c:v>36.049999999999997</c:v>
                </c:pt>
                <c:pt idx="137">
                  <c:v>36.699999999999996</c:v>
                </c:pt>
                <c:pt idx="138">
                  <c:v>37.350000000000009</c:v>
                </c:pt>
                <c:pt idx="139">
                  <c:v>38</c:v>
                </c:pt>
                <c:pt idx="140">
                  <c:v>25.65</c:v>
                </c:pt>
                <c:pt idx="141">
                  <c:v>26.299999999999997</c:v>
                </c:pt>
                <c:pt idx="142">
                  <c:v>26.949999999999996</c:v>
                </c:pt>
                <c:pt idx="143">
                  <c:v>27.600000000000005</c:v>
                </c:pt>
                <c:pt idx="144">
                  <c:v>28.250000000000004</c:v>
                </c:pt>
                <c:pt idx="145">
                  <c:v>28.9</c:v>
                </c:pt>
                <c:pt idx="146">
                  <c:v>29.549999999999997</c:v>
                </c:pt>
                <c:pt idx="147">
                  <c:v>30.199999999999996</c:v>
                </c:pt>
                <c:pt idx="148">
                  <c:v>30.850000000000005</c:v>
                </c:pt>
                <c:pt idx="149">
                  <c:v>31.500000000000004</c:v>
                </c:pt>
                <c:pt idx="150">
                  <c:v>32.15</c:v>
                </c:pt>
                <c:pt idx="151">
                  <c:v>32.799999999999997</c:v>
                </c:pt>
                <c:pt idx="152">
                  <c:v>33.449999999999996</c:v>
                </c:pt>
                <c:pt idx="153">
                  <c:v>34.100000000000009</c:v>
                </c:pt>
                <c:pt idx="154">
                  <c:v>34.75</c:v>
                </c:pt>
                <c:pt idx="155">
                  <c:v>35.4</c:v>
                </c:pt>
                <c:pt idx="156">
                  <c:v>36.049999999999997</c:v>
                </c:pt>
                <c:pt idx="157">
                  <c:v>36.699999999999996</c:v>
                </c:pt>
                <c:pt idx="158">
                  <c:v>37.350000000000009</c:v>
                </c:pt>
                <c:pt idx="159">
                  <c:v>38</c:v>
                </c:pt>
                <c:pt idx="160">
                  <c:v>25.65</c:v>
                </c:pt>
                <c:pt idx="161">
                  <c:v>26.300000000000008</c:v>
                </c:pt>
                <c:pt idx="162">
                  <c:v>26.949999999999996</c:v>
                </c:pt>
                <c:pt idx="163">
                  <c:v>27.600000000000005</c:v>
                </c:pt>
                <c:pt idx="164">
                  <c:v>28.249999999999989</c:v>
                </c:pt>
                <c:pt idx="165">
                  <c:v>28.9</c:v>
                </c:pt>
                <c:pt idx="166">
                  <c:v>29.550000000000011</c:v>
                </c:pt>
                <c:pt idx="167">
                  <c:v>30.199999999999996</c:v>
                </c:pt>
                <c:pt idx="168">
                  <c:v>30.850000000000005</c:v>
                </c:pt>
                <c:pt idx="169">
                  <c:v>31.499999999999993</c:v>
                </c:pt>
                <c:pt idx="170">
                  <c:v>32.15</c:v>
                </c:pt>
                <c:pt idx="171">
                  <c:v>32.800000000000011</c:v>
                </c:pt>
                <c:pt idx="172">
                  <c:v>33.449999999999996</c:v>
                </c:pt>
                <c:pt idx="173">
                  <c:v>34.100000000000009</c:v>
                </c:pt>
                <c:pt idx="174">
                  <c:v>34.749999999999993</c:v>
                </c:pt>
                <c:pt idx="175">
                  <c:v>35.4</c:v>
                </c:pt>
                <c:pt idx="176">
                  <c:v>36.050000000000011</c:v>
                </c:pt>
                <c:pt idx="177">
                  <c:v>36.699999999999996</c:v>
                </c:pt>
                <c:pt idx="178">
                  <c:v>37.350000000000009</c:v>
                </c:pt>
                <c:pt idx="179">
                  <c:v>37.999999999999993</c:v>
                </c:pt>
                <c:pt idx="180">
                  <c:v>25.65</c:v>
                </c:pt>
                <c:pt idx="181">
                  <c:v>26.300000000000008</c:v>
                </c:pt>
                <c:pt idx="182">
                  <c:v>26.949999999999996</c:v>
                </c:pt>
                <c:pt idx="183">
                  <c:v>27.600000000000005</c:v>
                </c:pt>
                <c:pt idx="184">
                  <c:v>28.249999999999989</c:v>
                </c:pt>
                <c:pt idx="185">
                  <c:v>28.9</c:v>
                </c:pt>
                <c:pt idx="186">
                  <c:v>29.550000000000011</c:v>
                </c:pt>
                <c:pt idx="187">
                  <c:v>30.199999999999996</c:v>
                </c:pt>
                <c:pt idx="188">
                  <c:v>30.850000000000005</c:v>
                </c:pt>
                <c:pt idx="189">
                  <c:v>31.499999999999993</c:v>
                </c:pt>
                <c:pt idx="190">
                  <c:v>32.15</c:v>
                </c:pt>
                <c:pt idx="191">
                  <c:v>32.800000000000011</c:v>
                </c:pt>
                <c:pt idx="192">
                  <c:v>33.449999999999996</c:v>
                </c:pt>
                <c:pt idx="193">
                  <c:v>34.100000000000009</c:v>
                </c:pt>
                <c:pt idx="194">
                  <c:v>34.749999999999993</c:v>
                </c:pt>
                <c:pt idx="195">
                  <c:v>35.4</c:v>
                </c:pt>
                <c:pt idx="196">
                  <c:v>36.050000000000011</c:v>
                </c:pt>
                <c:pt idx="197">
                  <c:v>36.699999999999996</c:v>
                </c:pt>
                <c:pt idx="198">
                  <c:v>37.350000000000009</c:v>
                </c:pt>
                <c:pt idx="199">
                  <c:v>37.999999999999993</c:v>
                </c:pt>
                <c:pt idx="200">
                  <c:v>25.65</c:v>
                </c:pt>
                <c:pt idx="201">
                  <c:v>26.300000000000008</c:v>
                </c:pt>
                <c:pt idx="202">
                  <c:v>26.949999999999996</c:v>
                </c:pt>
                <c:pt idx="203">
                  <c:v>27.600000000000005</c:v>
                </c:pt>
                <c:pt idx="204">
                  <c:v>28.249999999999989</c:v>
                </c:pt>
                <c:pt idx="205">
                  <c:v>28.9</c:v>
                </c:pt>
                <c:pt idx="206">
                  <c:v>29.550000000000011</c:v>
                </c:pt>
                <c:pt idx="207">
                  <c:v>30.199999999999996</c:v>
                </c:pt>
                <c:pt idx="208">
                  <c:v>30.850000000000005</c:v>
                </c:pt>
                <c:pt idx="209">
                  <c:v>31.499999999999993</c:v>
                </c:pt>
                <c:pt idx="210">
                  <c:v>32.15</c:v>
                </c:pt>
                <c:pt idx="211">
                  <c:v>32.800000000000011</c:v>
                </c:pt>
                <c:pt idx="212">
                  <c:v>33.449999999999996</c:v>
                </c:pt>
                <c:pt idx="213">
                  <c:v>34.100000000000009</c:v>
                </c:pt>
                <c:pt idx="214">
                  <c:v>34.749999999999993</c:v>
                </c:pt>
                <c:pt idx="215">
                  <c:v>35.4</c:v>
                </c:pt>
                <c:pt idx="216">
                  <c:v>36.050000000000011</c:v>
                </c:pt>
                <c:pt idx="217">
                  <c:v>36.699999999999996</c:v>
                </c:pt>
                <c:pt idx="218">
                  <c:v>37.350000000000009</c:v>
                </c:pt>
                <c:pt idx="219">
                  <c:v>37.999999999999993</c:v>
                </c:pt>
                <c:pt idx="220">
                  <c:v>25.65</c:v>
                </c:pt>
                <c:pt idx="221">
                  <c:v>26.300000000000008</c:v>
                </c:pt>
                <c:pt idx="222">
                  <c:v>26.949999999999996</c:v>
                </c:pt>
                <c:pt idx="223">
                  <c:v>27.600000000000005</c:v>
                </c:pt>
                <c:pt idx="224">
                  <c:v>28.249999999999989</c:v>
                </c:pt>
                <c:pt idx="225">
                  <c:v>28.9</c:v>
                </c:pt>
                <c:pt idx="226">
                  <c:v>29.550000000000011</c:v>
                </c:pt>
                <c:pt idx="227">
                  <c:v>30.199999999999996</c:v>
                </c:pt>
                <c:pt idx="228">
                  <c:v>30.850000000000005</c:v>
                </c:pt>
                <c:pt idx="229">
                  <c:v>31.499999999999993</c:v>
                </c:pt>
                <c:pt idx="230">
                  <c:v>32.15</c:v>
                </c:pt>
                <c:pt idx="231">
                  <c:v>32.800000000000011</c:v>
                </c:pt>
                <c:pt idx="232">
                  <c:v>33.449999999999996</c:v>
                </c:pt>
                <c:pt idx="233">
                  <c:v>34.100000000000009</c:v>
                </c:pt>
                <c:pt idx="234">
                  <c:v>34.749999999999993</c:v>
                </c:pt>
                <c:pt idx="235">
                  <c:v>35.4</c:v>
                </c:pt>
                <c:pt idx="236">
                  <c:v>36.050000000000011</c:v>
                </c:pt>
                <c:pt idx="237">
                  <c:v>36.699999999999996</c:v>
                </c:pt>
                <c:pt idx="238">
                  <c:v>37.350000000000009</c:v>
                </c:pt>
                <c:pt idx="239">
                  <c:v>37.999999999999993</c:v>
                </c:pt>
              </c:numCache>
            </c:numRef>
          </c:yVal>
          <c:bubbleSize>
            <c:numRef>
              <c:f>'D0 - Promotions'!$CN$6:$CN$245</c:f>
              <c:numCache>
                <c:formatCode>0%</c:formatCode>
                <c:ptCount val="240"/>
                <c:pt idx="0">
                  <c:v>8.3333333333333332E-3</c:v>
                </c:pt>
                <c:pt idx="1">
                  <c:v>4.7619047619047623E-3</c:v>
                </c:pt>
                <c:pt idx="2">
                  <c:v>1.1904761904761906E-3</c:v>
                </c:pt>
                <c:pt idx="3">
                  <c:v>0.57499999999999996</c:v>
                </c:pt>
                <c:pt idx="4">
                  <c:v>0.17142857142857143</c:v>
                </c:pt>
                <c:pt idx="5">
                  <c:v>0.10238095238095238</c:v>
                </c:pt>
                <c:pt idx="6">
                  <c:v>0.05</c:v>
                </c:pt>
                <c:pt idx="7">
                  <c:v>2.976190476190476E-2</c:v>
                </c:pt>
                <c:pt idx="8">
                  <c:v>3.3333333333333333E-2</c:v>
                </c:pt>
                <c:pt idx="9">
                  <c:v>9.5238095238095247E-3</c:v>
                </c:pt>
                <c:pt idx="10">
                  <c:v>7.1428571428571426E-3</c:v>
                </c:pt>
                <c:pt idx="11">
                  <c:v>0</c:v>
                </c:pt>
                <c:pt idx="12">
                  <c:v>1.1904761904761906E-3</c:v>
                </c:pt>
                <c:pt idx="13">
                  <c:v>2.3809523809523812E-3</c:v>
                </c:pt>
                <c:pt idx="14">
                  <c:v>1.1904761904761906E-3</c:v>
                </c:pt>
                <c:pt idx="15">
                  <c:v>0</c:v>
                </c:pt>
                <c:pt idx="16">
                  <c:v>1.1904761904761906E-3</c:v>
                </c:pt>
                <c:pt idx="17">
                  <c:v>0</c:v>
                </c:pt>
                <c:pt idx="18">
                  <c:v>1.1904761904761906E-3</c:v>
                </c:pt>
                <c:pt idx="19">
                  <c:v>0</c:v>
                </c:pt>
                <c:pt idx="20">
                  <c:v>1.0638297872340425E-2</c:v>
                </c:pt>
                <c:pt idx="21">
                  <c:v>4.7281323877068557E-3</c:v>
                </c:pt>
                <c:pt idx="22">
                  <c:v>1.1820330969267139E-3</c:v>
                </c:pt>
                <c:pt idx="23">
                  <c:v>0.56619385342789597</c:v>
                </c:pt>
                <c:pt idx="24">
                  <c:v>0.17375886524822695</c:v>
                </c:pt>
                <c:pt idx="25">
                  <c:v>0.10047281323877069</c:v>
                </c:pt>
                <c:pt idx="26">
                  <c:v>5.0827423167848697E-2</c:v>
                </c:pt>
                <c:pt idx="27">
                  <c:v>3.0732860520094562E-2</c:v>
                </c:pt>
                <c:pt idx="28">
                  <c:v>3.5460992907801421E-2</c:v>
                </c:pt>
                <c:pt idx="29">
                  <c:v>9.4562647754137114E-3</c:v>
                </c:pt>
                <c:pt idx="30">
                  <c:v>8.2742316784869974E-3</c:v>
                </c:pt>
                <c:pt idx="31">
                  <c:v>0</c:v>
                </c:pt>
                <c:pt idx="32">
                  <c:v>1.1820330969267139E-3</c:v>
                </c:pt>
                <c:pt idx="33">
                  <c:v>2.3640661938534278E-3</c:v>
                </c:pt>
                <c:pt idx="34">
                  <c:v>1.1820330969267139E-3</c:v>
                </c:pt>
                <c:pt idx="35">
                  <c:v>0</c:v>
                </c:pt>
                <c:pt idx="36">
                  <c:v>1.1820330969267139E-3</c:v>
                </c:pt>
                <c:pt idx="37">
                  <c:v>0</c:v>
                </c:pt>
                <c:pt idx="38">
                  <c:v>1.1820330969267139E-3</c:v>
                </c:pt>
                <c:pt idx="39">
                  <c:v>0</c:v>
                </c:pt>
                <c:pt idx="40">
                  <c:v>7.0339976553341153E-3</c:v>
                </c:pt>
                <c:pt idx="41">
                  <c:v>4.6893317702227429E-3</c:v>
                </c:pt>
                <c:pt idx="42">
                  <c:v>1.1723329425556857E-3</c:v>
                </c:pt>
                <c:pt idx="43">
                  <c:v>0.65650644783118406</c:v>
                </c:pt>
                <c:pt idx="44">
                  <c:v>0.123094958968347</c:v>
                </c:pt>
                <c:pt idx="45">
                  <c:v>8.792497069167643E-2</c:v>
                </c:pt>
                <c:pt idx="46">
                  <c:v>3.8686987104337635E-2</c:v>
                </c:pt>
                <c:pt idx="47">
                  <c:v>3.048065650644783E-2</c:v>
                </c:pt>
                <c:pt idx="48">
                  <c:v>2.5791324736225089E-2</c:v>
                </c:pt>
                <c:pt idx="49">
                  <c:v>1.0550996483001172E-2</c:v>
                </c:pt>
                <c:pt idx="50">
                  <c:v>8.2063305978898014E-3</c:v>
                </c:pt>
                <c:pt idx="51">
                  <c:v>0</c:v>
                </c:pt>
                <c:pt idx="52">
                  <c:v>1.1723329425556857E-3</c:v>
                </c:pt>
                <c:pt idx="53">
                  <c:v>2.3446658851113715E-3</c:v>
                </c:pt>
                <c:pt idx="54">
                  <c:v>1.1723329425556857E-3</c:v>
                </c:pt>
                <c:pt idx="55">
                  <c:v>0</c:v>
                </c:pt>
                <c:pt idx="56">
                  <c:v>1.1723329425556857E-3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7.1343638525564806E-3</c:v>
                </c:pt>
                <c:pt idx="61">
                  <c:v>3.5671819262782403E-3</c:v>
                </c:pt>
                <c:pt idx="62">
                  <c:v>1.1890606420927466E-3</c:v>
                </c:pt>
                <c:pt idx="63">
                  <c:v>0.6504161712247325</c:v>
                </c:pt>
                <c:pt idx="64">
                  <c:v>0.12604042806183116</c:v>
                </c:pt>
                <c:pt idx="65">
                  <c:v>8.0856123662306781E-2</c:v>
                </c:pt>
                <c:pt idx="66">
                  <c:v>4.2806183115338882E-2</c:v>
                </c:pt>
                <c:pt idx="67">
                  <c:v>3.2104637336504163E-2</c:v>
                </c:pt>
                <c:pt idx="68">
                  <c:v>2.9726516052318668E-2</c:v>
                </c:pt>
                <c:pt idx="69">
                  <c:v>1.1890606420927468E-2</c:v>
                </c:pt>
                <c:pt idx="70">
                  <c:v>7.1343638525564806E-3</c:v>
                </c:pt>
                <c:pt idx="71">
                  <c:v>1.1890606420927466E-3</c:v>
                </c:pt>
                <c:pt idx="72">
                  <c:v>1.1890606420927466E-3</c:v>
                </c:pt>
                <c:pt idx="73">
                  <c:v>2.3781212841854932E-3</c:v>
                </c:pt>
                <c:pt idx="74">
                  <c:v>1.1890606420927466E-3</c:v>
                </c:pt>
                <c:pt idx="75">
                  <c:v>0</c:v>
                </c:pt>
                <c:pt idx="76">
                  <c:v>1.1890606420927466E-3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9.4562647754137114E-3</c:v>
                </c:pt>
                <c:pt idx="81">
                  <c:v>5.9101654846335696E-3</c:v>
                </c:pt>
                <c:pt idx="82">
                  <c:v>2.3640661938534278E-3</c:v>
                </c:pt>
                <c:pt idx="83">
                  <c:v>0.55673758865248224</c:v>
                </c:pt>
                <c:pt idx="84">
                  <c:v>0.16666666666666666</c:v>
                </c:pt>
                <c:pt idx="85">
                  <c:v>0.10047281323877069</c:v>
                </c:pt>
                <c:pt idx="86">
                  <c:v>5.4373522458628844E-2</c:v>
                </c:pt>
                <c:pt idx="87">
                  <c:v>3.7825059101654845E-2</c:v>
                </c:pt>
                <c:pt idx="88">
                  <c:v>3.664302600472813E-2</c:v>
                </c:pt>
                <c:pt idx="89">
                  <c:v>1.3002364066193853E-2</c:v>
                </c:pt>
                <c:pt idx="90">
                  <c:v>8.2742316784869974E-3</c:v>
                </c:pt>
                <c:pt idx="91">
                  <c:v>1.1820330969267139E-3</c:v>
                </c:pt>
                <c:pt idx="92">
                  <c:v>1.1820330969267139E-3</c:v>
                </c:pt>
                <c:pt idx="93">
                  <c:v>2.3640661938534278E-3</c:v>
                </c:pt>
                <c:pt idx="94">
                  <c:v>1.1820330969267139E-3</c:v>
                </c:pt>
                <c:pt idx="95">
                  <c:v>0</c:v>
                </c:pt>
                <c:pt idx="96">
                  <c:v>1.1820330969267139E-3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6.2893081761006293E-3</c:v>
                </c:pt>
                <c:pt idx="101">
                  <c:v>5.2410901467505244E-3</c:v>
                </c:pt>
                <c:pt idx="102">
                  <c:v>2.0964360587002098E-3</c:v>
                </c:pt>
                <c:pt idx="103">
                  <c:v>0.5765199161425576</c:v>
                </c:pt>
                <c:pt idx="104">
                  <c:v>0.16876310272536688</c:v>
                </c:pt>
                <c:pt idx="105">
                  <c:v>9.9580712788259959E-2</c:v>
                </c:pt>
                <c:pt idx="106">
                  <c:v>5.0314465408805034E-2</c:v>
                </c:pt>
                <c:pt idx="107">
                  <c:v>3.1446540880503145E-2</c:v>
                </c:pt>
                <c:pt idx="108">
                  <c:v>3.2494758909853247E-2</c:v>
                </c:pt>
                <c:pt idx="109">
                  <c:v>1.0482180293501049E-2</c:v>
                </c:pt>
                <c:pt idx="110">
                  <c:v>9.433962264150943E-3</c:v>
                </c:pt>
                <c:pt idx="111">
                  <c:v>1.0482180293501049E-3</c:v>
                </c:pt>
                <c:pt idx="112">
                  <c:v>1.0482180293501049E-3</c:v>
                </c:pt>
                <c:pt idx="113">
                  <c:v>2.0964360587002098E-3</c:v>
                </c:pt>
                <c:pt idx="114">
                  <c:v>1.0482180293501049E-3</c:v>
                </c:pt>
                <c:pt idx="115">
                  <c:v>0</c:v>
                </c:pt>
                <c:pt idx="116">
                  <c:v>1.0482180293501049E-3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1.0121457489878543E-2</c:v>
                </c:pt>
                <c:pt idx="121">
                  <c:v>7.0850202429149798E-3</c:v>
                </c:pt>
                <c:pt idx="122">
                  <c:v>2.0242914979757085E-3</c:v>
                </c:pt>
                <c:pt idx="123">
                  <c:v>0.5748987854251012</c:v>
                </c:pt>
                <c:pt idx="124">
                  <c:v>0.16902834008097167</c:v>
                </c:pt>
                <c:pt idx="125">
                  <c:v>0.10526315789473684</c:v>
                </c:pt>
                <c:pt idx="126">
                  <c:v>4.5546558704453441E-2</c:v>
                </c:pt>
                <c:pt idx="127">
                  <c:v>2.7327935222672066E-2</c:v>
                </c:pt>
                <c:pt idx="128">
                  <c:v>3.137651821862348E-2</c:v>
                </c:pt>
                <c:pt idx="129">
                  <c:v>1.1133603238866396E-2</c:v>
                </c:pt>
                <c:pt idx="130">
                  <c:v>9.1093117408906875E-3</c:v>
                </c:pt>
                <c:pt idx="131">
                  <c:v>1.0121457489878543E-3</c:v>
                </c:pt>
                <c:pt idx="132">
                  <c:v>1.0121457489878543E-3</c:v>
                </c:pt>
                <c:pt idx="133">
                  <c:v>2.0242914979757085E-3</c:v>
                </c:pt>
                <c:pt idx="134">
                  <c:v>1.0121457489878543E-3</c:v>
                </c:pt>
                <c:pt idx="135">
                  <c:v>0</c:v>
                </c:pt>
                <c:pt idx="136">
                  <c:v>1.0121457489878543E-3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1.079913606911447E-2</c:v>
                </c:pt>
                <c:pt idx="141">
                  <c:v>5.3995680345572351E-3</c:v>
                </c:pt>
                <c:pt idx="142">
                  <c:v>1.0799136069114472E-3</c:v>
                </c:pt>
                <c:pt idx="143">
                  <c:v>0.74406047516198703</c:v>
                </c:pt>
                <c:pt idx="144">
                  <c:v>6.8034557235421164E-2</c:v>
                </c:pt>
                <c:pt idx="145">
                  <c:v>4.9676025917926567E-2</c:v>
                </c:pt>
                <c:pt idx="146">
                  <c:v>3.4557235421166309E-2</c:v>
                </c:pt>
                <c:pt idx="147">
                  <c:v>2.8077753779697623E-2</c:v>
                </c:pt>
                <c:pt idx="148">
                  <c:v>3.0237580993520519E-2</c:v>
                </c:pt>
                <c:pt idx="149">
                  <c:v>1.1879049676025918E-2</c:v>
                </c:pt>
                <c:pt idx="150">
                  <c:v>8.6393088552915772E-3</c:v>
                </c:pt>
                <c:pt idx="151">
                  <c:v>1.0799136069114472E-3</c:v>
                </c:pt>
                <c:pt idx="152">
                  <c:v>1.0799136069114472E-3</c:v>
                </c:pt>
                <c:pt idx="153">
                  <c:v>2.1598272138228943E-3</c:v>
                </c:pt>
                <c:pt idx="154">
                  <c:v>1.0799136069114472E-3</c:v>
                </c:pt>
                <c:pt idx="155">
                  <c:v>0</c:v>
                </c:pt>
                <c:pt idx="156">
                  <c:v>1.0799136069114472E-3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1.1574074074074073E-2</c:v>
                </c:pt>
                <c:pt idx="161">
                  <c:v>5.7870370370370367E-3</c:v>
                </c:pt>
                <c:pt idx="162">
                  <c:v>1.1574074074074073E-3</c:v>
                </c:pt>
                <c:pt idx="163">
                  <c:v>0.72453703703703709</c:v>
                </c:pt>
                <c:pt idx="164">
                  <c:v>7.1759259259259259E-2</c:v>
                </c:pt>
                <c:pt idx="165">
                  <c:v>5.3240740740740741E-2</c:v>
                </c:pt>
                <c:pt idx="166">
                  <c:v>3.8194444444444448E-2</c:v>
                </c:pt>
                <c:pt idx="167">
                  <c:v>3.2407407407407406E-2</c:v>
                </c:pt>
                <c:pt idx="168">
                  <c:v>3.2407407407407406E-2</c:v>
                </c:pt>
                <c:pt idx="169">
                  <c:v>1.1574074074074073E-2</c:v>
                </c:pt>
                <c:pt idx="170">
                  <c:v>9.2592592592592587E-3</c:v>
                </c:pt>
                <c:pt idx="171">
                  <c:v>1.1574074074074073E-3</c:v>
                </c:pt>
                <c:pt idx="172">
                  <c:v>1.1574074074074073E-3</c:v>
                </c:pt>
                <c:pt idx="173">
                  <c:v>2.3148148148148147E-3</c:v>
                </c:pt>
                <c:pt idx="174">
                  <c:v>1.1574074074074073E-3</c:v>
                </c:pt>
                <c:pt idx="175">
                  <c:v>0</c:v>
                </c:pt>
                <c:pt idx="176">
                  <c:v>1.1574074074074073E-3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1.0172939979654121E-2</c:v>
                </c:pt>
                <c:pt idx="181">
                  <c:v>5.0864699898270603E-3</c:v>
                </c:pt>
                <c:pt idx="182">
                  <c:v>1.017293997965412E-3</c:v>
                </c:pt>
                <c:pt idx="183">
                  <c:v>0.57884028484231942</c:v>
                </c:pt>
                <c:pt idx="184">
                  <c:v>0.17192268565615462</c:v>
                </c:pt>
                <c:pt idx="185">
                  <c:v>9.8677517802644971E-2</c:v>
                </c:pt>
                <c:pt idx="186">
                  <c:v>4.6795523906408953E-2</c:v>
                </c:pt>
                <c:pt idx="187">
                  <c:v>3.1536113936927769E-2</c:v>
                </c:pt>
                <c:pt idx="188">
                  <c:v>2.9501525940996948E-2</c:v>
                </c:pt>
                <c:pt idx="189">
                  <c:v>1.0172939979654121E-2</c:v>
                </c:pt>
                <c:pt idx="190">
                  <c:v>9.1556459816887082E-3</c:v>
                </c:pt>
                <c:pt idx="191">
                  <c:v>1.017293997965412E-3</c:v>
                </c:pt>
                <c:pt idx="192">
                  <c:v>1.017293997965412E-3</c:v>
                </c:pt>
                <c:pt idx="193">
                  <c:v>2.0345879959308239E-3</c:v>
                </c:pt>
                <c:pt idx="194">
                  <c:v>1.017293997965412E-3</c:v>
                </c:pt>
                <c:pt idx="195">
                  <c:v>0</c:v>
                </c:pt>
                <c:pt idx="196">
                  <c:v>1.017293997965412E-3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9.9601593625498006E-3</c:v>
                </c:pt>
                <c:pt idx="201">
                  <c:v>4.9800796812749003E-3</c:v>
                </c:pt>
                <c:pt idx="202">
                  <c:v>1.9920318725099601E-3</c:v>
                </c:pt>
                <c:pt idx="203">
                  <c:v>0.58067729083665343</c:v>
                </c:pt>
                <c:pt idx="204">
                  <c:v>0.1752988047808765</c:v>
                </c:pt>
                <c:pt idx="205">
                  <c:v>0.10159362549800798</c:v>
                </c:pt>
                <c:pt idx="206">
                  <c:v>4.4820717131474105E-2</c:v>
                </c:pt>
                <c:pt idx="207">
                  <c:v>2.7888446215139442E-2</c:v>
                </c:pt>
                <c:pt idx="208">
                  <c:v>2.9880478087649404E-2</c:v>
                </c:pt>
                <c:pt idx="209">
                  <c:v>7.9681274900398405E-3</c:v>
                </c:pt>
                <c:pt idx="210">
                  <c:v>7.9681274900398405E-3</c:v>
                </c:pt>
                <c:pt idx="211">
                  <c:v>9.9601593625498006E-4</c:v>
                </c:pt>
                <c:pt idx="212">
                  <c:v>9.9601593625498006E-4</c:v>
                </c:pt>
                <c:pt idx="213">
                  <c:v>1.9920318725099601E-3</c:v>
                </c:pt>
                <c:pt idx="214">
                  <c:v>9.9601593625498006E-4</c:v>
                </c:pt>
                <c:pt idx="215">
                  <c:v>0</c:v>
                </c:pt>
                <c:pt idx="216">
                  <c:v>9.9601593625498006E-4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1.1190233977619531E-2</c:v>
                </c:pt>
                <c:pt idx="221">
                  <c:v>5.0864699898270603E-3</c:v>
                </c:pt>
                <c:pt idx="222">
                  <c:v>2.0345879959308239E-3</c:v>
                </c:pt>
                <c:pt idx="223">
                  <c:v>0.57578840284842314</c:v>
                </c:pt>
                <c:pt idx="224">
                  <c:v>0.17395727365208546</c:v>
                </c:pt>
                <c:pt idx="225">
                  <c:v>0.10579857578840285</c:v>
                </c:pt>
                <c:pt idx="226">
                  <c:v>4.4760935910478125E-2</c:v>
                </c:pt>
                <c:pt idx="227">
                  <c:v>2.6449643947100712E-2</c:v>
                </c:pt>
                <c:pt idx="228">
                  <c:v>2.7466937945066123E-2</c:v>
                </c:pt>
                <c:pt idx="229">
                  <c:v>1.1190233977619531E-2</c:v>
                </c:pt>
                <c:pt idx="230">
                  <c:v>8.1383519837232958E-3</c:v>
                </c:pt>
                <c:pt idx="231">
                  <c:v>1.017293997965412E-3</c:v>
                </c:pt>
                <c:pt idx="232">
                  <c:v>1.017293997965412E-3</c:v>
                </c:pt>
                <c:pt idx="233">
                  <c:v>2.0345879959308239E-3</c:v>
                </c:pt>
                <c:pt idx="234">
                  <c:v>1.017293997965412E-3</c:v>
                </c:pt>
                <c:pt idx="235">
                  <c:v>0</c:v>
                </c:pt>
                <c:pt idx="236">
                  <c:v>1.017293997965412E-3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086-4B4C-BFB8-425DBE1CB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0"/>
        <c:showNegBubbles val="0"/>
        <c:axId val="1658987535"/>
        <c:axId val="1658988015"/>
      </c:bubbleChart>
      <c:valAx>
        <c:axId val="1658987535"/>
        <c:scaling>
          <c:orientation val="minMax"/>
          <c:max val="13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1658988015"/>
        <c:crosses val="autoZero"/>
        <c:crossBetween val="midCat"/>
      </c:valAx>
      <c:valAx>
        <c:axId val="165898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Prix /L avant impot</a:t>
                </a:r>
              </a:p>
            </c:rich>
          </c:tx>
          <c:layout>
            <c:manualLayout>
              <c:xMode val="edge"/>
              <c:yMode val="edge"/>
              <c:x val="2.7594202697018263E-3"/>
              <c:y val="0.3049822241971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8987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1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'A1 - Context'!$C$6:$C$18</cx:f>
        <cx:nf>'A1 - Context'!$C$5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'A1 - Context'!$D$6:$D$18</cx:f>
        <cx:lvl ptCount="13" formatCode="# ##0">
          <cx:pt idx="0">51</cx:pt>
          <cx:pt idx="1">96</cx:pt>
          <cx:pt idx="2">62</cx:pt>
          <cx:pt idx="3">84</cx:pt>
          <cx:pt idx="4">5</cx:pt>
          <cx:pt idx="5">60</cx:pt>
          <cx:pt idx="6">60</cx:pt>
          <cx:pt idx="7">98</cx:pt>
          <cx:pt idx="8">38</cx:pt>
          <cx:pt idx="9">60</cx:pt>
          <cx:pt idx="10">32</cx:pt>
          <cx:pt idx="11">81</cx:pt>
          <cx:pt idx="12">29</cx:pt>
        </cx:lvl>
      </cx:numDim>
    </cx:data>
  </cx:chartData>
  <cx:chart>
    <cx:plotArea>
      <cx:plotAreaRegion>
        <cx:series layoutId="regionMap" uniqueId="{1BE88761-D3EE-4365-890A-9AC5427E82DD}">
          <cx:tx>
            <cx:txData>
              <cx:f>'A1 - Context'!$D$5</cx:f>
              <cx:v>Magasins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tx2"/>
                    </a:solidFill>
                    <a:latin typeface="Aptos Black" panose="020B0004020202020204" pitchFamily="34" charset="0"/>
                    <a:ea typeface="Aptos Black" panose="020B0004020202020204" pitchFamily="34" charset="0"/>
                    <a:cs typeface="Aptos Black" panose="020B0004020202020204" pitchFamily="34" charset="0"/>
                  </a:defRPr>
                </a:pPr>
                <a:endParaRPr lang="en-US" sz="1200" b="0" i="0" u="none" strike="noStrike" baseline="0">
                  <a:solidFill>
                    <a:schemeClr val="tx2"/>
                  </a:solidFill>
                  <a:latin typeface="Aptos Black" panose="020B0004020202020204" pitchFamily="34" charset="0"/>
                </a:endParaRPr>
              </a:p>
            </cx:txP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0" i="0" u="none" strike="noStrike" baseline="0">
                      <a:solidFill>
                        <a:schemeClr val="tx2"/>
                      </a:solidFill>
                      <a:latin typeface="Aptos Black" panose="020B0004020202020204" pitchFamily="34" charset="0"/>
                    </a:rPr>
                    <a:t> 51</a:t>
                  </a:r>
                </a:p>
              </cx:txPr>
            </cx:dataLabel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0" i="0" u="none" strike="noStrike" baseline="0">
                      <a:solidFill>
                        <a:schemeClr val="tx2"/>
                      </a:solidFill>
                      <a:latin typeface="Aptos Black" panose="020B0004020202020204" pitchFamily="34" charset="0"/>
                    </a:rPr>
                    <a:t> 62</a:t>
                  </a:r>
                </a:p>
              </cx:txPr>
            </cx:dataLabel>
            <cx:dataLabel idx="8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0" i="0" u="none" strike="noStrike" baseline="0">
                      <a:solidFill>
                        <a:schemeClr val="tx2"/>
                      </a:solidFill>
                      <a:latin typeface="Aptos Black" panose="020B0004020202020204" pitchFamily="34" charset="0"/>
                    </a:rPr>
                    <a:t> 38</a:t>
                  </a:r>
                </a:p>
              </cx:txPr>
            </cx:dataLabel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1HvZct1GtuWvOPTSLw0aOSMryjfCiTNyJjVaLwiKpDBnAjkgAXxE/0e/3z+oH+tNy3JJLLmqXOEb
0WYoDnUOpsxce1hr5eFf7+e/3HePd/a7ue+0+8v9/MOLyvvhL99/7+6rx/7OnfT1vTXOfPQn96b/
3nz8WN8/fv9g72Kty+9xiuj399Wd9Y/zi//6K9ytfDTn5v7O10bfhEe73D660Hn3T45989B3dw99
rTe187a+9+iHF9d3i/vu4fG77u67c1PbxxffPWpf++XVMjz+8OKrs1989/3ze/7D8+E+cHV4gGup
OKEiS7OMZOnPP+TFd53R5S+Hk/QkQzwlUmafn3l518N1v2dEP4/n7uHBPjoHU/v597fu8NU8vnXC
vQnaP61qCQv8w4udvdP3sBa1M/mnI7l5mtPu9udF+P5rQP7rr88+gGV59skXmD1fw3916B8g+9v/
6R6Th8fk8yD/MMCyE5FKzBBg8unnK8DwCUsJyVgqPsGZ4q9x+/eH9W3Unl//DLPjw+7Fd38mmC5N
mB47gOrHMdT+rtZ/ZG6xEwxgYELYt6BKTzASVKLPOMLvr7H6fWP7Nl7fusczzL51yp8JwsNd8O5/
JNXkieSSIsH4J4zEs1QTAmHJ018R/Bq+3zGub2P3Dzd4Btw/HP8zoXZpbH+nH+o/Mt/kCYKEk4zz
r4BKTxBKMWFfw/PLAJbPn36rl34bl79f+QyQvx/4MyGh7KO/K//QwpedoCwVUN1+SRwgD1+SCnyS
EZllXP7So543KWVr7+/0fwDN3698Bs3fD/yZoMmNdX9kguATxFCGM/ELOwBy8AUukD4pR5BAn2F5
xvmeRlPf3/3+hPn1wmeg/Pr5nwmTq/t7IAr6Dy1cBDgd5gKl9FtEAVCjDPOnVvPp5xmn+7dG9O1S
9sWlz7D54sifCZ09aIKH77bO/7Mo/Z0SKTvhWSYlYr+g8zUNYCccEQTAfMbuGYv7t0b0bXS+uPQZ
Ol8c+TOhk4MKso/Jm7vuSc3+D0jZjAohP9Ptr3FCgCIln8Tspyz7HCKfFO3vHNu3EfvmTZ5h981z
/kwo/giSyQJhSG6rv/03/PqxGx7d58X8Fo36nfnGThhw7gzJzxL3qy5FTxjFDNMs/aVWAsyfxPUn
HH/36L6N5G/c5hmWv3HWnwnNa2umR/BRPsGY5H/7b//43cP/+nEN9vPC/gGYkhPJmEgFAxb+BeXg
JylPOYac/QXMZ5TjPxzctyH9pzd7Buz1j/mPfy4nQ5lgS/OUlj9bTtVjkpve/+3//oEgihNMKM4I
/RpEepKlUFvxLw5imqLPz/yUkf/JyL6N4G/f6Rl8v33i/8+p+Rtj+9I6/OqU3+v18hP+c93EX3dG
fEJZRgTPxC9J+IzBfMvC/Hoc30br83Vfnfs/bdv+tqX7qw2+ufN325/98y9c3X9+9OcJgrv/7NKv
bPivpvk5A44PP7zI6BdAPd3hq371eZU+ofz5/Mc75394IaHXSUklp+Ag8lQSKI/x8elIwk4QERmW
YN4zkQEFBeNeG+urH14wdJJCLjKZMpB7hAvQC86Ep0MUnRCWAdSUE0SoAKfk89SuTbeURv+6Dr+8
/06H/trU2rsfXoCtMnw662mYjApKM5ESjjlN4V0Goxvu725hbwRORv+7HVlhi0Gnilfj3B5m1Kxv
aMvkqba9O2/bkKb5F0vz7zyRUYIRYRgL/kS4IZC/fGLaJ4N3xk2q01bnpGLCqDVGlOZmtnbYMVyv
N//8kQjQ+nqWDNIDFBhA8fRPwEJ/+UwzstoUaRvUzNfeqmZa+kK5uWiIWvEq8rkcxJYLXjTbru7K
d4GahKqlpB9nYrsPccCTyUtC5rfSk5iBgf7rDs43VuRpxl9hwCRCoNgxo5QIkkHt/XJ0xARe+JJY
1ZpldWrSji+bYnX8iiGT1GrtYrbRzCxh888fjJ7m/dWToZhADCFgYzKVgj+t2xfo14GLprKJUcvE
EtihSTOyLzuyWjWYKqTH2qTBqZpjexXKwaKzsQ5yzDvqEpTbcuStWsCU724Zan2i/sXooCU9Hx0D
75ZyCkkC2QE58OXo6ExNH7kxaijMjFUCyuDaUjcrY9umVnbsa3FIbJLpDeN24XssKvPRZBRiqe0T
9z4wX9/0QbfJReXqMtksPJHDvxzmk8n/xUAFTjnBKU4FyP+MEaBDXw+0z2ouZwaL0bCCHeuysFuY
TXPWtl16EKl9MF2zbhGV9k1VRvph1E1pFe2Ev7KZ7s6XpmQ/cV/RWiE9uZtkFiRvlq7FKmR25Mdx
Ktk7UidjtRnqCi0bNzF0F6xcfN7Eqctlu7TVfixlV23mLPHrdVxkN99QWaMPa2E4PQy4CEWnhmB1
e702WJcqkYaQm0b2K94S60mtVW+yBitcV0aOypd2nnYdQmtzXfFYz/tSaN2oomyp23gobiVTk+fC
vxSWDQiAmrMPIglpt7H1mLhj6BK/mxbW672fhqbNC58IpiQSQ8xZAzGXrN7Yow2Dw1fLpIvluHIh
CpUanzjVWTY3ORdTYqEdxPmuFBXv1aolJAOvEK3Pl5qtUZG1bbdQcOCO67CkXk3pRAdVDD2+sW4p
N51vWZ83wtUXdBXUXmjYk0wVTmd4TeYOl3nS8jLmpWnbVqWWwlJ6sxbjfpSzL5VZsbGqn+pm3i9J
mn4oOStqJfEKJ5asD3nXDTYoFsvxdChKRHd+1VX3anLenWUukkTFtmqWq5AS1ihkxu4N+K8u28hS
Zg/dsoqomCVV3qMwz3kvV/EhXazrlBiarFMl7eZrTj3U6bVI2Vky+blXXVJhptLMQUkbTJbeZ7Zq
210jZXGRlRnd8WVYStWXE6HbhOls44xc8zVEP23npQxHuiYlxCAOaR79rFdVNKG6WWG/+aE2MSZq
qbmyq9NcuR6hGyaxt6dF00avUMPk/CrQyZTKElPJXV9lKC+lHq9ZOWurRuz12wQqy3QoSMVfDmww
85ElU9arpi/jTdbSelHTXLZIIStrttV2MseRDcM+aT06JV121/dJPyuemPZu9TTB9wMv7M6lbfOw
NIyNKuEtlCpLlhltWdDjtu51OFtWfhYHvz6gLqRqhF2oPanxdM8Mbi5S26SvhE/7NScSaxjDOvuD
j5Zc+oL1x5IH95bZQDbEF6XqatRvzEyrvHLe7JifYP7LjBcAPiu3pavGXrWJmXayrfpGaUYhdung
0W7ufVEplzVQx6ND92uZ2Vr5usBvka4KplCrI8nN1NiDZSwEVUCf2KFUPHJfNq+ShsqPYzKyJfdw
vcyd6/pXZkgJUiQT9Smyc5IvbSY2VJNhy1Y3vGxosnRq9Lp525q03dQ2m8ptHLGAMgNwYzUsbZlu
01Iy1TsH9WuNy3oqlsBe0rVhH+p50Vd2xnPOx7FQZdDiONYevkBhOE/UkDJzNjAMVcWMnEy58W3j
d7zRzO66QIfdMqLk0WTSXoxiXrcBDcOca1NUp5EuFVGZCe1H49Y6XwvSNvlSJZNUbUza69mWmdzP
wrCNq+16m7ZDnaMmo2dt6Zp8blxSXSw+CfKsG5M2R1OHJhX8zHOHU7sdYu1krlPoXGm6XrUyEdDV
vI/vBiIgWAtekgvsKrFzYSyvM43qfdO2aauSwrvtxDy+acvVb2BlyEG4jOY0GPZmlIOp83qpZa0q
k6w7afGEVI2x2YWxyQ5NVYo2D5HWp0sYl306dsyfm7KjR6LTZd9UBg9KJ5PLq06Hl9D5uw8Zr8lF
g+y06/u5KG48WmO1gR0YO6lxxeNtD56/PSRrCDcL4VWap3XBz9gks/Zs8rraTsu8Xid6bhRLY72q
LO2gllVuzCGK1/ekdDQobSjfrVI8dZ/S0OymDaZPbnqI9OFYR7nKAzTkpDhOkAr9Jrq52o0QsZDb
Lb10Are5jDxuJ5zGTcOrJMdtEzaJY+507tj1lMUjJdkrU2T4vJ2WZRcTv8ct3o8C3ffdejuk8tGh
4RYZueUt/rCU5ZVd446u9XWdeHpk1o1XlFhUqc5lQZFQQk2t0Mtu4BcepfXO1ZNicxdP536E/7Wk
z0ehiaJFRFsE2fy6iHLejZjxnR5kc5gWhzYyw+QInU5skrJuHosBVVualOMeYlBsWx79h4mO89kE
jxDQfQzf2gzWkWZkfGMaW6QbnyaHallnt0ttxjvFiNf1qWVLWHLbyeEsNGhqlU27IbcGh07RNtw1
47pDs07rC963IW5QUqU7UUfbOQULWpR3CZtDyLMiS14OdVnuoD5X5bFuOAGqRfqOHYqiTLOLmLUs
20pWuVcmhaKKmwHBCrf9Nq5jKG71SNYNLUkRFQThkKcSFeVprx0GruvZ+TQW6074enZ7oBoxl3Zm
VU7qOF+2sZFRZTJEe06WYd7WU7oOOSdpM23kOI1uC9+kmg4os+xy5CPQ94XQQeTG9LzKl1ksqUr9
ut42Baw5lEFGUE6rnv00BlHJLe6rKl/HdEWq6Uo87QTwqNeQs+N5s6RLzHWSiVnZSfNNs/TD9QoF
aNeQZNHbyZXdQ1Z68rRGYrtYhLMNGRZG1Wjq5pUAbi+Vj72j+UJ6jvdZTOiNSOoi7xrZfhxQmbwe
w1CHbdvV+uiqsiy3K21t3grhclm2+PXMSfauwrQPp6ORg84bX1Nz9DUpoHNMS9xXqRkPVE96M0+l
3Oh6tFem73V1gG7SXWWJnH8KuB9uacPs6dKn2c0Ehy8IQ2+nrHGnoqX4wpCufIOX2KtQYY/eM5CB
Z5JzeSiLDn1sHBGvy2Dd1poi3MPKsp88KtIzAA4iBqZX2E1vceLzumP2LR8NahWfV7JdktBtFm0/
zNjM2xW0XN6SMBwcbu2i2qGfN5D7wAI6mpB4CGWH3g+tr1VmW3mKRiMGlU0wzjYSrXctnTzkvdH5
aqoZ8J7nU967aR/G2G7iYKZtEYf6bSOA+a0Dz07TvhxRLoYZkAySLDuasADkCrXxfOLkrC6b6bQv
LFfFyuEljeLDkoYmzwZIt1CEY0Gack+zdWFbqF3x0iByFpfO3IaOxTVfSjId4zyX2zEZsuvIPHrV
Vkyf9R6Nl4sYlutl6KkHyaTlro1GbwvEQV+m8zFZpvY9SNMqdzLONxK6xh6+VZcUW9HT9aoi2qt0
aKIaGQFFBJpxfNCYFuc9mtCZtYl7TUCrH5qFjqe99NUFjqa8HtP2rGzclVgLfT4sIcUbEACnpUiO
urHtO16YeMeKYF4HIDv7ruM3aVvvgcQtKq2M29MkHVUmpu7cBubyIe2dqhDHOzSicLEmvdiwFTfQ
0Lq4M13Pdp2VftukCQjGsR9ekQga3WSk2y96GXKcVZWq6xbt4zKci25AW1n6cClbofPI++oMi87m
fswyhcjsrkjbFsfIQwW1Ni5nixv86TDF5BVQLrSxTCdnU6zWSkmAG3AfbbMZq0psFkvxm6Ucu31G
hvUsah03OrAP1VD1wEPCuI2yn7Z9W0/7tiCPI7VG7kK79tu6oMXZmKyNqionla4WfJX0i3mFKqcv
ep3yGTpULbZzRYBNL8ms1tDGXSYqf7YMgudzsiyHViRsMyRhOeupdq+qtf0oY+Ye+ijbTTnN0qgK
l5kSNY6qDrHYD2XT7bvUJ0D3Ky03XJvzvuoflsIUO+De+ozy1UBh9q3yZCTvW1IseTkMJdQd5y7F
zBJlOuMgpnidV6SximtgHsUKSn3iDUBct3tH2/UmZB6/ErRqDvM46V0XxwooiB7lRWjcqnSwa+6a
EeKA2GaXQt29l8AMH4XtVhUmBH2mKPCxd0VyQTPe7hdHs9eSFqCdvO/iWdINYVtN3ZtsLaHmMtar
otN1Pkls3yLjN4kvmlNvZDapSDhIKzRB6+/GtAfhEsvzxE7siRWn23qc1/Ni4GgXffkSMJlVRWqy
KarC7YKMb7KC6XxZ5u44L+m1o2jdkgSaNDJ62XW92FdLrbek9v2QjwOEyMTNskkxgvLSL9NOxxrK
UQsyBkFveVXXNTkkQKWOGfALEHSa3Hc87Xd9iLfED2yBXiCrt2mdXHdlve4SnD3ylOFTQBttM2gt
R1nXezmEZWtHf7l0czyDWgDSLSb9S+Br66GlvssrjKGXzvU5DmxZlO5p1ueFFGErx27ZT4npVCqh
vZeQ3gewvoodkOOfehGrPXy3jLztGyEvxmUCZmUqrphew07EAHWklR+czF7iaUD5UDQ2HwYUcoQ6
s+N4OSSQQEpHSs7nNmsedNfFt7HPYAnmcp6PWbSKLKu+7pqu7/MoWvGyWIZhN3nRB8X7FEgNq4oD
W9d3NavWnaMkgBhjYVHQwPrtOA1dvpKMh2M285mqPgRvVOsngHBcK6OoANVER5AIKiuBfKSd/lB4
87ab5+xhXHxzBhf2V8KFih+LMbALWg6NVpW19F0ZDD3lk5kuk44td22C7HVEw+xUEZfxkDJ2R4eU
+5xndriYOKd3HU2Ha96kzelIE3phsSbX1PU0Tw3Ii4jq9AYEJTstslbvBx2GU4Lo0KsyqdBR2y6c
JjqLF762842pOns51hLe9tGoEBLy0vdzAtYGje8tndCHPvp+kyY+2D3TsRWqde1ykK1uiXLgeB0Z
Fw5eQAk4MsbtCLTu9SDW9KFI6LqVIVseCET4PrJs3llhIlKuQt1ZX2iXsyQM+7kDEbSVRTtCVaAU
+U3Khaygq831qKzryWuBSQzbwjAgnauXb83aoToXfcoep8QFn4diHG/c0DVvyApP2jTDFG4KkSyn
sxVghLatvS/GWR5ahMg7Y6I5LTV7SOpOn9JFujzhRLwC2v6ym1h9PjagaBUn603MSPq24kBlq2EO
B/iGQ/WhpVn7OAwD1DfMgWZZvzdd6k6nfpXn3mrgSL4dXmXTmN2kwuptA0FzkE2abmLTlmoeminX
weO9WcrkFkd9My9DtaEs3ASD0X3n5jInvYkX7RR/QqnsCDSs1KfKzMnwQaZ0SvdQkWxuWlP6Dagk
Vqm0notDH5Lh3WzZuImmTc5K3rT+acEHFdLyokdObHiX6FHVTcNPiZ4jUXPfg5EDLJbuiqyDePdz
KHNJaHbwi12K26Fb2vYwEemT3WrneT/ghT+KyNftiGJzMZTmZU+K2dxXfqZTpybMNLopezEt4Oo4
fTW1HSu2kY0R5bNN0SkKdgR2HlacbS0UFrotUTtXb0Zwn6JCfEg/IDnwZVd0MbyXQLza3WRHuS98
SCAKxYrPOBjSN1NrwV7Klh68s4XSRGJVDpjyUomlaesDsaKsduDgATvul45nZ2yciphj2y7ZQepC
+qNewXA5H3AJVppJigkrNDLcbCxCyabxGagsFLtyD51vqZWJMlxDOdXt3ehjDTZ3y+tGPQUtexcr
kEKXVTt1/CM4cO1gYRyTX0C/Nh6Kp0o6Good6YFyq5bbAV1R3hUECsvkml0DrOVhQqR/hUEQSCa7
cCuhVRdngsbuje9t9wbU09gBtevp+9W2POxrnbH1Mp0Mrvc1G6otY5FeBsgykOcNZtVmnKu63y6g
Wi9Ks8zu2IOXuIBzUbhri4tCnwoc/KiMxvUmobo/192QLEpm1RPdNN2s9zqraqCaU3lTsUJ0CkpC
20Bo1fOQaz10H2UAz3WDEOPsNZLCd3v4Kw2o6RXCXbct8QDOIc6QH7cuxlgon1BiLlE66w7wtBxs
eDAm2wMZOewgWIzhfL2ugKvrJeyfrG6cr6d1gvTmJafTbVVjj69m5+B0AbRT5y1Yea+KAcJzh6Z0
WdUQXbTbdvXI52tZ0SkXhQUbr5oskAm9JKuaEvg6zM6UT+5Ig5P5gjdOrHmJRHgLGx7xMLVVx265
SaTqCpaMOWEFt9A3IK1eMk2yC2Dl1UVZwgZETsLcVxtTw9ZT7iAg0rwG9inypmxjm4tAm1WhrK1S
1cUGXPRJ9rpQK2rXsOlmXw+5Bwa2kaaO4mYlNRVaZUXNj2SqCZgaA4nXJSsTWBk9etXztdU5b3zq
oKwIDo5To+dXTUUFsOSV01LxaYEGMtF65sdVx8JvCtxDzZjN8FBRi/o8gOD+KdqiunaE6AcvuvCG
4yjBAx/cFXUpcgob0dWKrXOhGt3PcR9IweiB8QK5Y9XxOTsaa8GnrSw1UU2RuXM3dkhVQKuuMSYL
y8OkuzcE+PvbBc/rpTRC9vkwDpJAQzXsNUuXtMutnAX05lCJu3WMcpeAUw5detYZV9kgpv5t7XUB
hL53ov44yQkse1SJ0B5cpED5wX/W/Q5sGCfPS+i3e8lsNag6K5Z5ByMnd9MkmVckKTKI+IXV2zAL
iD7S4nhq57V+h1djX2Ul8ZfItuUefAYImTTjItt44I/lwXu2tmfr0qYxN0NZZxtDyr7b1LSHVG7W
nuB9P6dArJIE4Ws2ip6cLZ3urPKc4e6Y4FqHPJlGAY27KOdiI8CNX/IK9fJs1g6s+mxJoLD51nV5
t3h2Cn+ZQfrTlANL3IJWg+CODfD9DWchfV+zJ9pZp318SX2lSV6ZAFmRgnCHnAt9clzcBKU+dgIo
xVLAUpq6khAtvuZbV3EHdLWYbX9Ybd9eusxLfEVgAxWDIYGAWg0L77s8ERSmYCErp5wPCchA/HO8
p1lZPc5tg/mWgsy7xDBJshkm2OXMHDJlPgdr3jsWiVNj5MiowvnuJfi52V09+vb9gsdq3jcD6d5g
IJ0DJGtL3qwpeAEq6DkFc130LbiL83SVQfo1IAnE/BYtrYsbJ8FcOaZ11CCsXQIjFD1u+bYynWeq
KYumV5iU6SW1mn0oJjCeez9CgobSA3QVmtNqLyIbOlVPQLvhibJPNoQWGpzuhQy7NjPAXpsx6c9h
D3MZNpJSeknlCFMLXZruo7cJ7G8WCd+mgpRkU49DUkHEo8IfU4xd3GtkyLxP2dpBx7AV7K5MeqLd
1sRucXk/DdFsO5hOVFC4OrENPR6vtJRQ86AJhw34HHOxA4HT6/PQxHju6JqBThRerO847c39IgRz
G2jjeDljoI/mG1fpEuhpH/GYL25d4sZmZnwdvRhMPvYG9jmWpMmm2593sZYe9f0xXWtKlIZNsA/G
RXk5NZlddm7GmQb1jkvYtZVD+bJtJowPT8VzyyHZhEqqIN+0dBE16NHM38oafJNjZqM221qWj07i
OiemBE5naiqP1QR2kVp95t8wVqzzxgZLVmXanoHPPUKrU3qk8bwYsRx2g9Nyz5IMTH4PLr8+TA5D
Z6h4VxpVan1eIKyLszaTPX8IwlXLdSP9WF5a7iF5WT+v/jydpxEyEIwSfOZa0awHM3nYSgT9TLoj
k75YN6NNBgcA9fajNUnpYfssad8MZEyXszi3uPgJr3wdpcJz0R2JQ9bfpXXarm9w8cQOMhRFtmXt
JMU2A49ifEmLZqmgC7bbAXkZcm6yim7AAao3mjvwfaZihJ4Bmyh1dZSwSiAv4xBan/cCOsUHulb1
uqo52j5cgyvfuJt+rPHrNaxGbN0oybxLjStZno0ssKuQJB2wubLeZFN61mqEb0Op250Fa/Ct6Nr1
vqzT4oKtBoH8ZezM1uX6ljJTA8N27laUqzkMS8YUKzns5nieHVqgS1cjru0GDygdNrpYxTmQOXgS
HtKwgV1Z8ZIS7u/bXpQQPrIW+7SqxmvYx+4e0WCnj24t5xqyaik2azeNt3UzNPIshj4748PI7f9j
51yaK8W1bf2HLjuEECA6twGst9/pR9odhZ2ZJQQIEAKE+PV3rKr9qjqxz4nTv60MO22vtQBNzTnG
N1QGjXOqCGiWFU4K/5aSVR1tPewmmk2qbKot/VhZJt4tSbOXAK1vmU54FNKmMmUdyPiXVpqzPItS
erv4ejqlS0fuKxbF6bECu0DPTviwzdt+GEvV19MRxSA+YqwahxxSSf81VEOCAj67YN17EnXYh0z1
GW2sPgbtCgWAu+ySRGw9x6A3iiQMsrOvNJzDtUnvqmygu8RPEy9WvYmmZGvMAhghIjzottq+VSpI
CHysjrBcAlO55Rtbjy0Uwk862aoI06y5xwoagjKtWjSVaWXnHy7KWuiGsKJgei/1zcTAwRcNZBQD
W1p1WS4x6e6XzGTNrk91db9Bb5W5Giys1Vj6LmfhsMicGqG/bXFb/QYvG8UuXDCxVZqQuoCkPETF
qCtaVEs1udyzhu3Q13ZnNw2RLU2jqty0c4/bGjZFvShx8plr85rz+T3ZwraczTze0G2Tp7BvYY6F
4i3mELdOPhZBXaRh38e7rXbjm3fhb1yx+m6Yl5c0Dj22wr7ZeShaN/BP/f06VM1aBGxUT/3k4jId
+dznUD3rYhQ2Pk8rIIkkCubnyjP+6VvX34RALB4gpuLB35zp9iQeSbnGBs9GJhXNRwHupcBbyyT6
KypObUpYVIglcPs0GZK+zDQx1ZeObHCG8VbwZRzGIqjVeKg2ZyfwEcFcMu7qJHeYjotmjb+Rlesb
kCR9DseapznqKTtSXDO41Rj0H9jsvcuH2PW3mxiyEwbk9hWOgy6nZqYQ2boKPr3gKiqYy7JL3c39
x6oW7GLOV/2LG3h6p7bav2eDobuMw2SqIdC/dWHgoOhO2FJVP0KwiBqiqv3sIGTlo24vcYCd3Hc0
kXtJ6Fi6YPgtSOlyjLthassrIlT8n8qFHrda1PkWZNBFZzbRHS576otYjejZpOjPtYIoZWkti5a7
bvffQyh/ZnOAdvCIJpgHQCTQOEqiKz/1b4TMiHpJuqFCza0NKjVHUPSyiXn54WIKv43o9L52FJ3l
f/+yf8ayfn9Z5H8ToF8kROcW/+Vlu1mt8eYnGNpdkPJct56JsoXmjZKqOYaDtFv4//CaIbniPv/C
gfCq2ZUCpWkKX4cg1/oX4Ga0STbpFu7ztLCrmln3BD4UQfHKQRBN475a3fy8igkmboieGjAEr48w
/THxLU2yTbvKJ+TLtzZbMEApguE1tevwFtMpDk5JAMW8hTBT9/EX7Gb00EPM6t900/oa5jcHpRKT
Dv2Br8PpR5r1sIBmJDtD7MxZp48xsOTHGrJGUJh2i+6WcJhfOKZcV+gJbe1jPyYhMCAyD9OxmvUy
76baeb9rnEhNGU4x7Lkag5H5yjy7EiTB0KCKYtFBKstI+JypGQ6qqafgRIRvArhKzgxFmizbKY66
5GmN6hZLC7PCl1sd9rpq5dBg0VrtowDNZWEki1hZy2BDWxhoYaHBgZ8ux4qE8YkrslSlt50/JS3B
zLbGMdQPQD7DOWwSA98E8/UbyEfTlUPcB790xxV6jXVN0wMcK/WetB2ND6pe+LRjIvQ/Wr4qUgTj
Opu8WVZLdvWyAgww1ZaU0wAlGoNmv6IEQB0LClJHszm1ehoaTDMNhOMsHcdLtjXYZvjm6hYE0Qjg
Raa9b8phyEbMY4HqDlJbAHN9EkV6VyfTvEBsqFrIAmGToXwDm4lz387jmYUtyfZm9dtpyDxZD78v
jr9jnw9/PJF/QIw/+sFjg6/+fgDDP7/8v889+Ab9e/r/X9+8nt/wr69u/3Hww3/7U4df/RVxtn/9
oeu7+effwpv5+7u7sp9/+uK/UKj/gDH/wpn+cY7Ef/jPP0Gof+Kg/x1CRUIJMAdBLfgnXfhfUNS/
hvv/haT+67f/AFOjv8XY34ALM46jI8jvids/wNQQMPHvyYw0poShOwYU+nculWV/owzUJrIdYBbD
iOK/7N+5VCRGkYbH30uQtAK2F/5vuFTwsX8uRiSkSYLQL1K/yG0Bkv0LVGdZ5mr0M3M+D8DJssYo
rKSu30+t4UXkovGpihIQNxKG6lGMEG4U2BM3PPnEPLMRmlYiqy2XbvicBcg6onN1Fyrdg1miSckz
EFZ9DXAo7h6CqQFkheBTbn30gvVxL60FuyDv9VCLXd3LD8cBbLRTL66I3rdAT2iaR1NyRooqTTHd
quDGdCA7HKCR3LkK9vesuxIo/gXMiMD4CwpLQmzC3KvwBga3lt2iHxpXfXjdveuAP8xD9GbX5Tss
+ltaB/Y4Bf3ZwrPG3Ea3HFseigpkWVB86ZZjg2/ypWo8fBXyWXX2SzcbdDOZPls2mdLwCv0QIESM
LSHZc9s8ByjvJWAPLF0xfiinx51NB5Y3XfejGYalsGtgd01tahBBjc7NOiU3sxjMXplm3MnOtU9N
2/d74JUu7+uO79SYPVixvijfPOl4DU5iJX5fgWY4gDFjp23qfjboMH4FQg450/U9WN2sCAQgNUMh
1G/J8jhxAdlF0tzP6FJENNwEgsYXjiY8rwjm5MbL7DuQhJ9Lu5J9JDNacN0AY4lwcdphORqiwvPM
57tkY64YWvXTjfiYbu5/RNirbkUa3ke4dVeBdCjEiCIrr5dhXr7brr5Hm/EL02F7zBT7hXZLFku0
PEqJC0F1+xTq8H7a0odqDO+BpD6swBQMeifslM3eQnvEMF0ND1xu7UHO2RFD9Xl0S1jYVqkdjZTO
ARr+kKyvcxlttlATfxC0fZo31pcK8NdeKIX7EM3fvZ7vhDdyRxk+hBTH2kRw3kCmaVCvoE3CgrPs
K9M1pO/1OqtVHwmIwmeBltz7FncBDoYKcNOGpEU/RuInO6v6xMia/GrW5AZSiroCgd+aJXgnm39R
TfxhbHiv/XY/x2isADaRnW0gADDaZnARnN63A5geDFm5xp12QQ1btMED2MdR9dFP8s1c/+omu0Oq
xxfLRojmzpGdBo1QqqD6aZn8UNIEe5gZexHo5KYhy57MaIG9gXkma4iF4aZFsdCkupAxOdnkaq+6
/kI17gh4mPFia/ak2uHc2zABkQY9xDr80NwM56Sb5uOYsh6/kt6wzr8kcrghG+wmsm2FcuyXGOsn
4Ej3ds5CPOHz9NH7LsW39FMf+k9FU5IDlsCGl/BvFbGPsHYAkJl3n8ijFi4pwIB92CzrP/xgebE1
kKkqlMtitRWApvYJxRGE5cguoG9Qu1L9o5nldtBBnGI1RR9cCowrS6/3VUcbjGdYZYFjFyblW4oV
yqNuO/RLdovtGMhRHYqD7vAzIkI/3gBG2zdQUgtb8aGogAzvhhZNmicoj9DMYMq3jhZKTl+NQMXQ
7QhGa9BA63qf5qtCG5CEIik7nr63pisgYrTFdQlPUX/DaP8g+WCgWaU/qYAAYqDoFm7DBe4N7ryN
6ikH9gIV6FrI2IrH2fbiZ9J6j3k+iwqcSlSBwsRtIRlmARv7oBAsvUiTdae5J2cy4Mo3TgE/wXNG
UCILEvBb345LyVcs5AQqzYBZLqR7o4YLb92jr5Nn34NARE9W30t0QIWr8fwBiOZFHyZPSrNfrhG3
ZgjXoyDdu2zMUhAQH9AzUOMNYFWsY2/v/OruaNC9Jt1816OzhMuQfIykRlVu8KAzi0+kVP1zXYYf
coNgOzFdCgiXzQzz3jh3l7TLnatQqhjxTUEDIg4LRp48lMvPMF79bkiGKU+a8aSi7rZxxO7Rc2OK
6tcWrZb6xgK7rTls7+9kmb9rnBH1PigsnS4FWg1ObMyhFoHdG+MbG6M9ow7hg5aH920j9ybz460i
Q1xQkj6ItGtyS+OTICh8arxt/BqVpCLg1lT/0JPoAlIFUgtcqLI30QVu7rvesA7s9I2PV5Se+QjM
WCpLyIBfcNmw87nHwCSiMDEGHFTpJ9VAxeo7XHBU9QRPcf+9UuK2l/bZs6XekdYHl0arNueA7M5I
ksx7sY1PUiX6JbNQ36SfzJFbfgyWZjolesb4CpGxMGF3sQbLgwayPybOJDuummc94QnrM/0wLuuL
kQ25R18rygYqcYHKCFAtnc3RBvGTb0P7Rdd0LOfZ3Wncmn6Jz43BQxjXw50S41tK6S0o+i8XMoix
jgw/ZwB7e75VH4Bawy953Vlx9AgvBUTbI9C78AR46RKA5dhfefF8CocYZGkYXu351znY0uMMi6BI
lI1veUuisk/8b021fJ9b+zVLW3CAA0eSAk90E2N7sqEpx6W6k3GoLmJN7VEboD+22dodT3sLrmUc
b9yM3Y6O2H/C9n2sgasjGLFrE7YTOGes0G7YqxGP7jreAt+bD2ET/yKLVk8OwP2eCjPdOzZ9l5n7
5El1dAk+MDqD35KospB8N1/2FDLGRNdjOq5AiTlCLlrH4rJWYbeT/csW6nMUd+DqIMDnLMEtnbYY
nrgZb3EoxbHJ4huFrZD2/ViIrXnqW/YkJsIvooq+d9F0f928fIZqAO37a1ZAxFh4S8Ou3ssAj3cV
bL9Ck45FkjRPcq26HKrliC0RJYmuw4llwVcPlzhPxkpD2I6TAnyh3rNrb4L9S//CsSRpMXdBBxFL
nJrV/GjpmN26ETsviLyuWEy/3Wji2guGTXySVvxakK8CtN0kexexs477c1oPfB+79Le+Y2fmNFxo
HZCC1Rokj2YpmhJ+WyG4lVuFi2CgdeTE+E8j1rLHQyN8AhNOokqCKoEITW5jjDwIw2BXX7tXkqI0
CBhmJdukwlK+FqvWfZv9tpwVtbcyMN/ToAKIPWTPpK/JEbZwuxPDSFGpl6RYbNUAH53YEcPcXCDB
0OVhy2TBG+WLmjUElGGC+6thXQV8ZUUkA7obFNwEyBO+lG5mL3Fnl7uJ6ntokO7Aw/F5UlbueDK4
n1mXuLPYetTnbsu+UUF/rQTVnoYUn5jYYLmlayiKpI14vmF0RK0AFwfkiO4CLL00xcadVWlzS0kM
On5KVUFM7cEbVSavaXYroq0tB4urgOwEfMiKnVfA38DepvoWRExXpClK+dCJEBDHDMRr2j6FRQnd
2qaD1s0n9E9uzunGw8uqqL7VkaHF1DXJKVtReLUNhjMJgNmEc/e+xl0PaCP7RY3qc5jmy4nzcdzH
CoTvyrqtYNO4PK54cHbZgo67jutdpodzBvMEjt2Vo+xbVzpwCQe6TT5XDojo73t8FwtSyAUtKWBp
DOlB+iCNvwOERuCdc/vM3Fh/Oqyd3bUDwd2w8GGEWu+I1dMP6n392o99ehNuWL01Km8GVRAUHj57
vKZtQTE/w/JFQy09Nv5QRm8k5VmhFmzD01Dru66STdmMW/xtcPgEo5zleYnqfF09xMcQf6OpUNMY
WBkiSFXWq3vMOtytlWI7QUDK5xrPzCdbN6DPcfWSpeyj5oYfWIP9b5pw29IQ+jcgfHyAtfvRhps4
GC9tGXDspxGyhCfcBrTXsNiLwAzTD2I0yrhkXzB6aBks/lvYjLerhB3m4vSx36qzNfSxTtE4ePiO
eF5eNE9PhMDQB9/ySIjgubHsI1LZUdPwDcww0oiSxXdZMCY3U4bmI23lhN64W4o4614BLDZ7XqE2
ZCsaAITkLsQibhNXkCdaoLlwvfhHP9fPswk6PAjVT2JQacHc78WsX6cM0H+1fl7/rTcMJYkwJzBG
3a5tI/SqIfJsC33T+K50a5UvaboPbSugPHbmEJD+StNNbJd5/RrLKi3GuvtBPCY+DzEDPVN/S9LF
3vIBiKV12ClXIUsdjSezsZ9kGJ70hL4cnn1fFcjbP/WYQPIkXvxeJ/wBKYBjZjrMvGP91lfuOJqw
3cGCe5VZdmsRB9P1ePLaHXkt35J0vJ3xeOVwsg74O13uXfyhu/S5tqD56+XODtVxi+JTE0QI7Uxx
MdjlOKjkOeyB0K7Jk7fX5ULom3Vo6ppQdCdkr+KctkBuXbv9Fg3rC4vHpdgIOpcNyGauuuHG2OuY
pNOhkPTaja4LsA58bCVA7F/xd4EXMmFjwSphc14jXM8k+4n56DxJtBSWZ7fxqn4Gjf+sIjQNfY3X
7yT88Ou139LgXRJgqeN12E5Ml5wQdwjzZcCiFGlih7wCCpwr2cP/qGOH7Ca65SAMhhJz1K5aUbTH
loBfbrA/xoAqCmAYr+ugx6Kq5HrpAP5gjUuDMRGvXHX4BWnXT+TqPgGifMYhuRdy/haG1U9pfYKJ
v/qJIMmeAvGD4ik+x5rvWrncJZmFbQ4SunDz+rldhyOg8m0eIcZSVqY/+hSvF0z+ZODlA+pe8Ez3
D0nbLOU09a+MbaeJPMLluKWsv9mS5pmZhefzSO9Mp985j6Mim/uLsO3TlqAVTcPkGyYMdP2jWMoF
LF8J4rr/4cxSPbJOBO9BJzQybf1HyKP5JSCgQmC4pqcsASJatZl4+/+y3H8+ovWvwloIsfw/y3L/
6azVawj7D2Hu+vt/CHPkbzinKMKxazxFNjvNoH39MzKOs0Hja1SXQ6yPYxJH+K9/SHP8b9DwIsjU
NIsRcQ2hE/5Dmkv+RhNOcEAVJH6wNcn/KjIe/jnuipT4H3nlhFIcnphQflXu/s0TocwEIJHoiKQy
aFXJKChXHq7vtiXA22DXpMh2TxL5zMrvqeZjnslZP2N2/OEnzDOJFpcoVl9ORefVeqwAxPxuxg2e
ru20XP+HgG4WXkPs//I18IYRc8bhTrBweMxAuv0l5J41bbetGZoXROKiI6IuA3K4aK2iJowvfVWx
V6DoCWDAKcMij1zmLlWi3sDfkzxLeH+pFT1tUs97RtV31ot1h5hdhL5rjPYIdfA7v4UP7JqaXA15
aZ2CHRh5cB95PCHYWgxV3+2jgaKp8ZF6QKiCg56usdXqwD8ifA58tncnzOgCsztZTnMzZ+1+MWAe
XSQOdui3w8C3+HFaXX/ckC25rV312s9eFkJohKK2dn22if1CVnyn6lA+ADLRNynO93uASD/udTON
R0SK9b4jVkEA81Gho96W2UxixPGAtBLV0j2fu6FQHRDmSNh5h1rxlcj+MXUjUK+gWW6cXwlyIBoC
RsXdAYTiO6203EOTkqX1jTlsWpP7oY2WMta+Pg6LmXfI2dKdq5IMiqUYgh0dzQJAmqtD0IjnAdpS
vvExOcBtFvmC/OYRaP+z6a6xwwkzmJo9O0EjqfN6YPI2kODFtOqxowTgbxqIAG/KIwMjKTXfzLSK
AbO2kd8iCrEv4NjHAFoeQURF5Ry75NzAsyx4neH+h/WQr61PnjbffwgH62fupbywGoMKYnbBduHz
VmGkr65s36KnV7dhQ/IbWBHkTxGFgT5aOq/UeUZ7usuc2E1D9d7WNilUGDwMEzRkPnJZCmDkyIe3
eq8C6cq0tYiuT5Eo7QwDfLa+mA2/qQmiKA5KewEwQu/jFhJgwp6NgDaRhuJ14Ybdz7wbdxVhAuP0
CIeKIfK2DMzlXQtHF38hyTGLqXKM7BtfdVrEzuhCpfJZU7mVEEQoTCR4v5zFu6kivlhjTnbt0gA3
TFP5AobUn8E/ZPsJZzk8yqCJ9rXEh1h8NkGBJOJeTRgmaA1z3QHfurFIDZUrRdNAsbwALnTQz2ek
1YVu7KOaGD4WTW36ArbmkWgMASGzsuw6NT6KRm+/LUNHbxFcjI+aML+D/9bmntD7EEwnUA4k++JO
sENfq3C/sAz3TYXVR5RuAJcwJiCoIy42XbvbgPdlyKIaI147lXIGwW17hVrV6wzDSxUgGxTAc68D
8857TKGadvN+2RTi9LSRTzEzww7EcvIrWQP6MCxDevChRagrBbOISJlHSZiQO2woFnq9qcMcNs99
4NQNH7b1K/HowzLQSI/dUvGnkE3Lc4z008GLNMuNyfiL92hzyRS5HaTtD5yUlRTRAEDLSO1geVhT
tggwHhscApIjh4iOqdVwMDXL7VLJMmx8maZVsyMr6b6Ldeg/Eezvj7+rhrKz/sxpsh62RA/4k8b+
xgO4oQg8v5EJ0y6DgfE7kl1KXb/3jbKXDW0MyiQCOULgDUDFbIbmGZInv4WkATdkRLMULbHDEzuS
oh7QsfQTiDikEEtkf44MfRoihLaF9Cp+LHEa7nDmyc0A2/rUC7qni93h+mV3co4C6C/6xgo0MrPZ
gAxScu8N8m2ANvBVOs3f1qnpdkjQ7FJAmzu1WYsgukaGCeLmbdB0a6nbaw4HKdTmlUcW4SDrvgdx
A0OzRlCPa6h7m2nJeQkb+rON2PKRRtnNaN3wQAJS3yfWXCVyTOESsFGLxPKxtzGpciSM/Vm3MoZK
DjZ0F9WzuBewXUHqSVofNoWNYdIYeKXa4hJ+DrB05F6qTjclwiPr0V/DFz2OT4WayNCO4wQOxDqD
VwureT/zPtgbwe1XbFRymreFQukBA6znBM7ABm041IbcqC2gF+FQOFNtst2wZvYDz9hunOxP49L2
YskAB8EG9c4C0bhoJO32fsgOZHK3Ti6IcYXkHHYRsk5RFKEum/XLsjT4tBVtTiAbsNR/n8z59ZFY
KxzSDkmLX/oUoX9FUd+UJ/EtwChoxOAwQPXM0Yk3CHHP8YbhKAvefR8tXR4oSc/I0qXnaWzUqyEx
4iMM7TAIPDSh11NE0gHPukgwaoyOq7tsVKeRo1WwVqi7LRiRAYe3vuYpPsVrFCAuXsN1KDZVz3lv
FZhYHpr2wSySH1Xo7pMBC6jvMXhgrlxOUGQ+4ALGaEC6H0hww8BXG9mr2eLXVZSgMGXiJuZ0O9Tj
kDzUDIGFCHeUhRbHYQi9CwUkcTI3Y7kssgVD07ui2eBgqKxOMWYAZ4yWMN15iL8HHF7TPPRsyG5Q
IZO9SSz/UlBPtla/RAtMcT4rwFeLrl+bVSHfAK+jAj6CWiNdp3ZMeoJQLLAeTeSMYzH8FQPFaImQ
lEmjHZw5PGPUhGdv2+aIjssBll51/aUSzy/RCoVd9gHPgV38hjMbwn3gI9hZwZzmPLZhAcpjAiXh
EIVSk/sW6nX5bOVGDsy2yxEAFoaLBJcNDF/hdAohXESPGCrdG0RnVTRzwMoUK42BdSwbhENLOcxr
iRNskFrA2SS5j/mPquV3rUZWjGIiKibfPaQTxjKHV4RHJzEYgjXJK+G+Kr5+pF4nlx5C132SCogR
psleF1qzEkfizA/QiCExiCV6qTvPzo5AKUL1HR4jBAaLmv/yOPfhEw2uQsS6DjQov0gfR92bYu3n
9rioOYDIHj/USA0fTHulD7ehOiTBCF10MD/nRY27Olb384IMK7FJCW/gNcENL3yysO/jULdvSCv/
XKVwpW6qb8Cx530WIuc3CF2dSBbV78j4a/R2FWfwfidsnaSPzpZOay6NWOBrUjns9MxQzuNVnFg1
f0vA3I64Xkv7hm4Flh6LyiWl3XlDDmSC+XdYMngDzULw5YakoMyq07YEiAHbKh9WtDBTC1CXkPfZ
02/Oyfg4VRLkWmN+Tk2AoAgY7BzG0mJynDTldlNs6FHi8I+zlgQOYbvOh6mn8U41Kjl2IENKPzNY
IrO5G+k8A0UEvds3FtvZZph6w0EOSb56UCBtZtdXPUCUMwJnpLD+ajAgt/xpajs92lojyOjaGRbQ
9KvNDN3HnfpJQjkgG6Wy3ZaopuiQnjoQiSwOj+rqsc2wTyYU6ZulwT4b4Fw6SFZoy55x0IoqgXLN
l4Wly13TQBfp4dLREiz0/B61AtztOtsaSrSa8lTGbK8gIz91c41FNtXL9jHwgX0DGTBhxAYrmyWw
MmwWIJ1AdHSe3YLTPuoeJwkR1qLJRGuYyna6mAijuHc9i8vaGACQCVpIAf3/YxmW5CHpzd0s+JOI
0IJO9cgLsy3JW4ykRz6Q8RsLMV7ICp0R5nFkYxR6zIm7xy6po5PFMRv7AVd9F7Q2eJnMFOVB6FXR
Ct7nuvkd+kxx3sIEXRCZz+XskAqIb6gEUmqT7khag5CB3D54bNYbkGoi78YIw1bGKMidKHybaKsL
HvDvCdWfTFEczNQ12Qvvu6BgHic0LTIdEHhbyA1PApjXbLV3M9KGpczEg3DLTRen2a6G4bcj1Own
gnNe5gjZNcBdJ4S96R2PxhUBO9Mf2qjG96FLCqX9qY3SFW9i+S2hlT8vyC3sxirZ+8YvhVrJVDTI
N52wc8e3rQEHUgyYfncMj/uBAoJb0IegqZhrbHvJNKgbKx1ED1Q5mC5blXx6gMIHhZjrHSWde8CR
FcuVxlM3eobazNoZUmxNkXBc01ndNMEsyiiYPsMuViXdIntEJD48gJ2TJRqhFQdHCcycfjHJIaTj
fBgyfc9r5c9Z3Kb3qIXyZMKwgTaOFKZBqqzA+W0wcXgQP1C6AiXRI9qSwaIGLVCLdJ98IBAT4NrA
g3C86kovIJx2m4DHTLP6p0RlGzjOnsHpSvHBO4SJN5TyQ52Y4YKYHtRH2WaIkgcITGCIK8JZIBaI
QzXGpgo/63SmuQMNd1obt8GnQf530xJn+jgIpDgfIz0PMPiOm6mTwzAz3NjMTacG6ejjgvTYKWi7
ZZfCiXwZm2nYE2SYH4jNAFFmNMmHCod1TLZ2O78tY1qY64oPByjzFNXrGMc+vmORQNVVjdgNVcZO
dbf4hyYDUC2VSN828Ik2j7H9jU7Ta8gFWELmZn5Jw1GVSxtlphQLUR9hsyCP3pNqiV+sqy5AQ2WP
KcMMulzNZHB1ElA4kWnNu9E2zDvauVeug66cGcIHqHPoQgWOw3kPEjM+RfCRHtoEa7/z17Pjwvmy
xlbv5BSM2AebZNoN2bS9jqCEAbms6TOUVXsWUscPSJEGiMlmUDpJvbV7dH0dx9FUNWwqMcCD9iHb
3kwN06ntwvRjwRkHVcGheRSAOtTBKQT+OhwtV+dswHktpWXg/5mydI/geQt0k2icWEC+h/WEIsO4
fe8letJIK1P29TLjdRIhLgIHSeUNE+oGmoY+hzKhr4tnQAuj6tTAQDrMNvEPmcQugbFQbLthmBWc
oKGmZUihwwxsQR1Z5iXBzmqFzlc7S4/ca+OKNowW/v/YO49tuZEk2/5Kf0AjF+DQ0wggtLj6kpxg
UQIO5dDq63uD+eoVKzO7ctW8JzUp5lUBuJsdO2dbaAB72EMumM8C09AXP4ooN7Vylju9tPVnhiwz
38/3rgrTYLtL8ozYU4/HkCpqNh+MvlZF6HmzGcOwUiZ2Q301qZeu/WABUvjYOo7KgsIxy4eoNRD/
tanMfjh+UnwY6sU7JmOknxjZ0CRk7mmItf6W6lEW4aTUuOOwZTdkNlL8LYC9NHycEvF05JrdU6RP
v+MA/88/+JeQ338KlT+FMIh6PvkmnHVIYSh7/7tm+VdLZf7mi/0uYIrfHNYbCax7iJcMztEHfzcW
asZvLko1y1Zcj4iVsC3+r3/Il+5vEKMdy3VNFE4bJuU/5UvxG/5rvIWECEAQM/b6T5yFP2l8f1QD
DRKX3DKorMaKM/5VvoRSMZTSjVaX0JweqfAbuhnHw/YxDeRYSufu6eVVjoxNuNTDgazpuWl1inSk
lbOTpYGmix+1PTwmmpveFyrtU1mpaM+57D/YS2ldECQpNa2+e6ihKzDEHNRVWbH3qV9REUXZdM9j
EpVnocbqRs5q3jFBmYNSmE+y6l7qnmbCmLW91pXLFVJI90HGzRgS4GNYsjBnyn3v0XXFbmQSF8yV
87Wg6dgCPdAeJwn7glMqCsZ60uBf4BdDBaSXTrIc/g3m7VRGscTz4MzrNCfa0bPZoTEZNjqO0N/0
jILrlyfn/zl2/+sXzOifJGMHscLBS4pcjKfeQbb+9W8eZdVsjNMAm0Dq3sHt6nNTI3st1fRDG0bM
4jM/UDtQdCKpVP8pcZRvzgNkw7YxMK/+Ua/ucgxDAxIqhKhe30Klu7qtByNpoAMksF/s//3vaq+/
zB8esF/fMuMPPM9FTLWWGiUxwrpe8IIILRADHlYDGsoLgISV7bhYpwYixrhxG8PbIM1Fe8seu89a
YjV70SViP0RatRtzjDuT4zMVrioYOqPY1GbPDKpAYsSlua1GKfbmTNxF2WUWcvtQgSYT9Awe80On
ZiB7jNX2g+6FuoadL2JumcykZQ0pP4ESMzaW3a3XeuTvxr6vtlWHVGBxhh+0mJa1d72bLh2qWShr
oaRiwQhR0qcL1SzFBkFHf2YuHD+QXw5z4WtHA81zJ9Aot1YlvQc5x9NB1nHKHBq9+N//rf/8XPES
kyqxEPY9Ya0r7n59rlyhLKknACTSnkiRu3gV0jkh4p5s/BZoOfFhy6RsKLPpqSxz/28e658f5b9+
1KZjiTWyZRrC9dYhzq/f317sguIqh+XklwCY6vyR0e5yNfAtXhTx5IE8BTUknU3G7Bbol30DqhD/
zYTjz6BU6hzdMNg+oluOMP5glaaocwBjQCRL3ChvnhY/m0Ly23kcNCUz9r+JxBjQhv/1CXdYprFO
kZgJY/TWidj+669tVTVOGY2HSJ+lduBARzZU2ERgKGXHf4bN1Fhqh8nq4/2Q2/bzn1JnXjrpH+ep
V3dJWDQkamoeVa+Wh1Z13l6nn92ORuM8tCSvAtgz7kF5WhpELVOB0Z/zj0QaJS3patKNi/oU+bYK
mrrs9gOIAYZkwTIM4uTjSDsRVT17siN+CWrukpsjx3i1sMHRH1Cf/RXdmGJjgt2B6FMgTsjmEK90
gqa1nprZzok9YosYVS/PvUJdj0U2XoVJj9AasnqbOzm+wiecQmY1L46Xqo0H34ushypuwqKyHyfN
+YJhtTkkZLjszWjgHS00ize/aRgvNM1NX+OVMyfoJstkfRSMHQ6qnPKHCMn7aCsHmJdRD7tGm28w
nbIfRZQhTQk8Ghtr0UZG6vvembJNP1nv0GBbTFoYQ1tdgkPK589YS6wfah5zcDlDWPvK2uZk85K4
HkJPdHhpaqZ1Fn8bRNb5JRLug+VMcUAG6MOUGpsxItsymsNpKgSIpx5vs6Vn072auiGg+0f47kMN
xNhuHiY8diMTsNKackCEuLbbBlVbzwY+5NF0n1pekJ2Z+V254R97KP1dunes2QA8YjF/iLDWOIOZ
73LCoOc6StQBc8scTqVGyjCVn+j5T7KU8nU28cMMWoIH2RX5QTqNsxmKPJzV1F9qlVSP9JTx1saT
fHBq0eyzRfGtyjk+AkEYdkumTZx7wg+mTGc0QXQZX1+DBmzynG94oOIwm7ryNI360ZyttaUtZOCX
AsNDugeyUIUx85Kgb6Q60DFrO1lhRRhbmEc0SK+V5LFyyuI6RwjBkefrxwKqYuj4IG+R96vuCCrz
rrfpfsLxhJBsPlvDOnnKxviAifgdSE1x0CLsJYOlox6MhrmJM8+8A26i9Nfm/qyPWXrr27VfTSKH
KGGS3LzWosMXs0aYKxGY8docYABoYrsqv1oxEqNKeMtiWWQ7o3L6wIV1QKuWNMFC3vqmZObvmKQM
t9TywBG1LfpiCsvvYE1ejekyae95UWEvXNoJKili3GIV80mrSI138wSp2JFdWCjd2DOF4mccRiTq
OgoJrgOXmbXhA+MEd1sOL00u37mQ+Pq2Y+6WiiiqbYRk+p1Q5gxBpaaw6hjaErRe+XXW3BcsKc6J
GN1yhmVCkoHkBEnfl8knfNRa7UVvsXZmdfye1ljgXajIgHC+yNoIyyy7FspG4J18WJl4VTxoGhsT
PsXWaWEemo3XnB0zh8g7GQhJ3hCowbyZE8Y+UG/i45AUJOiV/X2xWyq66rWmkQJBsTzFw1Ri5Bmd
x3ggnrIMR1PP4y0+6XucJvKqa0Z5FGJ5tmLxA0ZUGvirCpK0JJPTIeNQ9doqrKj17MqeMC+39vd+
imSYVvbLYPgBn9hNdfxqhq1eMPFe+czgRzUEX8upy18nKHtjkn4tR0Zx+uy+mdX4ZSK+cFdyei01
jFOrD9LyK+LqDeHdWlqf4q7LyMrXa3P9MUIAYWZjKwyT6UV1yuF0LKpg9jVAlWT29sb6xCEz+hfT
aU6xl5hXn5kxEzxrs0xuFhYNtOeFI6EdLGZcvtTPTh2bZ8vUzccqqvHJzU4o5ibZVlP6Tpq1DjqY
TbvJ0qA7Qjk8jkQi0qBFmGJ6W8QbU4Fj08tmO8rkXTmSMWEEnkR2DEDQrJjYzemnlto7wEuHcZFJ
TjpOcHiVs++jBphZ7btcFct8B9OItpNItU/aCbdnltpP4IeepCYpnaqiP+Tm/FBXvXZUSbpsJ15L
aOjqHYvujdNwC2ztXpB/vNRD2r1klOcnZQ2vir5+L0Rl8yPoZahQcB/GaHz1LDffS6UlD7NRLde5
bUAgm2V2IcdcX5UfwZr1Tzj2vnU1o3BraW9L1/MR6Q9LYvmUN2Qy7OVzCw8L1Jx67vARHDT86Dgf
UXY3tdNvhd1UewVwcO/Vs3XoYaFusYYlB6fN6wOHYX5cZE4O0q1bngvUqdYtobthmXwAdsHoisBY
CKpYXIBa1liumExwS8ECinzzuxd31c1Nqi7MhjRCsdD1I9Ln8CgaLrvaynZa7G49aRBxmaoHcIcO
WN8yDhDxup0U9fDg6O7HcYbdEjH5hWHGIdETJNx5GYaCAJKUfbCqJnn0SlKWm8UvvNWUoJ/JFS0f
8ErKp6WK5BaKoTpIlTO3BdKC6ZWqQ/NTHL163oKsWz4yLIxffY1JeDpn5RNCeRSSnjFBlxdPAxlx
rPgj51mkLclzzDvy5AMQDop1PAuERA8d2+ELayWOD/7TOB2+w/l+4VDXdwj5LSg+wzvMkLxvczO5
21bHTlCxD+nqayYfV+x8bPHk7y1JyrtPcBUSNjH2WVGSmvFctCKCpbvZQ+6ucUIEs55+bhusL0RI
pjOskuIcS1sRAofHQQOqcM3MV1TFyzRbfWho1rErneit7BbzFbqCQ5jBBHfVZrehYT6U0C5u+K1/
LJE7BEDnqNqNCv3V/FQBJ9sbjZ0ebP43SEUBPMS3njDZpifs/g0JND0P3SYZCJf50wW9isGwmeww
z31IgbmuNlVrI+k/A6N3gQeAUN/OVjUEUVc9GmxxuGC33OUi13m01W1s/ORaOFUWZraJ124sGLl6
Yt/aeVVuohnKapGzUGDWquleJ3gjBOOCrhAHUkvtJWrxx2x8LLfo82N26Vjx8DHDfb6nX1ZPgGG6
48ib6CT5DirkRhOq/CpLhgQcud5ttBluGi6T9y0gjQqy0eIcVdcEKrGX77NJWmyUK/l+1O8TB84e
Pt1nGaF6jXAnN1ZJvo53pbvLlPm0bxouM5a6/ubNXbK3clzjtWeknCM2JZ0NHoychfelonTetPVC
16Nl026K0/FQSrHrjb4KVa0ajj6b3ENaJ3ih2uTI94qufTl79yEfjOsoMOJiijB3hDC/mTKp4QVK
AO4r/DEDrnRin8fIzEkfiOg62d3COnp3CeK841J2vnfuYB/cNOVvVk7q0lXqXvhDGpSEbmx0D95X
z9natX4a8Tcf4tnTG4I4JQpmk/VnzWnacw0tcL8wtzxDkxBHHuV026U2aWzehzAnWR00Yzq+96aN
CaMpnuMWDFpb3iCN1ncjLvMwWU0noimMF1LrAEYtRQqTN/xB0TkdIjUcaztvTlqjA5tqyv08jNEW
ar2zjW30+t/dIy0DdX0uiy81aKQwK6UKUKopLycTprjfXZXnFvekB4Xd2boMHSb/QbwQpHHczvjO
rdCF0wBvQxMf0njybxyR38aC/I1RHvoSjZhS/iC0BDrRqG9drW9ZblEQvY42s5fpm5Hua4tO7wVe
6/L5YsYCaqAHZbWISw0XZGs7/WNVMz0AXx0ojyrYTQ32B3iTt/OZV20iEgzoD5E8sHoFnEofXbLK
pzC2F/O7JUYmCar5sAA7Fb0CZMaye7JFzc2ANEWrHe38vHtODDPhBBMldVA52sRtJpKLjq1d08iP
YJyjNOgN+bTIvkfu9FZq3Q+G6pAaE9zEKr5nHiE1UlvnmvHBti5M88npImeHnE0i1tT1R6Kfn+wF
8BioN/fc6rF1qRqrhMKHNitU/YEILCiQIgZDO9vfAWLSCWntDxnpNejQBoKS0YGvZ33DtNq6jS8C
+vrSt8UOzgw3smfyMw8FPrDWE7dSjBiix0enG2/+wIh7Zv4BRgJNnlL8oz133sZqO30nGiN/12XB
pwi9PDTS6eQxaMPbQ7UJeIuBtK6ly2VCa493adp1e4kmFLJ8gLNTaNqB1qTtQgY10b3PkxqrFZz2
xxkrPQVXUZ4Kg+xF746zYNQPio5UEWHbiSdLGFR2ZT0AFYwLwVwXY9Rk2snOhxJ/VmbxHjvATTaK
eCkQ58r5rCvsH8YIAsBGKnmBNHNatDkJMl/vWEwwu1+hNzJVjkH35z2HoJuAzZWI+hED812v+TyY
Vte+ioF4KLWKRvS4jbeV28eXISvSywQUlScRV72m4l2ZAXXphfMsyzoNlDbZAbOO8tFc1pSzpYw9
EZTxMXMMMkhl+7l2tXKvVwXMllTM5mPuKW/XiCoLJmTKDZxFJ4S2pjajhWFO2FDtIMvKH5jh+qc+
dcwnHXw8P6ebY1qMui0hM2dDHmo8dmRZ+pZRkO5n7wlEos3clREWbDmQIe7zdzYmpHvpNbyY1ZR/
1D3VnxtuiDCJ8+qTU2dflm6kJTHbb8KNGc57Zq0Zm57sFbUwawV38C/UMa4s64V4K58ZAMMd4pD2
MWF1DbMZFjZ4AH4PWOTUux6nvLJW674svf8Dh9XX2O/zy6RKYFipPr2PsV995Obc0lQ3QWuTLOtb
F2MjGBgMMBEhFDmtfkJR5xkzJEx4Hk4Cyk6qHtVVd4/Pfs8MDQbslFc7JYlnNn5ONcH2psdK76xt
HOlaSIy5DnW3zE9Fms1fM8NxthVdKskDHSG3r24x1n1yDqOlHrgnrgUTtUsPuIp8FGeenlPx9krD
9zFwUvIkY2B1Gdsn6ZXmUw8Sn7E0TbF5iVhIcbWsqv0cMdp6ZCS1HJc0traLMY04jASstczrU+Jh
ita1XJz3yM8WMFlpEz9Nspc3VTHDrcdy+rqy9LYQ7ONwMKmbjLg1Q8PhuaBrBskSEcEAUAdVbxjx
mqVcbVGd1qEQ8xIYLV1V7ZTlKXKBhueW+0Q6ktIkstA46sHC4WU/jQUvcazHKzXOHKKDUPFy8Ex5
1N0KTylyj9zw0J+yiJZWJwoG65hIK0end+0mwC8dTwP3inqSXv8DaFF79KzmKRp9egVhxGEij2nu
Jde6dH9eyCua42j28tNQXofUZxKb99Eev8ZCcqBp3qiafKb8ttyL1bq3jIb7ZMy19hI17qPXZ9OX
XLrlZfD9Jweu5H2YpoA5NHHaOB7OrJeJgSZiF+wkoCnuTfGQQbH77lg0KYQ3Ot4hokp91UMSXu2H
WtI1HyMmbWTuBg09xh7C0XOGHRZsLbCMtAh8gl+H2FdBtxocdTFX13nyHtk4/CnRrNMyz3uZax9T
lppUoAwcG1dfRe22vCZ6iXsyaaJ7vh6TpNbnsLV86zCudstCiflHY4v60TZQekzcjE/matKsW0zc
G2FZyGOSq95e7Zx9YzFPXy2eni7LgNrKvPRyzAPHLH7myqI7i4fQR1ajKEer2GUdwRknK6lCZ81j
3MjhqYohfi1Wpykdh06RMMxb34D5/jO4WWG82w0FW04kUcBL6zEgnFYra9tVDuxtivpxNboOKWgx
h/wW+1fG6Mj9TVFlgOAzUoa/VSvPlqe/arOGzxgbLa4ZvuJqrRVJdClY+gLP+JS48cFaHbgkZ8oV
0zUGnEPFTmAJOsJ1YnEQym2YYOPNVj8vCusHD4OvcEcRDsiPGB5w/+owigIHOBs7ZPAGy85u3+zV
LwxDFuvwsrqIzZ+G4m71Fg/crsd6nONQxlZxb53FPqerI7n76U1OwRMOq1+576wFmFW99VYvc/XT
1gx6uX5ONEcwYHKyD9BysVLhbznWZewcpd8kV3v1SSerY1qt6TFZcceZlvki3UVxE5jge8bM2auf
rmvffYlWH7axOrIXYD/h6Cpus35sRKhW7zaCTnpoEujuepPP92b1eOPjjANNzPFOTcVHuTrB7dUT
PsbZdMQTTlS280j04hq3sY/HY/YN/thMW+wvu8whWG126Uti48axDK4y76cLHbZHMGQVzjO38y94
wZsDhrMlYwVZdmdDzHwsjdK/F3jcmR99aQn9vBQkLHdWBxNY4ojXRm+59qtJvl7t8gAz0ULL5MVI
8utAQkokNwftM905pTccl9Vw79r9sYbOfFsqFKK0jfygXQ36DrmoB7eYyqCbk3L1puDkT3uQwht7
0HH4M0d5VbZkVRLufz5374ZF1sQARTRgRPYMWWX3YejA9mqzfrQtVMxmjRS0evMFxdQnhTpPzmYB
qfaZeJCEllcmn7qumc8chRNqut3QTybdvcMEGJaoLOcJj8ROdTZnrqtyvAMYcCw9ffHWQruvXMqq
Zhq2/O42uy/cPLDnvHiriSaE8aruFPZS0wra3Y7xqLF1vIK8osoOHPL+szYBctKTmqUh/XxLaoaC
LN3atlTclzJrhjMFJ9uhMNoTzfeqAPyEd2VpC96JOhdnvdeBxFlWBD7fabZtN0zk9KV+t02PQKGo
+y2ZxToomuGjUXTzI+vSMti2ZcF5JJOgBxrLEZcmwMlSiUdeQELGup7lvJ1O9bTqm4CIq3BUxY+k
IpGYF3NyqlkRdgElCklgmosLqV9qv0Rmj3nWfLJRyNnoUHtBpeV7rZ3feL4+p8uU3HM6OHr/Lt7N
I867MYvZTRJhIQdtYz9ERNWRPcihFolNnHlsqwvtUnr02xE5yY9zF2PVQqCrqO3DVDTOIU2X8jWP
KvNTE1Mu9Lp762KjvSeLhhM6waBlksLyt26SW1uAEOyeIY4yeDhtfBBIZ6tKkgCEsHYYo8jfWsOK
WCnJhKvSYC/UeguyhgK3yhQ/5vQkDD1MO5z1mLUg3JYUwNI8Z+vIr3FXF383ghVWLOnRuoJtOlNz
MVzVH7LEwX9CMmRvmshhlMl7exiYGAm8UQIw4DZHT8ZEHaPo+jK2g5zj38PH3d19to1hwDNVw8Ye
tihx+/WBjr152jeUyS9azeLH7dxoNA+RZsY/XHxdZLIF+FMCj9idt2BwAUBihn9OazVvl8Tw3zGS
m8MBEKj4TAqcd9qqVBHky1AVoTUWmRPo9mq3cmSSvRtJxFtTWlDzqS39ydm1o7DvZWzO77x2A0O3
ynsdsnnkJMM5JTydUSz7ZT7lEIb50KAn6gOO12FZHWA98FF9ntibZyEUVLS7D6ZRCbiTif1JQ9b6
aGcTQc9qRlb2qX60I5a5/oMsYtIw7IiE0kf6lFVY/TxJ99mMCoEivMCNbnNt2Q7E//YpTtyg1/u5
XokzzH4X3y8ORD77B63tqQWWNhoyTqcu/sxasIHqR5sg1Qt2KHSlH21VGbkvfbVuIZAkC3HAsSyk
OM+eXFMIGGzLuoGhTprRggww9hwtu4SAeYRnrKFg2XS5BLoAUmw5CEz2KdWpMQt4P459YoNe6Ycd
svYj3mRzxJ3UxHIfD/H45tALvHQl26tmowBjuLjDnd1k7ZfGrCV/ake85zF2aXTLoBn8Dz/Rnn6s
+1ujbbvHX9iemvIDvQWg81eAT33EgQ1/Uj4xd6EWif/B9nRn6T+6rTG8sldM0Yf9Fdsz0p0YrriX
XP4I+MTzBOw/5Ubc/JHw2WhNSxAGjj+L+f4zzmfGQqqAwVx2KLtu9wfg5+KwukvUC1aubrAfpZtV
279Ef6rIJ/GjaxMO998BoFYljIPSvfryBwioCQYQy3Vfl7TcerNjU9P8Of0JAgXiwDC/c91HFkNk
LEKEBlrA2jnlLEQAxD11m//2Op1DLGfrB2MsqmxEV7T3WncPRdJou65oYETXjXiY4dMd3UJZa0nK
dAAo8MGZzPaqGd5LrDwq7drZgmBCRieJvP9v2cU95uSSGxxXyxMalaAPFOB31GJu6Mubo1VzyjSi
UPsFX0JX2gv7JeNgMvvkDCyn3aLlkIvXYzZSthRb4Kqioft9Uv9/nq+/93zZumHaru07SAee7TLL
/3eer6b4XH6bf8XOYRv785f43ellsDbcWve+O67hm45u4kz4/1Yv8PECEpwDQI7Iqomf6x/LjfXf
dP49pFw2tpLHFPxX/0iqApEDPr9C6VgAZuEz+E+sXvyC/2JUcIHIwapDqzcc2yLiYq1Ghl+iqvwY
iRk18zrTpuYhXQTLYCxoINtYVPcEM9ojaRZszomRniV56oCdsTkEq/LWDaM4K9XdSyUjEifzs8LK
7XZUrDgiPnWFXQIbkOoJaaXdWqZXvwhVHCuKpQfAcl9MxaLSmPZ9K4gFHkv61pCZLj2KV6Nn/hyn
qfhQFyStZqrELTcABBLdMW+ua8jDIso7KH2w/+v0MG+Wt85ng3E/ZcnGBa1+lsCGVgd2v9Nzi5M7
+Y5pgYEwjAeM1YbOkMUGDt6ySDKhD9yZk/0WE32BuFbGz5QxEQUnYIKYNabXAsAqyBK7QVVEnAmV
M74WZT5eZstvD44pTxlFwl5n7B9XytiW3Blbt3uRA4ZhJ3Po2VfGmZehb4lmfMLPlX+IQEVtJ3Tz
l8hmnlQUEYKn2/Rn26ZcqjV93M9pezUS1pksfrqWWqsbApb+trb4t3xv74XFrmuVYA83TBqEhGoT
OC3QdGBYEST2bt1rOMcYl8D1rQzwxtyzng5GSuMBFDeWANsp1QkSCOL52rgiTh24tpKdZRP6bw2j
f4DgTEi5G9yz4fjalwEP+d0iq0m5bag78+jl6HWgcbyGDzjX8ktE4P+AJ6P6PJd6FNSRBt86ggSU
1QTRooF0DrHu9uTYrvPetguWA+q0A31viPJnH6jgeXysFWgkysI5aIN28WVbHlqgJC9pVXSHyutZ
UdTmEM2Vqk/ZgPu+XlEp0cAeWt915SsqjI2DtiH2AcqE7XlTd2JdxPIK7jFmeNObHLejGBCeZQX2
kDSalRTmwStlfIvWIRumC6Q65eFymHTg/n7lx+wccykyC3v8ZpusWvO1SOeeK88K4Ice1CtipoGU
EUrSEtgMXP2arTwazwAFwj6FAs+xO+zixLAOSwvVxIl1PlAfI4pwUYc8SHkbZYL1wDQgcTSnzR7/
n8u+lQ54TQpWjU8fMlCffbXHjGAwU7SNrsfFqdS0+Yts2y+zuawVatc+p+6MUT3FWWJojrWB9uoF
rA5FQRh85Ndca7ZN6ZrXptOLH5NvFGFeMsLA8ABWxRudwKDN2DIJWALosb7cxZ2DaWOYHjPGU0eI
JAD+ZlIX85gRtEyNdfwST28rfYpBPA48UsSnwrbbG/KOt+UgSkMwNVTNzsjvNPt4HYghvhCmT/eR
g7KNuk2cABdL0C7OE0j/z0DtvKtv2X24KKaSqmGETYbjFDeYcqgY6QYiVsZ+b8FeEDChOcUG/+Az
a/xapDrSaRm1twY45WlglflW8Fe4NtRRF8P0ydG6GUt0dX14TxwBTZBEHvhXbRcp+E3eup9ZqnDu
WWvqTMpg71aC728GjEbPZKtDjPl7y7FjHNquZDZtmMvFiQUrKXTV3wSq4znJMW322vqtURk3NClN
T8dgDwDGZl5vVg7Fa/qW0cem1huWF2GSfOyk2984u7Kza1YgMowxfkzYvnbCHoVdw60f9KlhKRLB
pR/5pKJ6m6Dev7K6k1wPBhPSUxoFRgh9rdry/AdabUR3DA3M4h0qKUwpot2XlZefNGr9rcagF73L
RJJOFu85msb2c4bmeiK8c0xHckKVndNZFK5FLtRovZtp8yyAFjHfTJlHjwCJ+AOA/Jkeyd6BvmMc
xKQU7PpOF8l0Takzt1nHZYzSuZjuhhW08lszo0/tKn80ji2Wtn0VLeWeFUH12a9nP9AcJS6NSSR0
oTtumNcB6vA1X39yID8dB8iGATmoljWXHYLtzDnmt91XkphyC+fs0CbJD3IEbPY2mnm/VNWZgV/0
I8110gP1XH802Q0M5JzcVplG9cX3cM/lEfsnE6E3K4OsCMsl/ZBMqc2x7yYv5VA/s5EUybvo9Bzn
D7vSsqXhNFlY2otVABVyFvULby/aJeO87yAU0t1o1W0wScM9Vlm+PECDtKgF2bv9NVnY47LkvZbB
WEOKm+myxzOcLWIhVtb2bz4qKJtrBPvf5jIWrxODrcelcaYP3WxETKpl5kK04oBdlWPt0OcN2yRp
rvduEws3EE5MczxQ51NN6uwSBvtXgmDLNasHt2xo9t6aU5KcZHCNfRkJMh5+7SDtO87AhZ5GVvnu
6EXxOrmz9UaesGBnu/JfWVEyv8Bt8IjjOBHn+WJgXOnE/M6CVZMNVbBXci11HiQ88sDsVMnG2nYo
rFCv8UEGzupFYnUDW6c0zSnfNY7WE36A6mS5hXGok4pLL53ZdBr7rCS0MrXcaya7YdX1V1k46cvU
6SSLtMn8DNyiRovzuEhdh+U6evKyNHF7VlWtX82urXdLyQLENs6Wb2ZhNwyq+oLV0jXbvWMxVlt/
jhmAUYMgbAw5ZF0Mx/pLKyp2LsuEgWgAw7U8LLk/nfQcWJKEtAPlQ5W4+2DoUtCTQ+6eEq/UMZn1
moff2FJ3u621yxIzC0sRk/eJAn69AXfPx8/Osew5Hzv2oRU9c/kQ2Ws5eWwA/FEjMl969nTqBLJM
h02nIvkYtYlB3YG/p2G/ItC4MmWZEPrlp9bW2KNgLT0jr1br573P0tJ76koY+HPvgGXKMEVrtlfC
YwKgXwUDdhswlBRr2wGs+HfkbfawmA1+Ja4WlzXefVtyp5qaenUZkMNW9Vf/gFFn5PNcNmtI7hR2
AKDEQFvfsFSFHgycOVsJS63FDM00+8h+lvhYCmC1hVO8uQD217eVcD0xrTCViXkozdQ+5oP1tS0F
xx+nN8AofwwqhZQgvFYGbk3YeKPjrQ5I1L9SwpxtY2HPFzYtdhuziXlY5npvM54PU3eEoAs5KrCV
IZ77zJ4OaVy+YcIl817337LVF0Ax3O8b26FAErMFsg5QUwNCL9ejHI8gUjfzY8KiWvI6ulr8BtFf
njx0n3vPSr8dosy1TRaJECO6c4NT8sS+aYQhGGFb9r4DNV9W96/Wii8SL+S97wvOn4n0JzHQYs2D
dgPBa74Yf/FOu2Z4JD5bJro2PT5TzppUfdW0xutQu8WKa7WJoTXy3cojsqAcfNHO7hPnwEuCyFPH
dzv3lqCrZxvXCudU1lj9Pl+zrbxRYOVAIR/KiIIJeYZqqGM+DMLP0Q9yKr/1blYcGS7bpOGMF3YD
fiCycYRzi50XWtJGs5K3sSZdJwV7GWoyToum80n/TObWcDnWrO44AcrUoumbk/oMMbt1lyevzLNY
U76CDPi2YW1xqAx79Ldc29PG7ifzlGmLjdVjjQt3a3J4WTPEaJUJejBOpnlNGNMtPIuhYolOhXeq
wIL2Nq2B5NmGsmiTUW5s6QZDVzOmKt/TaGoCL1NqQ+69u3sTeyqbNe08zJFGytd9IFytrUblnOYC
QybHf3Go18Q0u/oIT09rjnpovzew0NCOMLx2BkvtVf65z4uHzuVMZ80DAuaaxR5TnhrhUSPjGrVW
tYQ1Okyst5Zo/4e9M1mOHLmy6BehzB2DA9jGHEFGcGaSuYGRzCTmecbX93FWl5QqlaTWvjcyK1km
kwxGwJ/fd++5xhn2R8cnv2Tj0WOzZ4Yg7U27HoDCcF2Gdbx1xXyYuuShSVDipKB8K3Qo0CA77nuc
31WhCYfk9NYM8zilpKGdG+F1ouPnjQ6iTzqSXpFNDz0Ma4aOqw+sZkLMr2Ctu+EwVUrsMQ0Ob17h
jA8Q9PKHAOPd2tcx+MrAsLpE+CtHHZJPSMuHdEJDO2BEjxRWKZy6yTu8DkhiddCmB0nmfvhK3wPa
sLd8zwx5/lc+nz1Jtw5iWW4sHd8fnYgfUEf6u690v6jxaU068g910D+ZGgOA6PI0j7iLNSCg06gA
e6SHMdX4ALxHck95vLuNYAtEX5SBRAMHmMdH1tqoaukXj2Dqg9dZIwos2d6aMAtiDS8A9aFuZRYs
+1GjDRDu1IZHWs+2CfCBrxEIhlV8gO8H5RbZ3yeNSSg0MAFfqaDyZ7ypNEzB1ViFL9Hg/9WW/6C2
aMGBbJslpa8k/rcv1eNfqy2Ht57fwo+fxq55Kz5+/iq6/OVX+l10sX8zwfYLVBJLuB4IFZSVP8D9
9ANYWldRZO8cUxGX+UNzkb8JDynEtR1F8k8LK79oLtB69JdUVI1TCWD/d5qLzrz8PRPzz9846s6v
mguSHqlrYU8riQvh2Hp0e0yRcScKj+akYcxuAWnBP55NwJs9nrtJsM9f8PCG8Nf3yonHl8kgyxBX
bqNX/gW4zYSN2pRtBrMFy1rG33C0Wiwf2CqnHqOhnZCV4tGaXkLRv6ihMr77duK++hAgtn1ttM94
WNwD4XW8L31yW2NsM5MRJ6nRCg6TjNWvleQ0vDvXvZ2xInYoesWiWb8VXE3K9Rw1TwGWi7U9Kmsf
kPahfdJ/tHrvexxgIzcXYwJ2QgvjnZUk8geE0mZPxN3kGKXilHhtdTZ9xtDatL+PlfmpUmrc7YZc
Cz0HYss63rvwXb3yzLyZ0+oZY2r65E3EqiEScD8tSqoE7Cjd1D6bRhxKnv/gxXNyxl3jXdVZ1KM+
TVm5oQ1hXnNVhXqoknrfY3luV2MZqDNN6/gu06Kq93PeiGsLLNq6rmkaL8mjOWjUXXyzYBX9wYH7
Y4rM7FvQhxyYLdVTKk+65zLPkgn/Kgmd0jKTm8IfePVk5erikcLEoZ1y8lR9Ia6XkZ9KUQ+/Ew5q
MlywCoQ3OsbUUFy44I85zNHsHkIoHoyG2DLMuGStU84xZGcnBmDCPQzrVV0/GoNdnCiRTVgODeEN
xhJ1UiMu4lDJFrdWPqpLKJ323mNXfEDN3MJmfw88/FsqzuOfs8dbpxyyxzwxxAnhxN9mRKb3Yu6j
XY2AxMRGJtxcwg0H7HcWI3fAKv33JMgYa2LpC373Jg4ZmR3VsuTnsnOvefHAYxWLebED+hD8qm12
XP+aw9B5fLH6L6qUPaPsNrVQ1TZa8Huk+A9uf+9TLsKiOxSz/73MYZgRuqKF3vfLH/++WNlxg37X
iWF6oYRNnoHdc239U6dy2s3ZJljs+uVfdir7cdQhBAzOS2P/VadynE7DfS9DSBlpa3t7x0ntDUcf
1zKWQ3f5mJg3iRktcNb+6FQmeOAdfTs39XJ5JPJuUiJvFT2wVuP/1qlcJ4W6tdTkTpug/KNYuZsa
89mw2urs/odyZQWp58gW0wFOIrvP/6JcOfKLbyyt5WUaanr8rHFeF3Lmc9XM5XakvH099HQjTQMu
qCj1T2XoDIcBD8I+/aN4OQnwrgiHQexv5cstvFgqES0cX9KwborUiK+GGrCz4ce8b/p/0cC85LiT
7bIrjqzVHv5Ww+yGZn0fCvYvlq5hnvKw5OEJBxCadt3+dLI4uCpB57z7dZOcGr+fdu0AT2sFZJ+d
i65mptBn2UUDyQt6mZtrr6WesFnK8vCnnmZ0JnWhvsOmzBk3NPexmdWjOeBHJS7Fbe2fqpsr7v5d
qvydlTW2xDUXrpzaqCFKq+kslojNIyWQ/9Tl3FdOsItaz9szogwJhaKmZEihk3PHI8M9OOzjDzMx
8eDWH/jwdqVTnzJZGTs/5ULbZ0G/tlSEMtaZzLIKxKQvbxKG7KskDdJTxQVxp5HZPEfpsZMbb4pm
h5+gz1OGvMp9FAa9wxvhQwtZF07l0sXULslGqvlbUzoJeS+/69auRQCJx0pnropoKh54GO3SoIq3
QzvQThzJZr90XfLianObHWNLyQ2U/5m6pQ274gQdYEyPPV5Ego8s+wovuKGGs97CbPC+FbNjvYx1
mn7361Zc96bf3LLjJuvl4YVAw7D2tDbkl2jJdR+9LJ0HxrfyEhS9fUXZXLVJCsbGmWrGexZ+xi0M
3PjJJiGL8zZsabvJEufKWGr3BzrBbsA+sp54vB5A50Mhc+IgwNebhPtGcjEa8PIDRPG5mjSptDd4
A0KU2945UodNzZ39DWMLFCE3A6GUd3KnEskVd5FUf7N63i7jjA3AF/lj7wRURKVR37xSiJNvchQd
JCGOoI/IdK2X2h2Ku7B+bbTqx83iXnZeeZq0Iqi0NkiCPr1qtV7oaOUwLoZlZRRaTpy0slh8iYzu
l+BYf4mPUuuQmEBBUGltkqhlcwVeq7+MFmnRthLTtbASU9uc5SHM83LNAVMeYJDAxvkSQB2thZJN
jde91kcLrZT65X2qldNYa6iykwcyMMM3vDDiRJUboDgsDtdSq6+j1mFR9X2a3NFme8eJthSr2x9O
XNwWWsFttJab923zEy88k1EKmoVQNqpvgfw7ax3YcRayHuy4rhaTkLw32PeLlo1DDCS7tMBaGeCv
2E9aXqZ7Odg6Af70TIvPsZJ0d/mYWbSkEXAbv3SG8k6ybCgpRLvmfTI9mwuzC2as4qXREjd+/HTH
3Fke4364M2hfWYel6cW7psDhZvebiJJXKAOo5pHWz6NFyLWfjPm21uo67krr3CmsP73W3mutwodh
522EVual1uhp7ivAbqLbK0wlZN7adzeZ5ne2v7QHa51facV/Qvqfwvo8K/NagFZZWw0B3cmifWJk
0bavJba2dslR8YpvsTd9Yqxv+ARZH/CGvhPYujNKcPqkPMVBVP6j0qh96pvbLfz5kY1X9sOmzHgD
8yC7WhRY84UMyNbwp+aEiU8glSmQobP9bpbJT5oBeEL67rkpAH4Ngbjni7NR7MNNnyGKNMGnbyvj
QLwboXyAWB3WJuhPBIGVhk3jhneyKzeY6CXQDQXRghJK4UD3gUOShSEc+LJlj1bmUfHTwt5KrhAY
UuIR1CsMVDSfyfgYDywFEn41DfWuZGC4B9fT9L1uEIAsGzWi81u1Qur8LK3uhurQF18XM1SNsalD
9SOAo45DDuBeQ5lDu9DqUDM/AIIny1Pk5cluXLVlmz8/xwFgnDmK4h0OU4KgVUgDEIUSIeoq7lH/
OsfmXC+9jXg/x/cmNRQ2T4U9BljUBvtVGlEFMf7Kor0CEm5BOofflOuSC2KV1G7t1prvEZbG6waD
P3f3geAz9+kwRqMgHoHdEYb4YeFzsXN1vYYDlfDc6coNM2rxLFTF84xj6DPW7Rxsv9i4Tc5V1dLo
mw/LdGAf7m3Cklpakqby3UuM126m8wOOI4bQRri7yBWvSLtbRsuzqvpvWVBfCg93LnwvRGzdKqI/
JA525FuRlAMmTApIGLNAu1sW8SYE5Ab0wL3UxSXeTGfPXFZXQ7iMh1kFYt8sEeIl7dX04N7QP43s
kRdPTTwX7WrRfSn81CTeRybQJLKI0JkO6BsTRYquTp57dGmpCfehEazDiiPPq++k2b6XgQGAFbIp
mZSQR2COP7RfcFDFbElYawTdNb9Q1l7Y8U2X3ZtLP/ImEu6mn1sc5SZFCI51I3WU3c3KK8ORjxRe
7zlXeRA48XQVed1wL82h40gNLx2n/B7xsXzCFfswSzzIeOZjBFS/PMF1AjVXtOqOBDMvkW7IsXze
2nYUwaOnQUc14Q9LV+rk3Yij243yNf56b53g6Vs1VKM8xmTPV64fgKqntqeoFWteOto3A8vEExHw
5KbWvZuVUwEIJU+Ft3mqhgOD50AnHFELymWR0BGU15CvrzxpoUwr5+fsYBP+8rDICSBDCaHiINvO
OY81LL4KFuV6jovlUkO9XPkLwqofufHRpEbkMyxIFPdOlu7zRR7/Xxn5v0PSNdTnX8shbC7b+OPt
Vxnkdza6/mu/ax8+jHNsIZxB+CDQV/Bz/C59AD+3fIteHSlMXzjMDH+TPmzrNyGBn7ue45gmfxlV
pP3fzkL5m2WZNs3jysdpzh/5b6SPP5lNTEFJIQt9ClsJi1uQbv5R+EgjyzeduWavshAoh+UFTYw7
5rbOo2uaUt9/eW3+AqnzF/+a4p+zha8wtqAD/eO/5vvLEs3EjVFS5vA0Z8K9ystUMM452Ja7LP39
nUvNZfiTKqhsZv36K8IH9w5f8Rdhh59P18NamuiEymPb+jv6xUxTWOwVs3zoaagmqgdAub2Eic3T
umjlsxf4BoDeVkZ7Ky2sVwrIqZCK6MguepUe6aW7sCejYoWLsq8j+upkFM28btp8WHeuV+1lV4jL
CKtj43Jo7qLelRvi+Qk14AmHK424p6QY87PRhjTE+lST0wEiV46adqYWzr8Aywwv+a4yTW87KSqI
eB7V6BLhCJhPpsk+n/uMSHM37cdmIvDYkdTg+nsRU/4odQGKERUk3CnfhQeMLjUBqdjnjctTuE5o
IGf62OYBhvwxAJLYh2whasZ+qhMTqAtzeafCfrpyBorU8bcR7qoJuVN6wUqC+MjW7lXGZcPnwYw8
Ve38poHLlNT3yWIET8tkvBeoGT/cos+OibReQkIYB0xW5YV6QWMTxKa9D1zi/xMr1B7Xn2eQQhgp
8FkRM+3tdVGY5S37SoyALqV3F2h9fO3AuXXDoX70m6D+LOM+e2stDMyku2LvkzYdHx9eo55z3+of
i2zpwZCGAZRdO5hePGcZ1kVTT6jcU2JTk9lZ4cmq6+aHG0QJxdlzaULy7cZvfm1DA60p5Tx44yBe
zACrD4v4k8poTfRm51YRKb3r2vxOtcwnXogRyxiat6jP6p3rhfGzmC3rxhhb9yrGw3gDcq85NxVj
hcWF54EYVHFWhNcYP8ddlBSUmlhdvHZajvIy8n5SuOKuIjZO+8DsOYKIfGxmO/bXXKs8qLHZvBtU
2d8lmkpKR7jE4ehn7JAwZJedbFdBEMpXNieEVyDubhwvy9mYhsMWW7P9RHl3f8Jod1FAj88FhXGH
zBfZkxoNl4ricqKsi9mry5AXKX+bt36VvVuJPvInlmQtObJtZAS6VCXB6mFKLmXU6277HpcPfJXq
pms87y5bhA2vM/Ke4iHxvrNtVTQkRs0pbmzWkGnlrhhUiQ/m/U8DhM6+kgQ/qS9aTtBpzPvFMgBy
GNSnkidJt6QUDXh8NFeBFiGDnbvZeRm/UPbUqlQgBCY3cPeuEQBTtQ0aVOCQ3Bs9YMGczSK7Jloe
So8Ep8uK/zSS2N10GPv2WTQTetevTgwdad8NXX7ILUXIrXajY+SgmxLl9nf81eJUDP7BAxBI0Md3
t3FAy8C4dNWzz13hlER5qRnizXWh8vjJ4TxftTCotq5Deq/ICm7WNK9vnJxV0+gE0W5uqPIMJ8dB
3pirneFH9cGEEr1z3M7e9PVgMlfxRdmsuNd+xC11aumArAl4X3/9uYWRBXueSQzGnQil43S9dsga
QHvGiyfINOPM5eOGqOPcLtxfd0ENnr2KkayjjKK6ahCkJ+keX/c5y/qWHjc4Et24z3Ix/ABHae5L
q1DXJplJrmIULLypvKtxYrMG3acV97M0Z+3rFlV2iJQIcMqNpCswixHW4VEEz/i6EiI6jR4pKEwt
uBDyoyWJ79DHzrU7iebDODC1AA9NV15gtTgvgN7jR+bjX1nDdpjEA2bcAWiq89Phvb5OmPwvLX2A
O+GGn5On8CsQFDrz7HM33myT4AkEsdykpcILHp5IJorKgPfUclm2sBqi/UKuhEBWsBuXhqse/z8/
N5Wv1H+8Wp1n72zQr0e3GoOTE1npI5d4XHcyNsAMjDR3A6lIA6c4VUFi3cza+1sRu7qKRuJvc+Lp
gslw2vktmV1uRT8nqaIVC8rsMrpVekX7HZ/kpsxepzR2X3S2cG95g4Ejpb3DAS+PkIHR2dn3ApXp
sDOF+YrealKFbk3Aw+d8LuvhW142+Y6n4LmH/fEUGh0Lw3aodlICXykI3WOsG7KDsKrXxO8+pjnh
nRePzs0Q9OOuznx5lc0g9Z0kee5NPkRONMw35pIQBWL/ejDaytmPQ7uBjvAZIicfHOIiyH/Q7n2F
+dS2ppHdaRaeYBYJ5G52/XEocWLJztqMRB2g7Vjf6sARaG/xtKNQY9j6wMTWFRwK4oITSE0aBNeN
hAVfGQzeSWBpM4zZQyfG7uq7Bum8rNn78AK3XivJBLBH6IiiXEL029G0RngwBLeTRdyghNc7uw9j
0LYm+UNCO4cWoWufdYnchT1dQxU9eFfzMLX8J2M7FVs7LFZ4bhbyu2asLxgBB5yuGYe5Hq3DOaNY
jfarddG79nZJraOkOS2gNqCAitIRYKPQ0X13GrMA9drsgsJnN4v15mRQ60DmmIUxTIRuo5KYHjiS
hxvcnMvaL/xqR9b7o5vhW9gudam5LgKGir/mAKP2YrH2WDXs9dy2tAos2d3Es3xjecU5n8ZmE5j+
0Z5EtU6gsKzjNPnOXQqL49QO/N2esArEgV2XU4A3BzCLQ6aZr6YRU/IdgZPYGVW57zxCsuYwUaOo
h4I+n5y1SpJoO1lRegJqUh/90cZts0ADa5ZwW4WdSwtbFmPRD3CQWuzAhRHOd9HUnOskWg7NiLEi
Stp0A8HKhNcXedhyugGWjMFnrPVZSS/qdWqQSWgJSHZWPJdHnlfj/b+fL/Wa7s/TnktuyGI3KB3+
9x+nvTaNKpQ60QOkNtNN4cv6INoJTljQLId//0/98yhLORGlz9h5MTk69p8GZxJyhWN0E9gDLqYE
28DaC2OE80tz8x4Fc/z/MMDvYNb/tJ42uTXR02nyWiu9C/a4Cv3r+9jNx0fcvRXxPy6m/+pr/LGY
htSul8h/dMNzJfnfNID4zTK5P9BpZSnfxEStS6X+IL86vwlKqaA4cnYRF/Dsv9/PzN8s22SVLiwb
CYLJ+L+5n/25B0qx9Zau4n6m2Kdiov/TZvrvWRU7Y73rYaugVeYrdzIpqhmthRpNRVPUycLWGUb+
SGwFWSZxKPVukO7tZIiPjMfbRXbZaSqVtzGpU+UIJ/ryyyv9F7ct3db1y8cPWCpdudBz+V0pB8+2
z+v162Xr74kd2EcKxA6JmywpLA6Qlp1lZZx7nc0Jdd2yp/M6dU2elS1B/GCic9wUw3gXtIhl5gLo
IPlK/fyH79D8c7pCvxNMYUqP1xRSOML9P36PpIaVP0GZxn0eOPQaBc2W63ZyJQUezbRLPsosWbbS
9pvnKBzt97pIEF/szO1uGq/IYGeF4mhXXcZgEZFi6kc3vgvhOf6YDWt8KCUnnNdO3UEEBjAZf6Gz
oYVueuxkQL66Gft3W5XR2QiocwHZwtnDgqrEC1faV4nfiLc8z8Qumsz5SPlJfUIU8t4ao84+OBCL
e1ElzveFPd/GX1RxaaJa3LmVjUJcpaqONrKoDfbZIRb1DUjv9mKzPD9OFVu3TeOlU8zQ4YT2bnDc
8XkZep+CmyZo6rVvaItyaZJEXzV+TYi0IhdA5im33EfMxzsiFxNQdcPfQoyL7vORmIiHQHGqA4oW
Wu6Pu7KhgxHnhDv4pNw9/9gWI0eiSCSNoY1i5Z7RL+zipPsMsXnRXuZNjKAGt8EALWxMJwZ0mWFG
c4FarKsRTh/VsGm750c5RYOmyAzaXVFgJ94HhtFTAUrvTT34rzbuIWxCUdvjDXZHE5xiEDmUDlZj
ue3KzEQ3Bkv5CsG227aJ8VxNrNghpnRrggLqtu7cfAvxw9kMwklBJfHHRs9Mjp02vU3D8tk3JS8W
qc6nDATcaikVHWrAlIeBxUE0hp/ZwrdrIq/CcaeFc49saWZromkdyIgRzozBSBGyhFG9u6uEwcfT
FZHL642ue6GRHcymGbG7JGixtgvMsnkeapxTXENVyC41C7o1Dq18H9p+vJ2NSNxOpC4fitCA+ADK
AwdfFxIJld5YXxKwroxntKb2jZs8OEzC69EnYWJQ1rEuIKIex9G8Nm2gIJWlqpPDNe02m5xwZ1tz
+AJvxMCXWsw7lc31S7qEXEnQWvMXuwr7XWKZNIBkhOfXA0lPzJBucUolbbAseEvMi97j3PRo5WEG
3HlM4H1mc/YTDAZ0waynKiIdJQHpjHrHlFahFZSvFfztF2oTHgjaHOndJgJZprl3aulN2ErT7Q90
C1kHOww6rsGjKtaOaNE9KumvHNHMK7svHmHOd0R/8v4qzAXFVj5yLTmFbzhQjVXvVYJryJyeqEK9
V4vdXMOize/ynm6BeDTbswsSBqG8hsHjDvf+WE4H0yxSmJeiSve9hx6U9RYVnZVnlnclxuvXMa3J
7NIUsQXBoCEZmioQC/Xe5lASjAjQUu+7mzjKiB8Dwl+LUjKQU2373LpzdW02AVF0OajbUTneUTDC
UMVQpBvsco+LM1ebXrXnnM0A14JYQrvpiyN+rpspAYo4hiANZuKdVx2uSx2OztchmG7SJlHl73Ir
b84hXNZVV2XMvXb/DHdrJqpu8GaEVOHBsrMH6klA1iivMO5tZHFQFXO0zQsQe1bmzN/I2s97mkEP
VkDDShnKaWfbBcHw2lPXk2d7wCJDIEt192NZ3AwFpzLXKA3RJsja63IG1eVyLWIbQpFFw23ThysO
I8JJqTuBqtBlBf1ojnhKaffalqWzZU3ZnVXGFx2DpNjKAeyomw8fzTjej1P77DpsRflheRzHpHPC
mh5svWYpF5yJeUiftwcaaQOV6qhEfc4cAXhwws6L7zxZi3BJKViDdRjgOSLcwf1CBpCPDS+oV62f
JWD82AKoYgLoiZm2iEhpxZJNALLGvGumChAJJvlNjysdn0GHdchtN9nsn8fOCTep6ZKA6aESTUv5
U1iTQR2b5BvtqaZa0SdYAMZh9Ac6HT573Kl2oS5A57aWuoT7ECWn5zDUnsy0Nt6DRc7bMMUAGvsw
u4LRzK7QfModUbz7xex4zChlXImp/MB+Dowy9/QLoa6JPtHrKjUTtloC/KJ1M37DzQWzR1keRV6a
5Bfkt0GdT3yD5kPQW3cAci62aG58D2QE611/jVB8l3RlzJihztOsont7whkSzRhDeYK1w7b1qXo1
mkJ+Ur/bbLjoCJCdQBuYoKotZl+8G5EdnRxKv+n6S7k5L5XtgPVgdWLPRD2kxR0GRML4oYwyu3QO
Cpksq6fMgr6TD+JcyQ5InkMWBwSZ+UF4OltXnemsG48rqR132a1VIbQMmXHOR/tDaHwkZcMm+cks
3WGQJcg0ZPs0Ce/SkcsdMUhqZVVsPQxxfZm0+aysbGhUmeigULQYUQq3WeftzL4Sf84OXikE1Uy5
FE3k93AujBc/scsTPCMeF34DWxeKVtzLZivykLVpnkM2duLhMbRqQWFZg8l64dm0o7oZgpZECyZN
dGom+hINMHmt4MSIivk7Wp58Y2drrxwzv4+m8TkkYDnSQ7NuB6A0QxQROk5toCQlgkki/b1E48fQ
pLWWBqZ+dbSj9i6fL7PTYFiPeJMgPJUXpSh6GS02iou7xN9cD5pANm/JnnwrMux0ic7qmWGWwUNJ
533VoLvpsHSaV1xU02B+XoBpHsJp9k+DU7wStARJ3fgJu0a6j1A9uOK2Fy+KrJNDs/xGyDjcpW7+
6PZkF6gQf5/YqjAgpAKUowemy4/fOlfBItbPRtv2IcDVOeRWGrfExGUZMsGTxWEM1LIR1Lbb40Mo
jYS+ULhzHF8mighP9NinpUblHDxmnvYPvg2UIBWL2rhDe8RxIzbsCACb9uMTSd4e3tiQ3qWeH1+o
iJquudkv+6FSM4vgBaV5zB6teFSfbhEXu9ZjfBG1AKMH6OO252J9ndnxY6xeoi7/sGnhW6cZJlGV
8RBxQhTOScXHdvCgF/ObAZfJEaeoZmZniWHCXWyihnmyvCofVAXxNzURD03NY7tYNDxj6dmqiDds
MI6X1AsirCjCrVaO1WyLxhUIE1H9XYKLw7aYXo/GXc0ECdNgbuSWO31zjTt9JJgq4Ls1MJ/MSZ0K
jaw0NLySToOS5OmwH0MTlE3mALlk4km2XETic5iQJYYHf8aEgELY4XwkE9WsjCpifEGEvooX661t
TXNTaq4myRQkEBlAv5LibdQETk+zOInbZ1tD8zktHsocVO59qtmdSkLxpMAQGd0R3yWUz9CwwX1q
8GfcFJ9xCAp01FDQuovTSwUntNLA0IRh9Kky2uC5Gq1jt7Co4v1zjd3p7MReuYr8KFhFGkIqE5Vd
xYY7wmkDUcpV5I1GqWEzeeBLPbsad4bL4ZDKeF5nLZjTTgNP+byJTaMhqHSDvvJR8mnEbPxzo1Gp
89y666kX1gVyarkrVV2eCO+JnYyTB5mYn2NH15BUQGBCZODIXqgmNYBy+W1SbwyQOffkCMO7vhY8
cxKLb4rviBtSbGFroG61CkR0r3TnPWaD8Ikk0CuIoJaOHrHsbLrijpTwxluR8TaQi6gOVq5r3uDZ
39MyVV4j+5ZrqdmzQ5TQ4q6GdFhZmk2bRoENxLFUiibRCcJ6zd5g0FDbOHNeZzot72y4xEeh0be4
kI11mkqX8GG0ARy8S6bFecs0OxcKEVgmUIVbevaqC67un8MXbHf2maMzTeBlNDKv08Z7GhTpsDDk
JtdJR6NK/dtGs3sXTfGdaLdgmw07adIPaVmF5b62S4NrEgRgt4YFrIaYjmBhLIcKFXzkXU6s1mU2
C8d0OBTLD8oR6g2rlTdVhczFWFir9rOZ8OLW8IhhZP7IABRjKLrD/VmfKfpJr1HNpiOlVTOWbMjG
8CPpmUDWK0ky3/Z1z5yhSchjbXT7xB6eGPGaU6V5yWwR4+sZplOSw84NmZXS1mQNgON7nXehR3Cx
M1alQov0lRGsHC+4MsDp3csR/YwIUbHvNMGZFPBNUTnEhm0qHPfMqs4K6g+nE8zmmUF32zj+86LZ
0LV0km2medGFJkdPRMzaCkuMCVSa0irscJ6xDqquojURCOXjqDHULFbEzh1AU9c4JS1uKmjKDk14
4KvjoL7qa2bcObbMq9R0lqtmAHWNLvie49LCQyjT7cCggB1P5Beb3JkVT+1j0xX5ztcQbdWkRLI0
CaDSiO0J1nalodtO3jTH3CeebTqbSIO554V2S9qQQfE4Wyd6qJr0iYHrswDoLcfSvXFl9x732Gxi
rrgrd/5e18ErndfiiZ7elkwYT3og4dYynDECHeq2vwK78RizS1xi1lvm8IDDhXvQYv5s8XvUKx+K
bI1QssXv9VxVQEL5dK2GuOWJTCBsrcTzgLtqWQh9u9qhanlykxhFtyaHfANuG25qVbz3JH8eYOGV
O4bj+0pD0nODjsy8xcRu/YQzQ6cWB/37spDUSUhbR06IUFv1P3LUoovbTjVfNiZa3EfogqW4pyvr
ubcF3N4kPTeOcWlsKJEyXm5TOO82tQfb0BAWpdYmwgJVeMtUnsesuiGqPdHonIqr2oE1Omr/ilWB
TFqoIHCaowqZ83mOgLObe2s7iCk6sGLeFsUCfUtYO8Y01lHKeC6HR1/w3qWkZ3iZNMq+DnlgJVEm
8K8Cu8fI2m4BAs2bsIZyLWzsLJ3G4ycalJ9rZL6Zte1NaYHaTzVQv9NofTzE+P4q0FkXqoo9FhR1
fsExU7OFA8xfRRAqDLx3fJYFFTCj+9Mil3UlDTPfV4rO1NHsjVVbLtXG1Px/lhCYDMeSh1ClwDhH
S8sVqv7oZ/K6VDneDBASVhH8kBWzC0W4umYgyKtvri4esHQFQUwXASwlNpAGXtFa3rSAwI/OV3NB
oKD+oU2IY53P5s6l4cAzpyuorndh5R9aMT1AarA2bsjyHF4SqBndkDCOTDm8XyqKp5P9wMJWq9iM
eq63mTDpYCyEZIlXKtxiH2Pa5qDBDaRrGTKrrO5KXdUw69IGbB0DkeE6PGpn8b4Cy7s3Q886LIZl
4P0G809PQbMpXDakkWoUr4057wq2zu/xTE679aBeju3Un1jdnLgQfu/7Ob2UQ29vA53bdnoA+X5i
otQMdFFYM+Uc9JOG7GYb0NcpfYlF4jprBnuKLBrdaWFPjXvPXGcdmwbPI13lPERmrhUEKdSGtS9f
kP7tDc/jc0qeYFXq+gxyC+MNnoF4W8ctqKu2uUY7WTYUuWBRyF8sXcThm+4tkND5cRLy1auJ0EiD
rZAWBeMiZYmN7UxWT4Wu+PDsPLtFEYDTl85vrWCo9HUbSCxsWoan8MMNgsdOMVN7ycFaSNz0FN8S
DdeVIlRmoyw2PnN6JubqYNLLdbSR0257cnWHRNeTUHEgVqh+ILeFuJFGS6DO/tmPU7DnIOOsprXB
WeFJnWisr3iod5V5UaQqLq0au42rO1JgXT+aujWFZDUnxCLLZ2nxZLf9aXqkKJpfi8zw3VoggL2S
l5AiCNAEM+pXbO9xfUNy4LlGcO+FeeYcDym4St3rklowrvosaehnqVuI8/S/BJhLTiwxdk0jywOH
9zOfDOLUIEVu+tbX9SeSI0w3y5g9rrNCt81MunemjXXFexeq23TEDeipDJ+6bqoZdGcNNIFkq9yk
vHHtjMZYI1CfLML6RxoFBVWiTRedPbCkB4iG8ZvZAVCWeNDhcfKPrtqcdhWYcPQIuihuH6Pl85bz
BHDeKo1yMLbLpUMlZyNpqwVxMY0LkLAexS2lyaa/MPi1AHTLoxurZKe+yi3OqdoJZwgjkogflu2i
fXCqPPxEQ4IeQ5nIMyd2Y9BrkEPRB1e3ACMMDMAeeWSu4T9wS2SSyx7hm3/LFAGCLEoxHFZB8dLF
XXu0AYuckMODIzCxbJV4Xv/Kr5AbfN031/T5hccYMtWpto3/Ye/McjNH2uy8lX8BZoGM4AgYBvqb
R81DSjeEUlIyOM8MkuvyDrwxP8zy393Vg9F91b7wTRVyUir5kYyI95zzHHc3yAr3QGXM7T0ADYY6
nI35C3Q8jx9zoptXULu/fMA1N1U/PHuONWGdLln16P25FMWQ0Q9kzftKULdREIkgsdvEDzIV1bYx
wLEQezCvqnHeIUJjSx+Deu1Ko3/CEO9/TBySLtY0OHcp/AmMBKwa1F7HcjM6NbhJiVAMo5OlM/Fm
LkbBYfBo0dPN01aK8JgFYcwhefCDbTgYGidsRWszkgX+gWyunA9vxIbLLqhuWL4CxmK5bI0Tsac1
pRYV8fQkbvZq1i2sZr6rjc38Dh8zYRvaR5xHc/Tzy9xi++Qpwr5Cgtw+sJA1HY1Dnb7DwepeCmau
m0Gl86G0rOE6h1VwDMFD7Bpsirs8c2DipL1Yj0ah9DpXVfXAEGj5aO2+OwuFzb/LC3kZCXqTW0bG
fdaV793EQEffgqoWvMXh6EDSsF6tSrcMq4qKEDsYfMxAIuJ+6x3vbarMhuHkrO0HE8fSpcmzc8CY
0F/72Ne/VCvnTxV8kByPicuTJnH4KrhF2rJd/zelrYkS8TAhXh2w/AO4FthHM8D4vqAaDoKCs+6j
sDwtropjC0pkneHu3P7WLf5rsqnX+JNBdfmr++/L3/9ZVlMTg2r8H3/9Yfvnj/HZbT66j7/8YPvb
PHnffzfTw3fbZ/zRPx15y+/8j/7i3/5j6p9pOa6Nzva7ssyBBPZ/RYHtyaR+/W3bdv/cj8mZ/l9/
jT/VP/8Puh5RFH3bIXvqe4u2+Kf6J//A+EgqlX2AY1EW5qO7/T2Wav5hoUSidNlWAJTA4Q/93Zvp
/WFD7/JNy2X7YQsUw79fm/+jn3FZ/7xW/5aehkvxL4ran9+5XLoHheDpRF77q1oFTUPaXU1gEHW0
uBMdyAtu0jDcuLMysnWSRcSaZrO4U+PsfQDnre8TyJB63TH7uy36eDqbgXI3AQvEPuI6b+Y5gdwh
jakg/RNlX2yM5BpiFF7osoZ7HRr+Q9nUiebkODlodGWcPFHY0x7ZLI5vLRsShgfCeUtYGDbY7GHV
O5nt00Y0Kmvra8O+94w45IwQpL8qKzKeh7yYd0UTE+rQuFF3LIPL9JpMigZERUclOJa1zA3vIbfN
kepA6f+Icjv/kXRpfdaOEdyCec++A0Wso6pZFJYDMoG+CcDDzgJre+xiGZqrLkRN681xutrFUGwI
XgYbtJPmFjbn+MKiOzQbq+nlkpwoqAkUecWs22mwpBgFg08G1dKxXgc/aU9eaosrwdToxYZ2EaZU
tVDJ53XyCiWxhnqi5JmebiwyynvVlj++Ja30qD9v2m1Thv1nZbrdBvwkL3eGBGeQc37NrO4Hh3Zi
tHkjDCDtmdO8cpxg2Bzk1qsvM3s/GX0GUKf5ORKO3VKmzFJhTttU9hSpiRSNI61yfHFlCmINWSJ4
HFQNub2OJ7qJR870Hjyqja3d9J4K3UPF+r2CDkqOJlLxHW9QsSes1p5sMVowaIv20o0G4ZA58JDT
6sxcSbLPqwxQwgmYzrhXTD03qF0DXtIqfsUEajG6JZijEyKk7Gpg2iiGPvCb56w+DnVFvUZoA5np
PM7hrORvoY5BGkglXgcXCg5dHKc8ZGc7gHna+QyAgL5q9zKZPZ7UqnS3k090c0Qt2zR2CFxuGJ2t
nTXfZpkUFzMtuNez8qHPHOho8DZGdCFOPzWN2XeRhrMeySQ4psopzoNbGDc5p4J3V46AaUGbx/vF
awAiotyaFaDVagYwYIW0ZriE6JjIRORw8FQhDGZgk2QHTmRudn3gqo85z+HaTn75s7fFdxjDC5aF
oEtQQulGnEU6yunwK22q6qFc0h4hvSULOsSvqlR3uTVYjKSM9rmjv642fcm0CH63T5oyD9hzOSoP
bodWnK2QfoO8dVDXMILu+iStOF9YZsgfCE9WMVLioqm5phhEf8jJbS7uzAiszyPsfJl739rq2NXe
i81Qz1Rlu1eK/liv6QLuQrxnkUkQJay9QyA0LE+LTDU2vWIllTb2imKa1TzbxqZotbNhwO/vyiyn
QKMJum2GW/N79q4W3WwE4maqhYqJwy5nYhppU2uv0bQ8RLltGPowgUzUQKFPKmjzvZX7H1jNv38H
8LJ2svGFCvuW2hi1gXaRHrSL+CR7jV+6rTpmL9p4GuvY2uqOBpmI3cp2MIbsxNip3ufxCC9D9Oa7
9DrvWivlcWAI1GviIGPVikVeVvNZpZIRaz19qEoBA2T4gsI0LzgX+60LUc3DqPvgK/hENazAf2EM
m970C2Uq6mb8wLVBcFa1tAipSdwa+VQ+qULUn2EhzSdSjjhco5iYiqILhVIcUphQQLJRtVvyI915
qojNcc7w2JHMAdNSwwFT1k9nStnHVWT1xklBQVLt0LyXWh1yTR1uNKB5M7WPlj4p50vVmuCg5qVR
O/ZzbZIhjxgcpkI+TS7fopfTbGPXuPD6aHguSktuU7uzV7grscqJbivHW8BS4sR+nPI9R2zSzrvv
JO1KqQwZjcRo67lUb1PTtjfeiP8WSxsuYJMZo1rIdxMlGuDvZgZ7CbdYnO5bO53ve78TT56tEoKI
Q7HL9EKZaacovZnhi62Kvpk5RKL1m7LBFy+nilejpb6NFKxcP3AKNMNQHPGWGdcuHqq9IytUQDdB
P4xI45+qfqbEhuPUppM+x+cUqGAxt6eB0ewrbCsOZVl/AjjMHK63Qs4i7nS0+7CH56qMF3Mw7MdA
R+xHIVDFiV8ShSTW5kRdv6m87OB29jOfLUPiAuUPzSO9+uGDj91zPQpwKAG5y3Ey7wjqJvvZs8hG
wANro+SkiONsZdyB86+rBtkoxAnIaEuv/XwadgVWg7VUDppi4H47iZmSF5hgOIep2jNyiyGcMfSH
odK+ZZC8dnmvH1DCMKS33rh3rUI8eKD28ymaOIy/1GP64ZqOOMEteIyyiYhR46RHkVEHiDXU3ThR
eostzdzz4ktXpjbyx7Frvgpo9htuBoQlIY48Y+XFCbhfiNDZPudQ3vt4NLNpPyC7rcwgNLEImdPN
6MTvThJRKp+7zw1ouSBnXpFPGZVEKukO/eQ9ApwkxUClDjuUKqIfWDy2afCzbJz7LneB6PnuQ5AN
+d60MMgSMDW5IzFYOm6ribnOAJLKLPwc9RDc1vH4pnOfrcQYjeOxaX8ZLKuQtGmZzgWVf5ngViyS
kT1QQKrRSJtfFm0rfGa4vQf8G/3Kzc0lhKrCQ1cHh9yJ+gMRdmibgIYn2tsicp8DOtZMLrM/Fv6I
5aKqkh85cXbo+E6TgUzVKUfVbPhpe/m4ApDoQQqOeqoEsuJn2JWv2Tj6X2U8X/qWKi2UsvK1jAsT
1p9RpUw3PIYaUFahy5XiBjzDdJKje8E1k19zUi5HQnOvrqO5y7XFKIXkqP1TmdNbJJjtZmOy6nq/
31ITYdMkWCrQVnm5ayjxhgMPB2IhQpQVmLWFETFNQn2LkmqSEYAEvK9tCjjwoL2upbGDOUdq2/Eh
dPUt3h/8tc4CoQDXll6Musyvi5xKLLRJPiIbApjM0MeJjbwOWgnG0r77Vpn6R9PYH3DkH6bZPGfo
WHt7qpwDZMP7qvWNizfRMNm2IPBBpyFv+pTctjvy3rdWK14jDBxkEfpg17sd/bD1LjLi7JAmPe+J
YqcHgCD08XCiH6mUInOCDF2ZR9XM39qb7gPW2k3XMZUp5wQKo05u6ii7NCWW94QnAYIHz+Jj0yKG
a2W91t0Axylpk1vpY2ISeLQ3iDJvGDOpkUkFxLp4YK/SuaZcc451j3aTU0fU6quHWMFMlBxmW/kE
dp1o3+Gm2hZ9W2590ryToe/dIXL39ay9Q2GjSwBx8erwQwfX336eyM4oEFBzyCipyjG8g7YGKkPw
JSsauHQNBgAleH+YSUwmuHYrPOH5Bykl99q4sUVml04gSw23bocYVsWt2NAJhbe3coNNVoXpvpsZ
v8a4sU5BFiO7eVhRGOelhzgJvbO3AFZmm7LRlml2y+7pkOUkoFVjfxOGic4VE6E9nkiq2cdyWo3+
cIc94lhLotwBwJqVDRyM7hMihgvPxYUQZ5UTae72C6pUcCN/s1/womychQejMUZVwn533KDYJxIM
eoq7v1EQZMo4E1ePhqK9J2bzK6ogzfRNAXSm7vksmsB5Hy2aPCqXoQ97in2w0Gro2nnOfwNsVBTX
H/nE2C1s426VBfIC0jvbJwv7hkGMubUSeDh1V+7pmrhLA7v9sBZmDh9ai72rq7aOZblvU+yF7yQa
fgxWl944C3fHLY1yEySUccVCyVXgGy/zGPvXgSeK/TmdGYvLLDan5jT95vowAvrBTDTbt8Q7eASJ
GdSalGxIAbGxyL7RkGV388ILGjRlZSnB7R3ZJLGus5xPzxtJqYcJ/WtDcGUayi0kMv1hyoi+FSbY
NPt50WOrp35VBSQ7RZI+0J617TJCHX1ebzmK4AnzqTXD6F6+4140UaLjA2zBN0vq28Ds78GXc7f8
7vjTs/cQJlH3nlElcBQxwMhquR/nOeW9b1nUQNWZf2d0jNLtcWQnDjiIv7/OLrOVxGc1NIQ7BiaR
8GVBhOVNHV9YwM1DQz0ShQHl80BijTn91NHckdXvBUIFzVzE4bG1PNIgHx8GYbfHIph+llhDtx7Z
XkIvYASqAd7F0Fq/ghFjQA/rBMjFTZhVw1do8r1kDhH3WicPhVoSTF3HDpQsNBvhXBOH8b/9Zaza
BYCgSfZCaZkBRPsgPijTHJbeMLTFtuUOVRRanga/ttaWINLFlrxwgu+qHaKN6Eid1exr4C+yaeyz
DHwfVapUcyDtTUES389N8IUs3VyyxHSo0e3Ke1Jy6s7pm57fmz6RlX5ikea1EqDsVGbo/yrTVFwb
JeBsVl75goVN7d22BEwhBZc6bPzHRAcWjqTS4c4V4iyG2OaaBVhjGqPwP82cXbzn5yhDMwjHdRJE
0W1EoQfPSF1sRVW/hFafvlM1Li8etcevBPJQrUtHb6PADe5H7h+QjxOsYmvMIRQb5bp1asgZlvEy
lAR5AtNvrybBi2OXJR9ISQ8xauOo/PxJebxQPd+/de38RYv5FzXBB96PzgZmHFCRYv7w0P43amwZ
wHvlHauOcfUd+8GZl7eBWPwxRKm3UwzuAEwBNMEEdrRimXYmCpMJGKxy5m591XT7HhjVjy6hnUbQ
v7hXTPiBY5Sfk8dmt5oxMhpdQ5BCpBLbQlltyAemR5uMPe8SAhGDSQ2WUcAyZl+KkOD7xzgu36q6
eJOm8QYBnkGw2x7SofxsvLnfVwoIedcz30NkuDRjVx90Tm+7bjM8SoXGvmlUZK0baW+Zl5c3fgEo
lwf8UYHMrdFKombXRXUFHO/3Et0RHUqks4rspXLT0zF85GSGJ+rALqUrkdhkTbAe2Ah3Pn1fgEa3
oBG6W4RsxB43ZBE05MwsI8VQUi7pwtp10VRVXzzgjq0x/LIBlw24cSh+OM0cT12p56BKjHpGXKLJ
dAPX0tlN7dDfTTbFwzJP5cnCZPzO7gtpCXKmgPa563s7uJtqdkmaSQObLO9rRqm5x4iXHVVk2b/i
UDX0rQXBfaDhlCGpszkgR7mCLq4+bBntuEeMXdQm4Q8HG529ynzcW+zIxz1P3rH8LYHD+eszY5u1
nfc0i8h7NkjfPNMn522bwYhvcDtOV4iuy17TAJwxhHg5bfMglDF9BwXK+MRcvKzt4T7xSuvB5fCe
r/2y9rYSxAMMZ7DtgEmIocIyvuGtzuWL8EWl7oMbLLNim4Zdi7zeaZyz97Ibcrp/Uv0wJE5KUbn3
2DW4NlLcEbg+N7i/O5obgXP7FgOS0U9/zH7wTg3gleJTnj2rtLcoN8R+vJxZN1CLQyDbn7EbYpkV
eDZS5X8xIc8uGBE86PX8y0ofpFnQ8f6cVcrezQH57Ja4YvKWFM78Y8AmUCYcSAofr0I3eh9hTv2I
a7+bUzu+V77ybmHlv+Cy+ARmxqSveYnbV0swVOLnqDGfsVYOLZV2Xeq1e2JXN2Ne3phS9ISczGwX
ZfFt2fSv+DAvNuLV91RBHZh1ON9nk8q+mkxnbzlA1pNr5cnes0cCu0186UL1xViApxFa9f3Y9I9F
BQtCd265bmxsxW2AfIym1woK7JQNhZ63YkdZm/NASTHDREck9Lj4em86KCMijXfjDFs9BLeh0uKF
wuz7LMN8w9jrk+fO+kljHzvmKmHPg5Aa0YywmnxKE5MxmveMCJwfzVAUKzXI8gMEH7VlQmK6IRjI
Nm10ku6XRR8TQxO47VTZbHTEaN6FyrYxCsqD0MCoa4bJsHJsUax7cZCVmFbEBM7s1KJ1ywzziMvc
JfHNXcCxnwApy/OWD3i+D2tKscGlZRtGZwkn45hFXFtEketqmE8zQ6V1Ltzpbqo6WHAiTY7oZoiA
obDBImXqtrGqPZJgSWYXDkxrY9ByzGAnqAdorUwdU/D7mF1xx/MJrXRdMiEaWIh0p86yjH0IpuFO
BDTHUcqZHbEayA1YIKx2yJoPKD346I0cbp5jUTuXxHF4iXFvoYwHg7GXVh8e9DR3n2a22HoxrzLw
Y3fDJDVDooeLijzF6ap12LMHS6GJ8wYQJ9hrhYhUeglxeV7WDlnknuWac9zGFjivgorHEM8EFnsn
y/eNrOB5l3TcmiXTZJ7550KA2JiqZYOV8PPRYLannCJwihmpGk3JgMF8WveM3HpHwLUuvJlqqZQu
ASDAopvFDirxd5sQfGkjtuBCmxmK+Lxr6+RcuML75UIxOTBEzV9U7gNvoh527dZ8cxgJNqMCII0S
2RywSN261RCcLV3w+ioycXAFNKeVhMG3chsGdibO2t73d0EyLj6oW1FTFVUGeucOfvScZNjQudm9
4MBp2vtgPjQ+Zdo3ThXIqg08IAMgvDFcy4iXCZARUpixIGQ6Nf68r6doPPpDx8jCtZiA4Q4Iuqo5
4/J6N4ErYa0ESojtwSeAkUNYM2M9kpqgiM4KKOaxedWymGtiip6JbG9a7IYT8hE+Kz1TbqZZVGit
tVk/me7Yb/umJpc5lY8lk/clK/wL6y6TibKen3icaNgakVQpqppekUO9janCxdrM9MPS43Pkp5oB
QBygFTjcZIX4YYMFF5jE9NjgiMaZYTt+vOZirtJS0XTRF59pyc01AS3YgBHEjbwcCZkKvY+NBEkA
g8ssBx7mfLiH2DZtMk5Ca0kzO1b26GtW7KBxOiRbMhxynYUT9w1Tzmy2Y84JnrXyooXa7j7g2rnz
x+HsdeUPa0ofJsT3QBQv4UQFA9oox5elzL1ycFZbDc6X1va+iljgQvOLn5yJXmdi0ue2GT8QMH65
HC/WkKaci0Hq4BLYEy7jgJi2mffy2ezm+SEh9h2g1vp02Zp99SRS83XAefjyXyjx7b/Lm4/8u/2r
pPf/pMJnmaaEaomw9e+H+tZohc238fKR/e3r+2+XMm7+Eu/7py/xp6on/7AkWJUAYwnhPEF28O+q
HiU+aIj8CoIiqiL7XO+fdD3b/yOQkHAJ3PnSCRjL/5Ou58Jc8dn3EBqzYbJY7n9K12PR/Ze6nnRI
n4GDkdJbsCv/UtfzyEggdtCT4fQfPYiNmxBA2n2I3rznIRvXdYSUZw/S2UxQ81gqz1ZmeTuvpQLG
Yl9cVtzlpkfzX+nRr1zV5xG1e9XXlYFBlz1ZPrrtM2WHH1Ac1X1G89u6EN5PQ/EgmbA2sK4OTNOW
XmcTNP8WUo3aLCwx1pnxqaDxlRkZg8GmcNsTDZbDARO8gVUvtNDKSZiZcX+elkZp4E3TabBqsfYi
w/22lubpbKSDug+YQKDZzVfSw7Mg86DF2iTGcXJ7kizd0mUtXF7XNPPQcO1MPWXXYCGMA1gVXPRG
AiikNLu9FWoz2oHbnS8+cR/mqR3WNHjSzpacs3VpplkCS6zPE71Hu9E1szPoM/AppS85nA7qPgK+
RkSkcux4K7OFmTV1DjA/byDyMo1n9pHuLxXQgVHOJ7PJ3U0Obkpj+Jbsu9meMZL15X2eZg89ORXA
jSvcwcOKZgKGOkl6y86d0UWIGkEJ8QPemsMk6zu5gAMi/rMtO2y35H2qB47TnxV9d+wovBszaa2v
tK0UKzi9ACs1yp9Vml9GjC7HfiIeiZXwZvRFtpmjeod5+laV9Mw42k3OgZU227iOy72BTHfHfJmm
9dr2zxoMPNOb3mXYDxgSfxHe0ci4ozWAyh+muSfqMU9jWBq84jmfpP7wHEXveNXoWBa2u2WQ/Smk
/TQyNFvXIVVQTDLNvRNP1T7J6xSfKOO8KeWwLaLcwi4kuSfD3nJy2tos5OkFJ0AFDJ08WmnSKGnA
deBamtDxLyQjaQhPHE4OWNa3VTFwJbPpMDRuRXNFhLKYlhiyRlVfEjX6P4hH1VcqSEK6msMMGzsK
3xgm485pOTrVoT9/wB50oPjY3WmS3BLC1oBOHDJ5Qf7Ydt1rSO0EfBviA4TTijczgww/dpQzxd1s
fBt0PJCPkrVLm6IcOANN+dM4ev6WaFdxtbq8/zliHwNzCFERKuWblHr6YHBqLOe8UW/r2uOoLqiq
LDrJYo6zbst2k+Qftp2r03nmY2K2/CWmh9Fc+q287Y2UdrvKtzACRc1HntU4h5YWane6iHihhLJy
j8h2nFO8wUGAYTK7EhhS2KyF8sFPVXyaUk4HuRPQpNXW9S7m0fmx9F/9TO2lFVz5T7iFbM4jskfO
HJA+u1QdDMocGHc2dHYYO2fZLvSd9tnrWgCCjHUHAagycZNREcppMbTSS5RkP5yK3+hE7JhGMzyk
hv8V46o46wY/DxZV+T5z/8ve2zSc01ZtlrHT8NQtiVvubCaRO9urCXoYRBmG6NWIsDKFJLK2DBPR
jCxZZE8YNWaM1X21FS0JrtlyvqQdYZA3WdDNwuGhrmFZ0LhQn0RA3MPOyk+bfD9fUyfJMU1KE2kz
qPApEZbMw7Gk+4gkFiXkHUo65pwtE9LuRcT+Uwq96aFRGOZKNKS93fAFJj3TzK4pUXYVdV48pIwr
UQdQqZkm1xnfC49XeaynsLwjLtDAEQzdtUyH+ZVjRfAemd1ECRIo6dDojCMBBvfY1sp56juRvcJJ
5Z7StHqEqDJkFYbHVDPAwKnLkYF9pIvOGte3rowy+k+90dsgwWBsm8aFuF3TNzBVIRh/M+VTks80
OTeoir9PnPDvsmx6EYkg8UIPKU2j7Grz3KPhqWM6WxFxfrW42DllE9n4FE78sll47VkbVY0ZIQhf
Q7eIaSGQ7jFZdva4zfvn2c/fSb5wMRJtvNFIYj0NZaU53EwcRmMHoLnnEOWhtwp3+xUDaiNkuS8Z
+QgDKBQ0sJNTjFezDMeVZp6/8h06g7Xv30zgaE+mQboiUuZHlHKxp4hpxJjo7z4NPxQKPtMKvFz4
3V0cnpgWTZnHW/wb5SrqSNKRkAAdqqLxbHdTuCmrnjEDx6l17Cm5a8pm3OTsbfdRyoBMR7G+MTy3
RegNjZoon2++aLyHKJEsW6CpuD1k3XN6nj5CP/lCn4lpKAhO7kAK2EDs/M4ye9jp1gYGlPP9MsL9
QgF8GGTAP18m9O45Ey9vktAMa/Ly2Gsc2nVhFDxN/jXqc7lt2aOsbMHul+AuxkpNI/n8FSFyvY5L
TCjsimTdSeaC5dx8x5H7MoZFs6df2z9kCmTm1JWlwh/BBMbA6fYYwpV9q6ryOrL5Pjgu+mxJIx0D
zfDYeGo/tjSfkgrOfjbOMD3GXv8YznSe550ZvLiB+soDrpgxiZ9jRfzaVcRTQm9uSSQR200ApcLL
ZfTs0hliq14d3MrZ1UUMjZ4XB64hWukiIdTVJfq4TyxbbrKgOCHYPXWTcyEb0OLWi5x1EBfPcHuK
bTWrU+kFy5J6hgdfrpJGPw6GJbDG1EfgWOAiAUBRPhPy5E8xU1a8d/Zz1Ch1z6zcvknmyN8xlPPB
i9nv+QiZPWwn9yN2UfrAuUXP+G4UyAQuP6+aa1U386Z28/wnPkDncezjO6J/7taddLxjVQN70u7d
3r/oxkesCA46IzFGvsnfhuR/eenxjbBxoc0Oe+a6N9nDVM3CYJim5IW1sPsE6TrepEGlLpHR2dvf
/Hf6yagczEAuTFCHWrYS9yXdTSug/OcJ0s0aokBLpxO9KXLGJDxGbsLkxCDQD0B4FbvmsYyDx7ri
Ync+46ispI0+EMN9OxfTrVJBxDQ0V4c6ncEzUQpCNtXYOIbz2ke8JXnW+l9hAymZi5hfCWKRE86w
fGAI56SZ8VZDb2JJWbr75AThxZ+F/eQvzX6YRy8Cms+B8+Ww5lLwNMZe4xzw02zQZCKKztpmX1e9
+woiqz0FS4tgUjPQAOUm2bviMp/mPtwYY159iFS0h3rpIuRgmR/bAN6MQ0+hJWsamZbuQr20GDqM
rNFZaTbMixFGrGX1d6XNo65QJdkCS32IDHw/5CXnbVUDxqPUnSEkyfbYYzfpA2na45gtVrSTVWsZ
OwjAps9Etl86GAfapiki4nJSMDvcmEtXo5uOpNUnl3fcQKy1n3S4x3y+yIcMXuumvjaGqfeWn7gQ
iNj59hG/N1gaIpnhp08GLjN2Emb6Qy1NkjgaWqKrzEfqwHcOMV2CZvHkDSbfdEkTJZ/cJlm6KR1K
KselrRLjqwYkRjBxabLMZ5b7DMtpujagD1z9lkDxmNQh9uLo0agr9A7AGi9IAwxDtGZsYdGbGbaa
bF3jOwC3adUc1Pe8tGzmou1JqNC8SSdUcx5G9okO9AbaWOYXYybSR69Nsp4o72RiHh/KTJNxaxoM
RjNnfTbX2Aap/bSW1E9OgIpxEvPM0oQR3ldDfeSF0DOhlIyDzAhiRlwSqmZOX+n6SRv4Mipg+g+0
M3D0aGasOvWMYokH3Zoem6IODwWVpe1Ad6lssxtBBmDvmrrfRFZyTn5XnUa/W0/ZSN8OSxNqLT1K
52I6iGOp87UwSJG4xmi9TDKBgTAZkOaaNoxvah8wASynY6t9Bs8WL2Efjuq2qaEx8Ezka5hNFUtF
Y//ACaxeWgb+p6aSTEWHjMC5MaDHds58pBF5pCII86ArGFoZenly+9q51r1RrQBOGAsDwj/jnWvZ
coyMgQiX+1ed9uYuNbr02Nie8WHm9fgzwlW6B55FljKZT3adU4HZ6etkePxsY+2a0I/PwkRobMwq
e4A3lp3bDv01GLaIZO17ESYBG6SGrFC9SEh5bV7clPr5rHfbNSfZbi1CDmQu5eXHKe3bnzlRZUhM
oc+KaLyEPrVXynbebcozk9UIIxiWn4DNUuRAnHq6vT3+fcCkMSpVBp1PIORWYTRg/zBZ1Mjc8pwu
Tsst+QsoKCl1HNRdlNjdVJXbMF7ocncBWMd+Uu9M/KS3basr8nbBhUzc8N7gCf+aMBuevDywOC/6
7UGpZV5jdD88yQuEqo30pcBb0a6irBg3iJnXOffoaZrb1oCj2VBYp+V26tJiGztF/zgiWqDfxy3P
pHmba3bgDYLGqg3Jx2pt7EAvBDfWAFE7FKg4sjrGhnXpHTw99uh9ejSXIsEsA7yi4G6vrA1yDdgv
dzwGGEvWgJ1xKDRstqAftruQZPQ1qdInIXhCwBeHq4ZEihkNN3bkNGcto7eZqoJNafI105j/1In5
6hkg2OrMbX4VsN63nnBHasu5fr/1YSEBA+SxV3y0QV78oNuQTIE1bsyJrJ9jxeTBQyPbtON48lOT
EKJw3ENXkdmpYfHRo+S4pN9sdw1v433uuNfHiZ3NxAPwnMimeckWFTrO+nBf1lKBWbsZe/+zrRm6
VwWdJoORxdfFxiksoky+IgjmdQ8D9SRHXIqgOOMHDnfUo2AmgNmigmvr18l6rnguUc3VTZITSrIc
9vyzV0UbT8bHPKbCfZBDeEAFost7yDm/ex2CQVrZ2zHEvTJBdcSr4j0sgI1N3Wn2hSjNK0tM1OHW
HIvGgTyUHdVHsQT2jMYYMPyCY2jNvl05TcNQPKLgorEmtC1foZ0T5VkzUh8/iwrmWVDZ8U3jiOgh
AEHnAaKe3VfTwCVQkmtICIvxVuVSQ1kGxL92rXA+BiZcdrvCWGBQDHQdyOpe4oCgl1mguVYquXoq
Nnb4rvXBwHNMxYMBK5uwpkE3zCYMx2DJVutLZ/XXBD/QnTFqXDhD1Ve0dVBbRz/NNrFcCsqTdPqc
vSI7zR2liWXpGVv6VOx1Jm3vniF0hpd5qVIdIZlHvrDWXh2k+6Krbt2Co4Q3IL1bORp3gjjCJGGk
DFOFtH8FRFVYp1pPU6/HoXBwuoaYaLvGH129+bhnXwOeva3h99mlq+zPiaYHgBSod1Hi0ThblK9e
Z7DYxz3uoEzSoixsXouYdSjPw+NglGCxcX1Deqd1higrR9mVJ2uUdMvDobWGu/vFQgAorU5/RlFW
wYAHv5faRndeuDVvym+sb3fkBbOc9F4N7fW7esJG3i0+t3aKXzvWfRaS6YA8qo/KxBCEa6Zb98zx
j77T27suceUD8n3/kBvpL5wgjk+DGoamTkroDEnrbrMlJ4ZwlW4cOQBRKEN5P1e052wrzyj2/3+k
+x/hZntAtuAtY5S1cNGx81jCE//+dPcf+uG7iYpv40H9r//J//4hq77bvwQ4/q2v9+eo1/uD6vVl
oOvCWVuiRv8Y4BB/mGDZaBwTtinFgvr6xwCH7S4V8IQdSKwvmQ8TjtnfAxz2HxZxD8bDC2zNoW7l
PzXodW3+pf8Mifavr8S/wAT+b/bOJDtyZM3OW9FME6EOYOiH5X1Hd2cTJCMmOGQ06DtDb+vSDrQx
fUZVqV7lK72S5hrkIE9GBp0kYM397/1u6jZ5nlBCQBzUJ0mbz1wlY2kaZy4py04pBb0laeqL4KhL
jtFGMZgndjAuHGT5EMBWULh9DGzpZ5KAwOHUXmlY8yxIbskTbkELk5cNxzFYMBcmBplzxvoWDH7Q
I+MJ4/10bRnGUZbs/TA7y960WT/snNa/cLXglJur6IPp16OhK5XKot4r93OS/p8FQfhsmCBQxWwQ
oHLVvIJPtx1ViC7k4KmpFgZFpYpfehjNK4rcze9J0WTfe79hEbQreK042jB0ecFlGHX14Wx88Luu
77k3ACEY0POCQra0WUb2zTAZR+qmOgZfjfluqrZfxUmoUGK7+EawyrZXY09zoAqYz0ysZtvBaAEB
G/U97KLwGUamu8oUfx3/eJzGvB9erdE+7Dkv5tzwpygTzMLolQYgpOzMoGqkcuZx52DeJPVOYMKl
JHULtzg9JPXMllURnBUzX8g3V5mnWNCjZUczaYI6xAnSmZ1yDSTNIrvZ9HLbCmc4C59Sw1lAMmFl
s1GGvGHjAhpAcfCsDbvrCQj6tkJPJq+AYcSZseUkZoUEmib7ekaUgcjg7Yx2btA0IMlm2M0Rx07g
nVC8J4KEq6aHIUJfWb+Rvkft5BIx2F7qB3a/ZkPbzSat/elkOMvHIPKaqar5dZFak5h2LmEh1Ftq
QxQi7N19kxMDdKINkUpvi8HjtSiWSjHzPaeLBODBldWpPTQa28fPpSJOgWFsbopIU5WVf2dueRIy
LR5AmXAM8Zyt39UIPK3mlqcxOklqfAxmWQFOHf0nPAxoKvlc/jak8O5BagG2Host68i0ieD30aDR
40ZcauihQ0uDb0fliw956NAvPX3m5Xvb2heaHfDOBp2gmtaq+Bvq5RHvyvTiVpaeHBs+6XVswhD5
0EpCzM4rCRsdccWbT1GMpcgPKdsintptGt3VoEZk8ybN1ENgqPpc5pV6jENC1UGIut25JfCh3tsG
wvxgyDjsMdW5DwtQ8l+z3zqH3nDHNZAa9zyQEqYF0DxChUJhKzhJgMAGWhF40gDHzMlzLefsXKd5
S/ebuQmEvbUACWWrir68W4rv+e6LwPsG1Wa34AoemL9D9UFAz7yx5xwZNzTSpl36UppuD2sNBXbs
ks1ileaj69jBt2VU+SkABP0DPinz8ymHwL1ABpsNhZ0FXW1Xp3Oyi6Aw3JIBacMhaL8OCtxCuVMm
P71JPIjYYfwRUsxnCX3jar1wNY6BfBqjecQyIW2OmVX5WpOGWMnWSI+RhdAwzpUAbhuETxDwvD+x
LtJVLT7EvJsLpBErfigGp9ktrWX8ruG4P7Q+N7jSi+3LDG2TYbFnBmt6bwBJOwv+gaAe8j91p3in
IjvPcETW/ns+5s4xn4z8PkA+1PZAvziKGnUw7iK+Ub8mK59K9UT7AsYuvKWZqaZdlufPmWM2VKbg
QyL61xyKohjuY7o4ex5/bEHBZAHFNXrgEp1TZn+K1mCa7UPFiXQUPKIZed1meb9F040e52w0XxrX
JkhsmurW+oaNajKHj03fT+8NLjmAbXxvD6JL/F03tPE9qKx0zwcBqGdEfbflSCYeCSv3mxInz8Hn
BL92htp9bUNyAutOdv6DsMhKQC1RIPhpYIXLJWpejyw4ZAmjtPUAGv+0DO2yn5HRWDyDBhhDZ7vp
hluMc7Qrc9kPI08wukXxDE+gWycF96aUi92aGFx9rVP4593C7yez5EjmwMwBdCZ0cpEJT44WuXhk
/STnYMmLdoAYPB1Sa/EuwC5YcYGWPBFTSbaLdonskkh4j4GMYaFJ0D/EWCLvnJrGOOE9qRQusXL0
7pA1rc24zOputiT7ljyu+S/tlB4H8hWfdNsQ8q1qx9sVLtD7TcnCTJedqFH/PB8Ngk4h34E7YAcf
LRcI/hslns4ayylW1xnD52sQTt53n+anS9u33jMg/THZp+BjVhmCyeiJTYdNac2fmrYjzmi8jt6R
x5lOTVzqm2SsQRFYwzYY7PcxmI68Xy91FIhLwYXcr8YI8n6/R93at771syzUU2OGvzurebLqcOvl
4nPBwwnMcmcMzmNXBMZhTFJ5t2f72vvT+OFE/L4cyBNBml5CN7yblvGgUnEiGhKsFy3lIz5eoiz5
XUdLuSbSa4MheCLmOG4B5qhv2Jvg3iif0i9u9AcKkuCMAQAis6F8cA5p9jtqrGTrifhzSEsQYTU6
eVcuH0ha6S2GBrtrSlFuMjtmrZsSqopzfzzj5fG2khnuysONtUrlpJ7g41OSFSq5z6e+fobNnwN5
pGI0oiHQzqY458QNf24sea7A24WU8bXtfq7rAZ8qY16AdG2enb00SndjHpXv8NuokkqC6cku2/Hd
sgzU0NijHoJ4p1R7Rn8xqUouOO1M4mrxO7E1gQ2laMT9ZiCGgTdPxg9lPhrRdnYQF1ZVDvU6sGYb
oBYpH0nNMIYxme6EnhUMLlpD7MiRN4ytxgYeuuqLWANt4uHUhcayr3LpH+Mprt9sIe1tUczYPgdv
sp8G5g46iVPfx2pZtiMpVTtZTmXZ5WsJ22dTOcN1oNcCrwy/dDAU45oCgAeH2d9xopYPp31vlGsK
l8QHDVrLemDFfI4ToBs1uLprbhtkE3xK5IyCiTLnrIc67RoiacjgdR89AOvL9pGJ63hu63qDnu1/
r5OQ/dCaXqE1pSuiwsl58jpxpTLIvabMA6ALBdYzvtxfQ9tmh1IwyzJlAx8sC0wgwpouGel+1RlH
GQfHZRUOhB8EP/A+awlsjs9eLca7KSkf42Xh9SjiW+UtNL/33yM2+Zdp8O61a9EYp8aXHPrpoc+a
/mhVhk35WdVxIWwXrdJElJ6RKxpwkOoTTlGp9OJDL1ypgYPl6JIwofuRsHG08ZksMmewuvQEjZ7v
ceHU9aIQjdeFqxFtStD1h+XuajAMA7Bpium7F+P5d52ZNZ9d8mfnjAHI3dm5hVHiHxYHjsXCRkfP
Jw2ukmyBDFeNA47QmjFQaACAwIuZ8ljs8aBWp0zncCOvi6kYx9jsU+yFuuzSvbJsKdNd1qIcjLVt
8LD2nQMIibQFIajb0tqn3lgYCAR6YodfEQLCRC1jyCnBfFxYvteOYfMRYtuzwGWlwIRoyFtzwsKx
5WBv+6J3ZEMg7jJ76EukOrtN7E1dleVjkqbx1R279uiXGCInzxqfCfIlW3ZV9Q7uBUDKgHVv8NhF
eluSIy3TTw6s7Vsu+1tTWvLFU7F3LEUGstTgpIBv3VszPpx2jlDlqdO0yoTp6Y5TkI2TFFKKlRGs
9OfhLeP+zKbKUYqzm3/MHfBPaKL1U6SnnkIA8MqFKoieqg5BbapemqV1jwB9mbIhUhijnQHRnOqz
Q2c8YbEuu2YB60dJkdxeWgxs4Jxl3y2HuoqVERecYWRbffYkCOyVMbQSGEMYcppLuAFF4bVaEiy1
RbPvqvh1duxX0wpuhs3RrzNIpEwsQwjBvJhBKru3SDsbFgtyXwPITPSzeeuSLEqBTQK1MD1EHcuc
/GPSjIxcvb48y7o0f8Q5iUaXT574cm8UiTybbf1BLIvkknCafU7v+QEyuP8h5hGVvUNhJsDWg1JR
AGunpeRM6C08KOmLzPofKYDVI+7L+BovIt7QiCb3hIvtvS3TaQ8vJV6njfJ2c0eHjxIj33mbd49h
X8r3zoT25UoPTdPG+RcN0e+CwfzKIj2Xe3h0Vn5YdGfSG4p0T6h2lDjrsUOGCcckvBbBCnpujeSp
6jiUoseYl26uTXg+AYvJnC78a/y9iyb/oRGY+jZj6H8MEI4Jc8FWKiAGrZnvx/t2pGY3b7pmHw5l
QuI4kodeeGD+EwCdBddTXW1pXKcAiK7N/kjGbiam7BUhtWoh7TOj79YPWaELHM2S61lVLM9fQvUI
PBRMKM4LMLUD2OeGs3BgxkSHXTGuhZ0/zx3jUT5RfPgyEKDkN6spJ7Qa+zgdHYXI187IoOAG6nPU
ApsbIQgcByv44c+OeZaDPrbqtH/VdNMr6YbmsxtCso1FjB8zBdBFzKvmAiN1fRWAp2JVmqPzCVdY
NTs3IfDERE+nSBHqlL+GdJkxM8hJi2p3S46Ejx9AaQ8w3hdLu2Bim3kgvPtgb2mPjMg9F89TC4U8
5ERR+hk6O8E8Su3sCSIP51Jrj10s3OXagWMxBdq72pXDAL4l6a2wXmDZQTf8OY34N1zt5kkwmObL
N1ITPJva70OBqAYfeydV50xjHTO6D9iDyAhodCiOoVF7h9i4A05qzImyppnvGHOrPSYQuSUglp1j
7UAK3PyG7LnjwoOLWHZX0ZrjcdG+pRYDU4qRCUKPR3JypMdVaZ8TwVzvWmN9CrBAYZ+qnyrtiiJw
gQreYy1qRYc+ygCqMh4hh7IRaFcVyfdb5eCzGnTrui7NXfXkjLFiSW3JSkOPO5b+WQ6+X4H41e4t
tlxooO4Gr5+LyVOdscpZuIxZSNbEaJptHDk29wROsMCMQBY9jl9esYCE16L9Y+juKefs5myQkEZm
Ga3LVA3u1gfXs6Fg5uRp94xKSzY3aRVvTmaaO/YsFMfc/B4xsONiWXrgd4C2pWq4qmZ6lEb/Swbi
Kgv48749ZzeYDYxMML6V1EFaNxpUxWdoYhZbwbodVnHG9COJTDpOnPFPDLVglcjgdxG7O9BqGslU
t+9FA8ATCRtwDu8E72vunx1lcFXM2h9wTk29S/Aj6dEUkDrtp6aMY9IjpNSyINkGdXwD35xvjC49
EFT5w6IFj9i5KUIYHZXMmzQKo9vsucaDH/CZ+bQUDMSCvDhMSFD+Rf9s1aSnFB/PMuSVHCPqTlIw
YiYPT3ZSvtuUoNRZbmPmxhxc28FlaWA7OL1Nq8gCNd0dQTNQRc6ZPrOSTR12wzZWZbdhdb5hc3/0
TDmtlQ4zLIxhNtQ1qn1uewzxwNPOnmeyRibMqCZuqPSfUhfcrXG/mbwoyXPkAA7HSbg16fmK3f6d
6OuvPJ7DKxjXdxwVR9OEwOdyFfltLBwzXYZSm841eUSGID9XAXZGrrYP/mwreM6Y2TOmnBss5e5W
cQP+RFuCQZGSNTUcvEMYNShTNcnQKWjtvkPVY+MW8qQTsHW8lIe0jZM7uCFGplGA+8RzzRcCo+Ua
SAQDAVpJb1LXz8l8x827fO5t9weJuOktcVpQBgA0ts1Ik+1STdl69DNxXEx6shdQzjjx0+5sT92Z
dAiGM2NG/IE7GMYY4paTx2lj3aO088xAX2aNA9dYYjiCIBpkGVE4vGaHZASlCDJseXOBhd+YOOe3
OBnHjW26E2szKIYIP+fa5B2k5iVsjnNs/uIgLnajwIZDb5n1ULZVcOs7K3ogeJMcib0TaFhctZ96
qm+hRja4skni1P54sNpo2gUcNHGALuEKgFHw6TCqXWHvwfoW0BlsA/bCWE6iDh9Z+yuwLX/lOXRh
enAUbtA9UaiYxjITruz7bIAszfx0X0zmDZIoGcxK4xe7Rv2OpxZVUXnHIrU1URdX8DomSEm8Kwqu
CXmbAwaz6mcPbIUk4G6E/Nk4nGMzlv+nIlLcd6w2/G5C3100hjerLXPbi3abmX4DWEzTeksxXKmc
hsBgBumWdFex6tBPj9YX6dfV0N/lC/+rQcCuRgLTXNuvv/w/pFaDjWaZ7cNxSY+qTykiBUKV6aSp
rVHDhZP9bLv3HAIxSQWmv4WT3JXGE0sNKrb5+DuRAi+e2uwFfyRXXSZvG1sjjmvgIZdMY48zMzGf
ojLpNrmav4E1mr4xq8VDAC+5K1wPUi4I5UFOw/NC+cdLoh13GLHyk/0FXW54xw3sW3eX+NqzAVpl
Ja3U3irTuLsFy6gTec2mVnGM+WXEXZN6TwHI41RTn7mxmgjbFDO5mfwMvtjQQKJzpK2dhd65yRnV
n4BR0BDZ/7Q1WzqVKbNB6rM2E+DpRBOokTq47tY4GTqpCQcMo8PQIjPjSdQOoFzPhP+IqLDc30oQ
18wbGfy1ayNPsjdn8f0dDpRob9vttQD/e8IpByxbBFcbePbUHIM+eRIT3AkAc4R55yDc+714Bly4
rAg68kuVZcjJObTXkC8OYTm8OqJ8qgfCUaNmeMfAvINhKdap5nu3gL4LCitPdodyX5CgWJin78j3
YY3zQo0IT8eX+AsbHhh+CfRw5JALbJQoiLwCfGXr1cTxQLPHy4SUsKaRux5ljhRSMZTOvfkQMJBb
UYNgnKsCiXhq6IRfPOjmA5jzWPPOpwrBOODt32bA0P2x2BcS//ioOekcdAWGD3hmg2f9tMLh+WuO
bGu+eqtJ6yF+PyjW0NfjKLV/okh2inSn+92ip5B2Q4rFJvltcOG3+5rkbvXRhJ8YuruT2NxcmINu
KtzW6651wcDjdTSQ+jUbPkrYRTUvnsrbYYdPE4a8dCQ9CLb1R2rCfOxr2DxvX3ipqR4A3FqmT5kV
PJBLT0+QUh6XqQG8r8n1rilvkdNdh8l9pF/neVjwCqUhvs0WFDTTwuDoWExjPduZ3mpNx59zDi9a
A17W2DJ8xjLBa5lB1TWD4qenCfuGT3teFBtP9F3Wu1Bz+PHq+zcjw/kUakq/pXn9htGGJ6kZ/vmg
+nWsGHC4ycHXnH/E4vi11+x/EZb1IVowzy1uhSpAmIyWAOoCBNkVwtT4VmNJyrmkVICfUk+7AD0D
NK1wqyMKRVmYeEjtmYo03UuQdYu996gqQB2ytoRanvou2MPWvTfMd4k3lRtTNxy4uuuAuQ01B0XW
3ZVuQhC6E8GFQrrJXXoSwCU+zFZ/9AdyekXMuR9KZ74BtPFaSPfqtvLiTtmfRLcveC6uZBKer2M/
PFUV5AHd1DDqzgafVGeCI/2los8h08UOviqtb7Eue7Ca8DkOA8pVfYZEHB5/5eNgkyUq4YeGjlxz
b7nkukAiZdcH7zwWTwXtEkRwaYTQhROkcLyL7VBCUcXUUQhdTDHRUCF0VYXQpRWFrq8YdJEFNdqY
nnS5hVkFxIm4SRy6GsJS8tWCwSu57BaaMTpdkWFYlGWUbtA+BAkFGoaluzT4Xpn1SKSVWVdtjLp0
g+fdOWFvvUVBfaRLQDdzfFU/R/Khsvpm0zXeS6ZYtFSpoeK8M0ezz737kFniLHX1R8sb99qFPnUg
TLnXrCjEznRZSJQMj8EYuOcR+xg3XipFZk+XiwxTqC+jkLVmqkfqgBKSHOg285+Q4T+qV74HKYn7
LYKWyw9jfiJnOmMZr4aVN+CiaRXGZnygzRMAge5CIOBpsFjTe12NQkaAl3Ho3tyQBySWxfzJRQTD
my5VIUbx0pcj9sqGwpVCKrUjyocnp+6xk3E5sA/JkDHnCFW2rZgAnIavDpcqZQJqkY5mxmWtGEqg
3I26+MVCgXkSugyGLzIea9o2uDBVzmGuhn7jFE2OQ53kJaTKkzdHP1WgnqyF/7vju3kMS2/4DmZS
nTozaa5wv/yd1fafvd8RozFkeBkd0T3NU5C/jlJz51sr21f++BjZDAeHonzmEg0rGW7Cdwil36jJ
2QOFYwDRmbHoVjBdcJSDm1i7BBshm7QgtFwZ4fMwu+FiD4Z6youeJlVhBdD9h4rn3Sc1E4QzSPju
yLFwIKtZ/MQs9zyx2xwSrtdrDPcOa8cYHg2Eql3gmm+W4ibX+XG8bX3sNAXORH4n3noi6HMkbjys
ZZ+nuPHs0TjaJNgvkyPa59CL0GfEnMONaPP2xFIUXGdF3jobuQ3TgLlQq4pX0ZaYtU38R5vIcSHH
/TfHhgzWxkAtM6vkqoR66H/DKpiScM7c4yJxhzZz/l63yCWO3ZWvomG6RLPMMlyYLnKYNgdeRaeC
fy0mVNR1I5ILUcaZaC0JIVqNj9ESAAoPdZLTGcKLAhj/YKrxbtNaemIm/wCKvWL5TsHWpJ1FYhUZ
GzbnL4wrEkd/WeO+4bifZq27/v/ujP8bd4ZDPBTDw//Zj3GX9fi7+vkvRgxj/T/+e//7v/z6r/+s
Bvm3rox/+Xv+1YfhW7jcQt8RbEqmK/53ybnzT8LTDo0gIBzrWY7ga/9biZ5lm6TqHFuQhDMd/qd/
9WGIfwoDEVoa3Snc/xcPhv0fODB4+TB7eLans39/6YT8t8e89QZ3XSNTbPJwrh+7cWG+3Y8f7G7t
AZAvnS6dXOjSrYYnI8EJaGgP2jLfR0/ZD7V+flv9JOcm44bAXc7l7NC6a4EjK5L4Yn+9AtDr8l0A
yTcm+Gz1WxJfA/Z3rqyoM7xDk5kJhhj5O7Z2Dvv6TWMSilzvKf9b+vUi/s3v7j+CiPJD/IsDxQ8d
h9wjfeuu45l/KbwbvRzyXAy7IjftS2U7oBYFF2WL0SxMY7hPtXGa3LxYV8q5DgwfTMZcq3ZMLiW9
z2jhJlYuM2TWZJjP+Mar1T/+gPrr/7vOTo+GdqxCwqIUnErFv3w+KrSDBvdOC3/SppZQFZpF0/q7
f/xVeMr+7qv4PE0udkqbpsK/PAWjEkExUWuHG2+AL+XgxzTLn4vwn9xs6v6Tb+kv1FYsLJiSTIfF
jOfaMf+a7hw1t2WMfJrZJ4j3sUueP2jRmQJQCHXJWTylUzjCOfqffV2ftsp//20GNlRaW/+emazb
+mX72wZGR0FFhE9LC3bugFBRbAxnIpbNKyXULowPgKiFkXsfzliF3Ewb0d4KM7A+Y0L+zDfwzR2y
Pgb2T0/wOV3C4MxJieI0ANkguOMA/XMQW2U33q3mfPQWmZkOseTxsl/ikcQDMzpi0k1cPH597w5W
3bU5yegHs0VGN03QI32NTOrRkmBa+1VCoszr4z0uLkZw4AiC77jjrZtARv4gl96R7rCslyzqWwwQ
frwPndR+DEofKgHWQnq9UIBwAZm9cw6iPI1Xjed6Zw9LEGVvc++goXjZPVW0ManBFO9Zl5Znc1TW
DznMCznJRA4fTVPDME1hWYBYEpsG4Rpgom8+cEntfyDToKMo6vR2s1vryG1j3auxpHyAUKCJmcO3
p3fCsASKTFytYoji574CK2RCOdqa0rQYhiTLkSLEFj5bjYwCr3TfMrJWQx/uen/p9qbdheeIPAw3
PUC1SRi5G4f40rUiI3voTdREaXtbVS6Qg0RubKfZZcDNmwqFaTzOdv+7bH3K7j1C+kDzFugmhBzI
D9Rnn5u5P3Ttc0Tot68sY5tn2HQMc26PtJ4dmnkx9v7EkqQ6cytl8AOkL81sGqhdpwakkSL8yQ49
rQtuC2sHr/gaCE2+MVW6c7x+V6qSAITBA9KLP03KhHviJA8LC4JH0eC3NIYUY21R3aqgjU5ONDA/
a/z+T+zVYHWmZbz38jjVYMISj2YSrzrwt6D5LhRsZBnFACO1MN4Qcg5nAI6TYCLwEtQrk1YaWhXx
WcW2uy2T4IsHGt6nxKnaVSv66k2NLVRxikUzNG5G+8+imYs7CEn5niMVBCvXGJl2tI7qLog//po6
PIafZVkjrEI0gR4lw9Sldmkk9+c2zd7L/fk0ldFnSS8I5AKjhsxY6rtVPrUooZPJB83KJTo2Zsa4
OxhjUHlwf3cIg+GVSgNKnjPXZYXwcOczX2uHYTUvNHFImrh/qUyWG+nBipSkzTb2CBdWdvUvd5lb
kHJjcrBTMf5E/oedN1XFM5cp7kiE4Ssmt9n0YmliHdfP5UjXesOVXx/oJe5du+eWW7DRbOrZSdZJ
11Pd0gNtZ6oqmOfgct4iz/qQ7ms32oMuzo/0GjXnCJf8dW6j/htCmLWbSzgxrGhZAAyls36SxcKV
1qeReLOqBG8uwDRxX6ox1dQ4eaCbwvjRMTxcox6B+giYiVmm/5tXP3tpGFtexVQDJjRQBNYuz+Zt
iJQA9NwV5UtNJtda8anSE7stZ+AcS6RTIRO4qmueha8vH9Hcfs9nOz+JEdt3Xpv5Br9BxAzerLv7
1AqcIdaSCbFq8JiYWzMmnYzbhvVIgUc5yRSwi0kge58Cl9ibqm/vKQvETc487B7dNFyLKv/Ypn19
gZFZequq43qCDeDcuFQnrCDU/xZO16JASlHuOPj8mbQTqkykQOrAHcU4R3BV9goIs0wsgTvr6jjP
eRG1pHQvQ+iMp599NFo7W1uvXDxYmTZjUfJR4UrBoEXhSLEuv4a32r5lhxEFHzoeT7tiBmi1Z1nn
57WZ8bl+J96YnzxtB1PaGKameDNpq9jQz/2x9Ir6RXQgRHIUnH4VgDNkqEVEPE9h1HkieoPiQ648
t7MbJB47WwUioWO92k5cFQ/UC+Fg0142VhyDibOkbW2hMQFLJrY3ArHHsqESdAywxM2ThTlO2+Rm
bZhrZeM+2NpEp3r10cb0/Ur8dR2Kz2qyNW9Jm++CsK3PFBiqB1Nb83j1zFvbFx0czJHRu7bwlYIg
hC0borQT2Qjx5fVryopJTSn8k6etgBxBpxdEnPmRPrBKT5lJxiwJRgJFFl1k70kh3znkedRWIBEP
FlG9xSEF/OVCFClZmXDBFeQPNEZGE06wTHp3i7/ht6WtjNTK+E+sz9V6mjDTTpbeebT5ke63H4s0
QYkZrPhfBknJDADHpMugaVNpE2VJonxP0iw4jNjl13GgHhNtuvyCJ3gdi77nRtM5suMbrRA/WxS5
WZs2E23fnO1avaHZOZfG19L4LFcmCJ9D3YXvmTaAqpF4vLaEDl7JuHpmD+TuCfp3FJs4mYqjMWk3
aVIol4k8FlPbf3Ymm82urpvzrG2ogKapkqjYeSdtUkWhel1ikOgZznrCIhMJbAiNA7gcXims/suk
+UI4SDQodG1pMyx8yOGcl0pu8YHhlXW1bbal4INuDqy0Uc0P2/aBwizFHycJLvxStxkPYz80ikkJ
rWAzcaarLJW16xn3bRv8HISq8O+mX1beHFNvpN29zQyDztBq9zTHh7hjjaQN/n+ZX7QpONX2YFQx
thzTouuSAhrG0riIE6O1UIosXNV+Ox+4sSh7VbFpXU3HHsEk4EZW2pccxU6AcQ3MRkAbs/9lX6bK
NNry/XUsabibJ88wPvqRfaXB+ZxXEWf/gkFnEsVE8PKea662SSOrm987bZ0u8FD7Nc/IkJfWWplu
hNRASmskEiN6wPORtmHP2pDNqv3Hbj+JRe0jbdge1fxoeonxkWgzN2S8SzqVw059Gb1D+0ejrd/w
ZccrFNDxxNGYkdTo/BpGJzr3eMbzBDFcTHyoVJ6cL1+5t/DApV9uc4HvHNBYwG6RMFXQpnTSsh2g
aIzqA+G7mPGSUbEeVsETJVNk763R0PRLbO5zoX7xa2CGxkuLIYugHMYvFAhHaxFeToFB2g4kN7VS
sWjNYpqL8NpqHWOIUKuiL3EDs0r77GjFgwG8cey+ZJCmrZEnEA6OTjtQF4VckuLURAPVEgq40X2I
qOJblU841g5J4KO4pFp7mSYck5SXbhE/SKBF4TZZ+mOQUqKplZuWBeWgIgyjGWgWtjVXrh2t8wxa
8cGPhFEhcSBzFygqq1xfYld+Fc7rzu4p1ctbBxEQJ9k+b5tvnJrm7yT5xXaymuq5GT+p8P21gIhN
JQOtSWtS6LP566R1qphIxWXQ2pVAxJq1mtVrXYtuP+toe+9N1aH3hQClKqpOdCEXrWmIYksJbrIG
/LBhRN1vWmnYh8lN5m1O3bI/EQRbTTEdzG1ZgVycgpdC9zPjmQ5gToFfyB1pbnPd40wrnAbAClpb
izou34lY41BNfaN9b0N6oCFnYHICW/VOCwwt0bovurZpjh4UCSQCnJfSadpjpPulR900XfQNVqZ2
zJ69tku+sYrAIV3K9tr3fQHdcQjzWW+/4wuV2sYzzZjqziQg3cocIEPjg3AQQXZlYNDuCt2FXVUT
DhcNsYNeJQ9YdGcmNdKDVv7F3xW9R7d2Rog3XucqbDvGZWm/DSnKoIjJree99dXPPXfZ1+Cf1qgO
nzV5UhM2anYzKfV2rTpZeX4Ho1/S+O1EXcZTz4kODgtwNz0p9mVLRfiM1Y89BPxWT4E49kfg7LpU
XNIuPuX8MVsXjjdjhncUs1K9Hb4aydslEM6jnJf2M1RDINce1iWSFGjn4Lvj5TKXZSlWITZVpnbp
uAf3mZurPMSEywWs7z3y1z0NRk4ec8mDOcsSHkfuLGHkdOM3d4nxxC+1p9dODow0+DFVsGbnyctq
FuLenUuWIKYEexpQP123N+lPw6iF8rckb33fxSdjyPBEqDpDjV5iogeBr19XN8xOTmLhFpyorjRt
x6UgNh8AemMC9R6aaqgYp2PXwV7JhXKc9VjBrxVHyap108eM0MeG758jtW31HGPjOFpHNWeQ0Blh
QA+zxCIIFpKqgzYS+84HZdniKsLkKygQzpvnJVO6KsrHAM9eUWTrxAYum48TaEfMbfAH7Vxds3Fu
H3OrpeQ1xnDUcsbdhcokCDxwt2roh2WpUOKihMe0fjSXZ7vLH8UwqD8zifkHHEnUE4Xjr8BsWPOo
Nl8vLIF7q0EDpjsdndqU0rERbkByA/azsgPzF35rwWxIoL/4Y/cL/bwdnp2IdWm2w28EzCkcy4bW
wUI3vpVu703gh1pA8D5IeObphQa1Q8hLpW/hNR2WP1WMf9fBGYq3ok7qA8P1+YUUR/8w2366kQXl
iXyIPPsz0ThJqDfDDZPMmh4U+ltHKp+CDBXPd3/E5+omXKMLmrIeChEzoDdr+WCjZa1sJCQOWEn1
YmdAuV0e7bMdKBbG2r+3ITSfyqBdr2saj7IKNjOK3vsTbx4G8FkBdgs9lyz+xEUrclADSje1YN0U
fvE6hWl4xb8j3gO3Dd9MOgLxW7NbBcPM/LT3vORxXvroLVC4fqlj8kgaA4dhophjJa/JDKxj3wJl
PipvOfQFHibyNVAaV3MRG2CsG+pVMhOMFA3v1Af6YuMKBIuo8n8SSp//E5VFa5l/J7Kgr4T8g6oZ
2n9RrIDWL4WN1ZPvtCOfmKQ3Sk2WnWVV3aEZkguWQLqtjfkPbobmHHAxJf1l3wML3HZpAMdkoITS
AfXatV6gICbbzBnJvpdM7lTykQWcI+Yq26aIPdgIQtzfS3iPQjltsgWbyT9Wxv5OrAJ2hgvSRJoV
Vij8v0hGAhaNJKrDnt5pacD+7SZGuJKN+iZzUQMdTp79CXL0P/6q1n/wQ3RN4oH4jzwnRFX5n+yd
R5LkSLZlt9JSc5QoAFWQwZ+Ywbibcz6BOIkA5xw7+uvojfVBZKZURkRVRP9Jj3pSIimV6WYGovr0
vXvP/b5T1dEzzlwND1WimmSVToLhOrizddNabKtDuhNT+aqXxn625T5EnZamjbzLRRhdcHplsy8v
a1HvizryrCZPD7/+evSYf7rHirakwjVAS5LO9fdfD+RpXM+cojEhWecB15eXEWcy2XrHejjtiqkw
VqY70VUdMTIAickf22w+oHttNyqyEDYgfcrd7qMWkXlA2gfEPAG91oLDfmwsZ5NHKNdnhmWM0fxz
6uMwQoPx/Ouf8fNFlgDmYCM4tDwda+n7/70diJzUF8BKqKSygDjRaWouK/IZj+QCnoQk+ed//nGS
ld3i3VC6+PGeEsPXsn/xcQAhT0GqYDg3cD17KPurqareTb30t98+8v8no033U/nlv/7x9smj40VN
W0cf7XfjF9yrf7s7S/Tan5FqC/nxv/6xqqO2fcunn/+bPyY2mv5PXnlFe4y3nn1auOY//sw+09Q/
dSkdm6Y8Dz46d4u346+ZDZBEXluWCTLJlg4zy8lfMxv7n4bt2NJWiL2/4RN/yDr7VfaZ+r6TDWVx
+Qa0niEK8Qf5rO8f3VImhhH0lD3EvJConDSfCmkRBoWoIvIv1w/RZJm7GH1+1rbUJJHyahcQ7oR8
uDGeiu7e0asPk6zBlc1mxFYxPMZMLgOb6Jkg3mBQuegzm6SpxL8LYuXpMt0FCBOV23f7BfewGbSR
g3BYL1gt8wIN7XNvlLepQJCRWsGNVtPzqRvqENXn70HuviC/AllmZTfJ6O5jzvinpnI2otA9dyEd
iW72xIAkVpGbtdZSo9z97Q5f/zE0+V95l12TJtI2//WPZc381yjlj2vmGDSowVqCbBE/XrNQh1Qy
ZoQYN9pDTcrwLsnQYv/6Q75fGf/4ENZrOnSOlPpPCzegx8JsChyNEYMr5PkkOcAa/0J/y/nj3f6P
+Xf/7ucQwOfqrlrGhOKHmY1qKDkbAXox7O1yP0tL26hKar/bif7dk4aBnBQNLN/LhvT9k0bjFElJ
oggKNemeFjo8Kn44AcrIzDnqVaTK59HWJ6DTId+2SGmJ93TB/xhH/8cf+/1S/e2y8mIBx2QQZhmm
/sO36CGPBqKhBg81i+aIq18FUEERoXCKSP2NwoP7P72PSocEQ06hycDqpyFVTOfaGIjCBhgNpXyM
hQ8LjipW1VP+mxLj50eGjwJ0ZNoMYrnEmPT/vg3pVUrGkN/PK0wyaArRV5yKUL7J2Z/ef/2jlr/0
/RugLEexZTNqZt3Sf6gqRCE5GjY0n4K2mPYJroDNpOL83XLKdt/EIjtx2KA7hJftehj6PzUF//Em
LvvpDx/vsM3Kb0sj8tMfbuIw0AtnFI1Gs4tq9Fl+JE6kH+pH2rLobIumiX/zNn5fvS2PjSV4Q2x7
Ga3rpml8f2ljsOwtWhwUW45tP0KAF3ehmTa7kS7JDUf89JTruNIGuxm8X1/qnz4ZOoJSjEcIwWQv
WGi5f7+pvj6bFUQ1DEZlF3FA5tB2YfgOYWqK7AdITIl7lzsAG0ctcq9+/dnfJqjfXWg8zIbOSF8I
6g1l/bDSOVnU97poemw90UWdd5Bo3KBeeF82ZujgzdTmpy5nvsJ0CSJPkXVrM6ziTUfL0yCNDHFZ
4q7sFl9fAdUf2ehC3eoK2qZ1aZ+h07/VZigeDeFc/vqrf6u5fvjq0lTsuTZR8HQ/f6jJVM/LuGgM
VhZRTgsTm5N87Smr2xsqGrbQaRn7BcF+CIx73Wzjtavj57Ga4bPUUQAqcPQ7uirzVg7p9Jt7+tMi
pCjfdAv0sU25aLs/3NN06gwzDDENdTmQ0MzMaKkDRfM3QmeKJJ3JvE/rrPrNOv/zkyQVrA1neW+M
ZQH8/kmirreJ1LCxE+p9Bxy28tKEWYwPpeCgcnwBjnCga2ll/Jv90vhpueD34gCxADAv6675w8IE
OweijYN2ik5oRSUe4WyoaPR5eiHyu8oNkZSjSY12DQyuLZ6AiB3V9/GqEjCf1cq+YQ5pLe2A8FJz
xeIohavE73yq4T9eu04jUClCk4CIGJ7sFhBQF4+SLAQrPKfAk1htO5sf2PaHVpjZF0dUT79+3n5a
e/mBDq+nTSUlFczp7y9ul+gzIm5+4jj2isD1fPICMNhr4Fy/+aRvW9T3TzYfxX6tuKKcOn58sg2m
gd1gIgnX2z68bVtSOYO4ItxyKvNNg+PbCxD5wxQdh12WEoRh9DL7zW7+0wq8/FzXAphAtBNV7Q/P
Ui7ZVLKMnyskR9qqS75MU55gvRI4YCzzd8fYn0oUPo77SrOK9YiGwA9Xl+o6swor4MQT8cs6kbQX
WVDbx1/fQx7Fn59UB8wTEG6cS4aiEfz9bcxiAq3xTlJ65BoDlSSlQBlpN5lmr7+VVXfEGN2vAgz6
kLm12hvLwb2uCTQ8RFZVnvKxjXfjgHq/E7G1qxzq5oIwJYMQ+k+UzzqQPFTwgUb0RdJa6Q4it7by
DfM1trq3otEyL62Jvu6aiFpaJMy/bKHoqIcMQtyZSJlS15NjkMfYPFRqXzmAGI+6Kq6EUUPKcEZr
1wD/8AIcfTQrKzwy1Tjp9Ly0Zm/kMApAQb0ls/C9ye6ii0FlCCqLTtnX2Kphow0YhOOuAIWspuE6
hNYPFrsXu6wYQH7WhatWNIpwO9tTdJHpIQlrzOo8DBtOv4LOK3Ytb90mqeBLrOFyKXBcPbE3CEfW
Y0LegMaoAL9IvbE6vrpqp6+JaY8nBC/ToSXrgplHTADAWOyIc0KsLyfjMgvm9ODayCYogG6EXWPw
70GQRZGPVa6/CNzgxjA6JJBybC6ZZS80XyUuusAuN7Ls0lt36ajPeeI+SDwybFflm605z6NTsinF
qfGkUe6fLC4Vn0+bdwjK4cw4kZhOfSERo5NglPPaqzpUF0In4L5ATYWfmpmfXts3JC8gK5cEJzYV
ltk5UdpDVYXzJrEzsa2byT4oa7rGuWTxX0K0UCFYWOboNR3Z9o7+HfhL+J5PXQz1zDDieIXP+3aw
kaJCi35lPtKQUlu2ryFpKaucQ8Gqwd7B6pYDMG5YvzVogbGLolamexkX1rURwcEsRGYe/aI7iLSt
vGYJXpFW1cJ2pD68oy8yvxJxEpFJiv3pMpnxCLONI1PocOdI+iXE/DQD85C07cgyjdGgM3X3Sdhp
p5M/Mpal8zHexzIvTnR0x/eJwNdVhkngookgwgty3M6Fjy8SSNGSXhi5m1nnYgFA/vQdakTUp1e6
1hjvBT7mVZIgExuXgxvBQvz7FtB7f27bU0ty/D1z2HMvwbmRdaldTVi6joMzBY+p1O7n3CBWtOSY
P9YivRxw3K+HPFhrGblFDc6NtRwRA8WLsSoR9ScJbTDajOTRqBlFWQVzSlzhIZDlgYQcjVEjiGqy
A1WTecZgLqS6mb6zoZ+QSj84TA1JrxlqooDJqvEqXt5DA+4b5l/r0OAzQDSm9kdhIj1MotDcJw7u
WDFxbZ0JFDa6tMeC/ZLR6hgcsJpkh4Xv9Ow3YokdSs3SwSbYkkcWw7t3VkajYwLEYdU+JW6dXPHG
hV7HEkwoCXy6zJoY6bd2eUnX9MGfLSRIudzMg1GtRZZBr7IDtDcdYqlktD405Fy008Z2PRDrPRQG
ugIm7oUbMofL+tr1JkWoczDO3Q3kN+aNo2GtEXfjOZlMbUUK1babQfu7hqbf9RqozoRmhudkalwV
WeXS847tJ1kP46eowvGJXPIAnB0I4EYRiMbAp/7a96G/irD37lBBwXdwQu0iNPvglFHBr2uTBJwg
dluU/8ad9Gf8TgUSKNoY7UMQGta71tU3CuGWFtH743oek2kovNQO/dthkOICPR1QZdB8e7+dQO1y
VHB8dy0q7S5S9VdVOB+JFiUr1bpnYNLE0FRfbDjTax+Pfhh8QPS9rhaVC7lJMw5l2ENO1Z2CCJ95
Yp7zNL4iVcXYG32KXTqrsq3lLPBJjWFRYDyL6iYw8LCL9BX/1ypEwb7KS4tAxLo4IwjYpbp41sRr
D9sIBDkLfurXn6jCp5Xe9cmTPwSXI1asrbDjcJNiWsPzH8LLsPSVCynnhKamP9Wj+hLVQ7YLK0gO
Thd82KP+da6hPYwExJ1LPaF77tgXzGxWGA2xKQ14bxCyjii7fB1sRjJ57TDaj3Qjzsz4cLXjBgut
5AsS/HjbCFDv9kR1NbFwfciujq/iuqpOhKTKPRq9+oRTTvCVbOM46k4FGMpxEQlWyXUxqHcXWkGP
hbzE1h2opMaUmVvy0orCaFO52P7brh7vkzk2TpjxxbHtfHujNbkKEcF1+9gO83MXhYPvUWEV25nK
iCvHISMuyXToMBSuKehJosUHTH7OQJDUR6OlydF2yVL3arRnF8IdxTGpI3mSnGnuOlsj91Vn+JyB
lZRIlwIIujoBhViBU3R3ZIMRxFy6drSxFdPXnYmcbmHa9uXeJXfsYEYZwJMqqzFPIwlOF9cjRnnM
mfmxAxB2WZXp7C2S3MfO1eIPNCjzgerGupqUHr4lBGi8+7MwLmgKjL23OKqr9eimk1zhi5iPwVSY
N9YsnevZsvWrsp11e53FxAjhohqicV3X4ci7SMQS3d9Bn65b22wR4hEAcm0Njv1CTnN0mofUXfho
ZXM7BzoDrlEOG4ct/6phvn0T8ZjsbJB4RwxC1q50feuFPbA4o4oJn/tmnj+jHkYEvMsqfgirmerO
rC3kvQNJXZHXBkXqoIMS8GXoBp7jVtcPLoKXtywsY41NBDt+p5ys2c2F+RJajoatETFsKBCyY4yt
orMej9lLaVWE8IpONvclZh+0PkLaH+NsdNmq5tLeFjUR9CsmtcU61gLdExDH7tyyr2/6sIQWQui3
tcOjFO0EzQGe/IlqB+9tnPtYwPGS2xUZEFoqrptoGnnAAzZDvXwZOuvoMDf1FL9unaJa3yjNvTLa
7tqY4n2YUGvQxXgBxQJ8I7hHP0CO/SRhaopwoTyEIA5aYHY9PparpG4IrhPNQzUPN5WTXYjiq2wS
d6sPbpB5I1PZTURYxTq3wHzNpJteZz1UITrEpIUaw0SzDzCfbc41hLKWcjLm4KxwRU72eOtjdStA
D26yWL/KK9fBhsvnqTp6MNryLUAm20fhpWqQlkXKrFZdXG4bTTw7efKQte4nDy7hDnV2CgNIbbPJ
KBLmfX4joNmzVLUQ5PS082I98DQ0qPcCgy1UnOCjUAl02vhExCSMvhF3vJ49G318P9VLiqCWbvUu
iDmthfW+RLS6xcVqQFVh0iy4eX036NsqbrZzjdlnym251fPuqxlUxopeAIFfbX5dz/F168h9vNBI
IcAcE4n4YsbXRBtp7laGSUGbReKtnIwdkZEhSfEYDSbT2DlW9t7WWcwEHgkBk2byR5uZ/MtyBs9l
vVQEQa4E0XBrkVTvpbSpmDVG4VQllyCdX0Q2folkSgiBeyuCCe5E1rz1FUlxxK696XrzzoEDVXd2
iLF6raykMFdd4pKWPV/43PMNWWXnvEQgTLGVHKwMmVwgiQV0BJh9Wece/elDpgvC6pWpbZph6La1
CNct6h7uCcdWCgKTEINNkfdPhLpsBmdGu0KiBAwDCYES5yCxZE426KekK9s1fcZnRDUPCAy5YZLi
JojSx5bCgni36jVyyuF2JNjghW1x75c5rKSCG6/rEQiZXlyEBujhpaF0yE0GyAz9iO4I3SvNn1Ez
+ocInRNgmDzzLCPrPTcsYGgI/80lrPhGn9N5I4fg2eqKexZ047kl9YQmHNyONvQQpjZ7tnrOA6G4
8/3wnqXJ37owoHUDlS7Mf0g5tf8QRvE5KVCLKf0rPYHhBHr9QMdEXgUy8BqRvA5ub50bHUhBbs4D
RIwsfKyN7t7SiFWPTeaYsqS1miQA8ysbjH81WfPaUgmDCFZprcuObjjsZKNHmAHA5vFsr82p2iic
XqtahdlGDNsuRfiu2g9tgrUUQD+Mo7tWaVAQm6uqAQgc58TBoQhC7+1OBwLGEVCIQ6r5SK1z7XXU
sicyaveBMforzM36jlhYQAmBY12lQbrnfMbjS0+U6ATSlBIE4+3o2b6ABj7koUcLz96FIGzqkaVV
S+PPEu3xKhsptrkSgSdy7bKY+q8dVQ3iC1WeTOABhylvr+MGyBjScs/oOC0VmQ7SAn27Ncg9hJQn
muCCTY5vHSLU9ojEpAI2qugW6Rjx61rpPhC8c2yoZnd9mR1Yf3Y0aS7cviSAtQnsBwPJNAuDJV5q
Nk3k/kha0nddxMx+2MWVcWoTgDl+NYx7FL+oWuHJyFw1V+TroITAZzIX6dmo84RF2M099OY2hKZk
twRs4NLo2TvGBGVlih1mlMzjIypR5cobLZq90B6cXaeH7xlfVfMdBNWFvDVbtAllhehmINNm26Gv
okaPt61Bo7QgNdnLWu469XrIxdKL2HyVgzwHiPC8aDkjjjWLalKXARTp2dmXqKB0O1brFullWBHg
aQ/pfvAN45E21HOXxWelinfoh9BTmlfMv+IqJl/DI77BAx7y4WbiGirF89x38yZgEdmDOcTVHicP
zWKWiJE4XogsdVDlUGlGzNwWc+mRjsdjO5KAFQvCUfDrXiNQPLTEW/uU3izWvXOAWau/jQTn7RAm
TZ5yi32tg1QtxK0Dpt5j7OjsrDFu9oEU7qvRPsWoYnhofZMgljjLN2kQhMcgNv0KQW6b4amoI7Zf
mgL0c+W8H8c4PBpsBRCZSnuFbH54rkLc8OSpYPha09WxnoMOZ3KcNCTI5WWxs2jBIVTTwZQrpOrr
ICN9GRGsMveyoGsFQTKvnwi1CC/JP+d8ELiU5zvUdCTkhINihxsd+6uDUWuZHUQ3YUZuMv0GJNZu
o85R2AMZS9MoPxtZqpNiAFVyn40uMUz9/FIjHIMvxgEmz0HOKLqt7zlKtEu7J4iYSxtvo4r+DCAU
DvNswS4BpjBqeWR6TNRbJYpjaGlnXghW5cCNr/QQeDlRHuPj5MzipPNM0BkJ9YRCsJXEM5EHetE3
FsQ8I5tRjQTZVWwUbzF3m7delMcBA/MZC4B2pkUiN0rKd4eoNHsVylc/wqERmaLiRQ0+RGfVmyHy
36quAJWllckj/Cg2Vrf03bcxw6FNl6sIXkPbOcGnL1eY4ViLG2eDz714ipPIPqretElwUcUzAIMj
PUFGaLzpp1Cr74qU7YWakyOJsD9tkho8XB107vP5w9QkHJWCiDFZ32BNOTG6/jqbpk8EmY3HZkEU
TXl8mfrQy4I2exnS7pBaHafHNtktCFzCQYuAFD0nv9AThXvD9pHpIU4ltzhG28m5bFIYIOYBm6ki
np4fXd6GsAi2dkZQATEn8aWEMd5alXPOff3FTE1swEtKekSI3XrWJE0NKuo1DKXnpkCg0wi33aKz
e2ASXEFbGkZ4t0IQLm25+7kzSejMyc8NY+ezLxrjOVKIZhNlJogX2+wQaOVzJKl12EvpVg1n10Zv
XQ+J2ohFHkUy2B3hQR9hVrNtVC8cZthv5/YhUwnqHBLMV7bF6EMSF7CC9/oRs4XSXTFvcl/b13mz
qQDTUwdhpKknRZgEbaY6LWK6tExA9PwQ+WO9FjJpAadMIW2TalVygy4KZ7xt4uyEa+q9dXk+S7/r
PTp8+zxD5qXb2io0hvexCHY4mjApj4a5gmv/0DedfRHLNtq0mUvin+gLj3xm4+BrU/5GozQjJWMm
SwdR+85OOKrEkR1fzEtqr2OWHyqvkbTNMeiauQD6Q+seeNCodprwtx15rquAIxA4aS1mYu8+1j3e
jESVdzr9ds8JqmOiEzXS43NfTbaIvVom1+GUnsee6CsnDogWmrp63VpwCmTXf6Q6IQvgd9ne43cl
4OsrNHBl17Urtwfe2hnOl17vn6cup1uGwc3m8VgV1niWrmANLXuQdhYASS09weFrmC6xxlpNeGJ9
4sNIuYZoND32HNauSf+eGUYNaONd513DWubhZb9mascMwEgVeIh62AL1fFEcd8k6JJn6lAJQX1k6
eSR6INbjXLZH1xoeOywJN0SSQ/ePjM+8p2ZpKls8DEU4XpU0kuhGz+kDEiQTnEw3Hzjf6VcRgete
rVn5LjY7wfG0/Yo28FUBMdnPxvxcA5PBFGOMzYXNZI8gbsxIffnWKONLJuUjwD7QIJrR78e6X9T9
RDDVYx9twq6/c2lOrSiDkULV9Ua0iOeLqer+mJb/P5P9LB/0UYBJjYKwRZfy5wcvKprv/mHzzVF9
032pp9svTZe2f0laln/z//b//FOX8xtBD+5UFHiLpNDCCmtKZrp/mxIsn/fn3/lT31N0dVAs2Pxt
/ZZ/IFpZ0/783//9d73Pv/2Tfxm2dYm+DZWIiUTMMf8Ozsep7ejogpaUVPLLmSj9S/wjhQmbEtmP
pfM/SCn+Ev9Y/2QHBc8uDWkyemcS8tel+lO48iv1j44ZiYHGv4ZJP3/zHwYeDlUxzrYCfKLJOKKD
Wrp1v0Elo7S8hZQNxkQENgHS/rRu7PLQR0a4jvv604iBUzLGfDXYcd+ib+TKhbCCtDw79oUB17Kk
Cgjgc3hdQm9sCkrrQA+zuUcIedUvbExyId+HDNV2Au4ZhSrwTEtwSpI6hNICP+dz5HbhRmrhcNc3
BettV7GULzDOfMFy4mUyPWts3nWNcAwBjkr4Tb+WC86zWf5QRZwQX9vONk4tODFk9iby++QG5vuD
xropOh/yD7teZk83YYkNNy+JnhnqnblgWtno0RaF1RVsNXXFhv+QdIU8dUv6q6agkdr4ciK44W7b
k8iZ3+sLtDQwOYoS9RNCCmqvxDQ8SAOCPw3/ZsctfRULaiPsexeDPDhU0tlqZKoGHOAJ8xlzZ4+G
grbHCRhuG1eB3Ant6MNaIKtRV2qvkZ6MYJZZIFfEcpqXfZk6pIRb87TWNBtvrM83wa3oL5haaK55
RjYMmF8YrywRrDip3E3gX62FAztCzSLWFt8tXWY8bd+AsSWPxIY9DY146S65Q2GFkS3+xpmdtP4e
C/LHCILWZUZx7ybDS92JE1THq9IloX5euLV4JvvrTrV3TMSqY91P92W9DGswfPIXphWiLqTeOtmX
Awpp7FLwcRmSIfSuYOaGwHPHhaJr+YCZw4WsS1lnXKoYTcuwcHcnALyDq5buA0xewtxJOk3A15cL
sTcEhPtFGsOT8pfyqv2KwgyKcoh9Nbex3mvBKLaYePW7wky5atlgvCkRA7f/Bg2mXpTsEfFZLxRE
4QK2sEFsE92Hdrq2NKrCNDh3KqJXhCvxunOG9M3g5b9FQF+TqG4gdwgwNz7N42wfQL3POx0pwbFZ
wMcGjwFXFZG4Ztb9Y4vuYqUvqOSoodVbLfhkJxDp3l6QylmiQ1rsXTjLzHppEQ7BUNxAKA/OLXUm
Z9LOY+gCqGW0YTVPUaLfNwu/OStbfGIL03lIUoxKYS7Lmohvs38unHy8LQOKzT4w91llfrRycB5a
u8p3OHGJHFaFAi/X8i2oDNzXkjBOAAUazKioSBfmmpoD7Utej7640Er8oOWUV49siJQqaYiYz/Ed
7Q7+frCFJ+vsZG3hGaBMf4GAPOITAwmFPN7MUrVPULl6tlPVLacXrbquF0xzlMM4R9yT9WcY6s29
wK53lM4Q7hi9zZd2N497WjnOp53TmTIdjUNvVC+o08qVrwOHCH9DFBh6504m2HOQumNTJMUJgjtJ
kq7uB8csb4xVERTREWMDy4VfhetgVPhkdGeW+spsQrmbVe9f+FRcm6xA/08wp7XNjMw9QR6wL9Ug
IQjbok8ltcuSN2ziCoiInyNek3t9oRViPLRp399awVBeQvDwz6RsNDCJmdTFDJufaUJlXoVrBw+K
5HSQLZsIPT0bDCMJbcfCnOOTBKl3lPhOS3s0zj0eECp0/wv4nzfREbNeBfpT4uTvRUQAezf4b7hQ
AL8pLKx+zJDeGcXXjK78moDFR6smSCDAaqb31yJvdtJiuZpSeYvTfjVPdBQNh7c0mrVjN2QrS3Wc
lGgjYmpIr0QIGS+wHFJAqJJwOvvIs2VHaTWC9mS8ViHbSy2rX+HVfnWWdPpIuCkyCJ3hi2rClZuK
e52FFJf7GhrXCpUrengZeZrOm2X64Y2ii69y5iekF4K+xq48pMgbjGF8iHWqZiNYerrzkJwHzElP
MhkfQ8KwPLJq5/uxIy4Lls5HoI3mDnbELUPCJdNhTPeBA59JCK3Y48bk4FhqBv0Jg5Yty8O2n7gH
hjvQwIrJ4EyYATB9BghUoYVDP1/CHhS6RigbiV9+y9jDyGLQsUjkwAe2x3oKxoOYanxjoid8a0hN
BrH1Mu8ztf7sxGDicF2z9E9c2iSTw32dkKOZAvTc54x8udZWHzyULuokbJ4rUV6TvZwf4s5xtjxK
K7vWkSzpCiw2YUwQG119bwy5trUBZHKKC656qvZ9K1mEypDslHppnMH4Y/6j+5tMcecrpU372s7s
r20Vn1JB8geZIHTyMbI7eFc4AbRf/NSCv1LSVcQ0d2/n9rzvmokYUw6inH3WBm6KgwGSapVjohmw
YB39GOVORWgVR2EGrwE3KzHZiyuATtvGLFNItmm2o4GLn6OMuIp04DYp+QUebftgywKgOFwtETsF
1nyEWIm7a+qXwM0Bu1pTA9lo4NPdJId4hKsXUwvBk204XcwpzLFgWGZTeudjyjW1HTMKeoAJAoGL
JUOOgZyWVTusmRzVIQHczgy9cUME5GyFFVV2MY5b+utbWUSOVw9teMq14CjQ9N03TVOtRNZvcaQF
ZDP0l27r8A9IQ2K0z7vOZKSXt8VurNLwqktL+WyzLR8lO+uh6kv863TCroU5lti5svmInu/K4ZJ8
pqD1V6FIvxaOHV+6JJXzkC8jgs6fbuyKA6gYwtxj7VgQ8Yl1aJSWH8ZwpocpjJOTYEK3pLEABnMe
RMwP2wD4/z7q3NKTFqNp26QzONdzQtBRtrRZ2q+koNNQm/yQLDmj9GNAJQW5C0TxrRiSqmezwGtG
xqkBbJE9QrXcF7BjV8HYyHVTWuK9GoKP0tYHwJHTDZaox0Dy4gOe3DoG5JUkmh4gVAy7TuHBceoB
cnWtbkkNa5lrVktOIOslSJhrp2+fiZgHlZgaxTpzaIPlgrDAqbFuspa8dXx8n4YjogvN7S8rQ4t2
uSp09tEhfcmmMP0Ui0MRLGnuSVkNXwTYWnhkT1oSXWlWy1jCNKDjZsVlMupQ/W3mUG5lej1eWy8g
w4MyjPI0bp5yu3jE5boO2/IjdcRj5YT2VeJY4yu6/VcsNGurNt7qxS/ICZtJ+ze77fzsuE2zTazi
Is+xXYsQqnxIMV3U7GIx8xZ2A2VthW9HF0FQflqGCG+rLq+Ovtm8W65h7Ond2KvRhfYxWGTg0CgJ
rlLDPwvHfaVt9kynP7xuDQPdhsFw2W99D1oCgOZabIPybhx5PNaR2w+30tapsuf01Yj8/DhKN9vQ
VKK2DCTTPwDyKSHubmOnl1Xc5xsplrdwosnnFpW9sXttztam74hbaTX9zQiWWFG308TXpi8qCvT9
0JNcIIgsJgsGik2DGKPptegScrK94Y1vHliD7AeQsPZ9Bl00b8VKLhFQeq8fUlQWu4wJrpey+spV
2MT+M/RzctHNYDuPQfim6mokWYqkbX/Iew+tuouTMaS8DlP51Uja9EDAgbjhFfssoEcDZUER1XbS
vdZZQLeZz9syO9aObmDwKrPF06gJe23xyl9rNWMnlcfTpSUJM8GyGZNgO4bkvVCSsB/MKydDvzMQ
UXxLGZbfsgHEF9ga+xUNDHEBKEJ6heXTRXOaAdUWU6UrwCfBJrAq1Dgwndd+gtDlm21fjwxygca4
u5qSXG4ry2HiHAFWcCa91ldGWBEImozFNUJ4KqQgE/vBJUvAZSC8FVCEj41Nrz7wY2fDWjifJ6x/
V9Y0uncgolPKDgMsQ21leUEl1QOnA0tlscCMzklEzNFICCzWMoMrWc0knYTCKW4j2qF7QkZMT2aV
xXpbaCB4G3Sbq6bP5MEXTnPOUk1/lwqzJzp58xgRpHBHl3HYFF0/EX3YJ8jOCmyrjRYWhzlCO2Th
f7n3edYEbv1svu56gy+EhYRP4zqvGBOKlF50jbjVoMcHE1cxe9eNhtUg5ENk1hnnSYXtvRHO8Q7/
b7OlXQmadEYvt8oQ7VwGqqwvRO1+OrUxXNX9+MAPCa8xPZP7LEp0xQMSLqPh6JJx7r6nswpp2SEX
FFDbfMuZklRwHkkmsN20lWJmxDib0WnKevkszMl5riK9+ABZWHwNtAS8mE1nMdHL4UvR2NW1Ybr9
PVkqzX0ORgLDpNGc2XXS27CC2A4/oNqWY2tdTIBCNzOH2cesrJjvhVFz3ZkBkzlyH4wbBI6SBqg2
PxPzLA5tnC1V/6AjNkZMjp7S/3SXyHq7dAMP1ZWzMzvAKlGTpvflcjJ3l7h7WApiEzjJdDRKg54/
FJAnxBbWWk9F/WUaZjJTGnIi21EnRhi526WL1AJpvhruCwvgcRMycpySzH6peqN5ZAUeNpA9WwRZ
OThUX28Jp3UWp3ZnRwf6T+VTabdY5iP6fkDJh+2cIzovSZGkrYgUbtLVp95AMBUDvGmZMSQzIF3c
d6ZJ29QYCdFlq628JPEfR83hEGFXCAqlv51svDrCDsGjBy3G1CmENm55vSkIfdeN174GpVINg3MC
LvKJuc7fk/vKygLdR4vSZ0nmxEVa06AmB52s8J7wtoQZciK2bTs4NxIUB+RMcmlByZPoO5zxDgT7
rO3ZTxwml3YP9z+zFCo2Yjt5w5t3LD75M5Jh7PDKDb9UIasF3uGI12Eyb0kil5jvAuZzfoiW2QUu
RZqVPX7tUmJK/w9157acthWF4Vfx5B6N0AFJF82M7WBM4tht7SZ1bxjZUCMk0AEJMA/Rp+kb5MX6
LSGIZPCBaqahurAnAWtrL619Wmv9/z9eqBco4rU1ykqY9hM3xB8/pw2fEgSNlf9qaenhB0+dcuo2
Uku99heG9hmQctoORiE1vHqsqe1GAEAqiqFJchbztj5PoHXQ9DlKQvbD9HZMbOFs7sXwnI6zO6Rx
Jp8p4cEtm48Q+aj67DSCtvOECj0agY6zMQD6RnWi5ugwCYWT2zSZUbOToImepOnXxTC6JpL/Z9OY
O+exBw2/lbGnhTHc7ETwWruBQxUd9EfzM0qKRwRNmsFHZ0mRHPDxmGTNwv59NDSii5kf9joAjSzK
b9Lohnxio5NSx9CFkhe9Bk7xaDcYuY6Dnms6jJGlvaP6DaEH0xpxbkBjApwAQhDDrAkbZybqEGw+
ortRas6/JBrlfpMRMNaWCEpApfYHuAW/64jYxFJkJ6IFxUihMYnabAGGJ3NYFU4S0R/IfTIV8Yo5
gBX4zsbXtghbTL14yPvXqSbwe1rWIRqQkhMOiQoRSjzzRSAjXEI35ItoBgQFi3O01a+RMJx0TJHV
QHCxBX+maG1wSPU7MAQ0Ln2R4kB4CKgtLGfdpQh12CLZ4Y/RTYlm5OyGIuiBXh378xYiH+h2wCwQ
m26YK4DY5thCIc+7hYnn8YKsKUVbGTGHkYF4yJj9I+ilxi9jwwuuTRXGdkPERkyRHbFFgCQWKZIW
5L6f1IcQBW8VpRKEh22ctTdIND0DtI6cydSZqWe2SJwk6NtARSC6J3MSuhSAQkojoijLx2jeSUUo
ZSGSKehnPXxIREalxWm7i8wlhFPezdQBr2uI6Iov8iskQlOQ+tBPaT6pdlJMFmXHlnO+0Ay6j9xD
Z4maS09kXR6shKrllDpRVOWnIv0CUSLFCo2w147In3VVQunn2dIgtZLrxmTQ/F7FaMkQ3zJPNRHm
oKJ4+nWWa87M4riTiAwNGQiGKco0c0P/4vec38Ty7BtTBI0dhDSC+JR2eh977ErbUeKTdIuoJLgb
AcZnIiZ2QTEPDDJxE4GcbEZBty+iOTFETZe6COlgtmV3AbsS07v/CcYEKEnQ3CHKZnZb+NMNquYF
ZPr/EJIvRe+3YvKbsLNE0HPg5A0aaMCwH0tR/Td9aR3P3n2jtwX5CatDUyYwgQr/av5c+fO8dJvA
5bGzPuBew1ag3ASzIsH4/Hp3FISTh+JjTQFaD+ZbtQAgyAUKgvZKZnrOEC/3cTsFsn2fSgfuw2yS
SurkwQsn5cyEQMPfYoEnNyhZoKW0NPR9ISx40nUQPTq1ODC9ri3zQ7r+LHAbzJ6pCuwSkDzlBuhi
Pc3z7O0NjtLUyMuAY6rYQkXLWAUI84Ne/ksWaGnUyUASQEQYmIhKcuct3vDkjiVvMBUMoGsUVm3e
emk8qAqzuAGO+Pt1aDYpJgZwjPUMoZGGa4IBt4qhz8gvGQJHUSkf1sFSry6yboc1Okj8icYzQGjC
kxb62XptkziKA/StyW5r9fqfThhA4wS6tfGOgzMJ8Gydd6qZANuslmXYtYeLzvKhUZ8tHMX5VfES
fMgwtZYYZXX9qOXjyXgf5Mt2t//Tu9Voaa6ea4XO3qzK+yyjlkKqW7Vt3V51FF8rjZaGqsA/IQnv
QxwmJhFUEvTyE36M+ouIraDgA5TcLHyiOkxMhYQ/Zt94zMoH//stxSs+UWx16vkEBRAWSMtd00UT
K0mBQ14GUQydA5tBmS5MG4Qo3A5QLTQhY6m7qJiKyfQJ0nW93awME0MxYQTMN2Mbix2WSXZJHuy9
ydIVGWfAAjFnaZJoKSqwX0QP1rY5xLnilcKivW0B048Oywy0QRVbGAq4IZsPinVDpT7owDxhmzVp
787bCmxpFhvKYj/BCy/5Q0NTbLhOGHlrI+yxer5hOt0cVU+HXtDPT7LeYLrrLPvcF9ZnvO3Pi7Ob
rLAc0Crfk+K1VdOrVVj+/b4yF+fHy9KH6+Nm3kzx50X/tluutLXu1Po/z71B4ib3KCnnG4DiKV+l
ucq/vLPoDp9cLRAv3XlPGZSarZ1iOQrUv7jBUX9wdEEpzKB8Xi6OB7jSdwtvkYO9qVunYYLetbu+
0ffdlLBF1b35t7+CQaNflCTu6gAH1Lpt/Ow+TsVGgfucmWRfWLeVS1BH7qT/uL6T2Gnnyb1+Q9ls
EGC24zjzUtebVMxGk9tH5bpNnrtZOt39mnYev+q2B03DvyxVrTmoOlTG9o/a07T8Funi9ta5bhev
7u95eROv8vI4vW4f3Oq2dIy7UOw9aPw6/PY3v44DJuZK/3bt/15udde0vAkXbk/W6zDgrj+rLkTy
jftg4Cbv/wEAAP//</cx:binary>
              </cx:geoCache>
            </cx:geography>
          </cx:layoutPr>
          <cx:valueColors>
            <cx:minColor>
              <a:schemeClr val="bg2"/>
            </cx:minColor>
            <cx:maxColor>
              <a:schemeClr val="tx2">
                <a:lumMod val="60000"/>
                <a:lumOff val="40000"/>
              </a:schemeClr>
            </cx:maxColor>
          </cx:valueColors>
        </cx:series>
      </cx:plotAreaRegion>
    </cx:plotArea>
  </cx:chart>
  <cx:spPr>
    <a:ln>
      <a:noFill/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'A0 - Distributeur'!$AX$7:$AX$19</cx:f>
        <cx:nf>'A0 - Distributeur'!$AX$6</cx:nf>
        <cx:lvl ptCount="13" name="province">
          <cx:pt idx="0">Grand Est</cx:pt>
          <cx:pt idx="1">Nouvelle-Aquitaine</cx:pt>
          <cx:pt idx="2">Hauts-de-France</cx:pt>
          <cx:pt idx="3">Bretagne</cx:pt>
          <cx:pt idx="4">Normandie</cx:pt>
          <cx:pt idx="5">Occitanie</cx:pt>
          <cx:pt idx="6">Pays de la Loire</cx:pt>
          <cx:pt idx="7">Auvergne-Rhône-Alpes</cx:pt>
          <cx:pt idx="8">Île-de-France</cx:pt>
          <cx:pt idx="9">Centre-Val de Loire</cx:pt>
          <cx:pt idx="10">Provence-Alpes-Côte d'Azur</cx:pt>
          <cx:pt idx="11">Bourgogne-Franche-Comté</cx:pt>
          <cx:pt idx="12">Corse</cx:pt>
        </cx:lvl>
      </cx:strDim>
      <cx:numDim type="colorVal">
        <cx:f>'A0 - Distributeur'!$AY$7:$AY$19</cx:f>
        <cx:lvl ptCount="13" formatCode="0,0%">
          <cx:pt idx="0">0.20662049997544327</cx:pt>
          <cx:pt idx="1">0.22595476000735609</cx:pt>
          <cx:pt idx="2">0.21850356740518212</cx:pt>
          <cx:pt idx="3">0.23367165548483282</cx:pt>
          <cx:pt idx="4">0.22152466367713003</cx:pt>
          <cx:pt idx="5">0.22264437689969602</cx:pt>
          <cx:pt idx="6">0.22240746915638546</cx:pt>
          <cx:pt idx="7">0.23190430454902647</cx:pt>
          <cx:pt idx="8">0.22299746284885827</cx:pt>
          <cx:pt idx="9">0.22067247820672475</cx:pt>
          <cx:pt idx="10">0.21684019918515166</cx:pt>
          <cx:pt idx="11">0.19083072100313478</cx:pt>
          <cx:pt idx="12">0.22993197278911562</cx:pt>
        </cx:lvl>
      </cx:numDim>
    </cx:data>
  </cx:chartData>
  <cx:chart>
    <cx:plotArea>
      <cx:plotAreaRegion>
        <cx:series layoutId="regionMap" uniqueId="{AE35FECB-189C-42BD-AB14-AD2F281F237D}">
          <cx:tx>
            <cx:txData>
              <cx:f>'A0 - Distributeur'!$AY$6</cx:f>
              <cx:v>Poids catégorie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Aptos Black" panose="020B0004020202020204" pitchFamily="34" charset="0"/>
                    <a:cs typeface="Aptos Black" panose="020B0004020202020204" pitchFamily="34" charset="0"/>
                  </a:defRPr>
                </a:pPr>
                <a:endParaRPr lang="en-US" sz="1200" b="0" i="0" u="none" strike="noStrike" baseline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</a:endParaRPr>
              </a:p>
            </cx:txPr>
            <cx:dataLabelHidden idx="12"/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1HvZjt040uarGL6Zm1EWKZGU2OhqoCmdLU/u3tK+EXKzRC2kxEXbQ8x7zP3/Bv1iE8dbOdMuu6tR
DUwlEsg8h5JIRjAivvgi9Pe76W93zcONeTa1jbJ/u5t+fV461/3tl1/sXfnQ3tijVt4ZbfV7d3Sn
21/0+/fy7uGXe3MzSlX8EiJMfrkrb4x7mJ7/4+/wtOJBn+i7Gye1uvQPZr56sL5x9gdj3x16dnPf
SpVJ64y8c/jX5xtzo+6frax7/uxBOenml3P38OvzR5c9f/bL04d9M/GzBtbm/D3cS5IjliScY0r4
h5/4+bNGq+LTMD1iOMIIoU+jnH+e+uymhdv/rRV9WM/N/b15sBb29OHvo1sfbeDRyJ32yh0EWIAs
f32+BgHcPTx/Jq1OP46k+rCL9dWHbf/yWPb/+PuTL0AQT775Sj1PpfazoW+0c6b98NA0D8E/ey/d
jVSw0D9NTfQoRFEURhH9qCbQw1dqQkchjgnHn8YOfz7P/VFPf2xt31fY957xRHPfu+SvpULTgonJ
P1Nz/AiD6jhl7InKMEZhRJ/q6cMC5s/ffs/Af087n+/8RiefB/5KmtjeeGeD+4fgs8n/aZbEjzjj
BMeUfbSWxw4vPIpjHHKGvtjSZ1V8NKQ/sK7v6+mbBzxR1zfjfyWtpdrYP9N2wiNMcRImcQwhCH7C
RyYEloUYBtv6OIhQ8lhXh9XIu5vPX/77tvTlxie6+fL9X0knwjy4m+JPDUbJEU5QDBHnkwmB3L8K
RkF4lEQ8SdgXvYDaPprvRxsSRjp3o/4DJ/fbnU8089vAX0k1/wTAYEA1wVX5r/+BP/9sugf7WVbf
O65/ENvRIwp+LsE8+gQMHumJHFES0pAk6NMoeMKv1fSHV/d9h/c7j3miwN+56q+kzfO7O4B96k8F
D9FRjEIW4y/4+5EGwT0SGrJDuPr488TQ/q0VfV9rX936RFNfjfyVtHNxM9tn9w+Q+jw70dL8mVEq
PiJxgpIkSj5qIXqkpAAdJZhBlOJPwtMfWdH3lfTtE57o6tsL/koq+9f/gWTqvwEBE7AqHlL82S0+
TqbCIwqpVkLRJ9BxQB1f+8V/f1nf19rT+5/obHe/fv7sr6SmFIRjHoLXN83Bvv4LxpWQOOafE9/H
cB0De0Gij+b1MYo91tUfXNv3FfbdhzzR2nev+Stp8cLo4QHIlY8gJEj/9T/u4dn9//rn4s1nkf4J
iCQ64pTGKKaQ934FGdkRYoiFoOVPUOSpq/zPFvd9df5wp0/UevHP9J9/LWsU2ptCH0Dlh8y5fAhS
3bp//d8/UYnxURiRMInIYyWSowSBNYafoiBC+POcn2D/f7Cy72vw9/f4RH2/f+H/z6b5O2v7GIM+
GuGjS/4o5cuO2AfUHz72peERoUkUsyT+ZIQQFr+Oe99jYh6v4/va+nzfo2v/21zu7/O8X9jw7Mbd
rD7Q6F9RvT8e/bBBYPef3PpJTN/1jx8luLs/UO0EfaWqwzMeyfe3HPbpPQ831v36PMBHUGmggDFD
yOjgHw5Ac3z4MEQhEyCguATHnIWMMDBNpY0rPzD8HEVJGDMWhxGLQvCtVvsPQ2DJcRITcMcJ5VFM
v5QvLnQzF1p9kcanz8+Uby+0VM7++pyCeXcfLzvsjpL4sAIEWJczeCDMBeN3N1dQIoGr8f/uSB2G
xVAjMfBQrnht76nBUthc9qKaFd7JmUWbytlN69wxKSXNDJ+Fnqu0sOEb7V8muL+LDG1E3FIppmZ8
Xc3+pIjByRXVKmqTk6GN2Wqu8xdFRTNMmk0RJSeUD37LWYtWYzCVYimNE00TnaClvh7C7qpBeZE1
rLgMTN4IY7sipYO6LRR/26NlzhbWXtYT31Y0QXvbJyukccZjftkiv2RoZFLQindp0ITd5isNf0do
5DsyA34LnGZMeQJZwhOZldjRZWqRGG3wyhgabOq2LVc/ngR0/41iOEnAsBNCMBzDx5MMuNeR1fki
pCddtiA8ppjpB9sHCUDRL+Wkf3M7/FBN4jQCBhXBef/6CFAbB41F8SLKIe62C2HBivYkED+eBX/v
pHE4ZRwDMkxY9GQa3oVGFzVdRBcpOEC42c+w8ZVSHU2HkvSi5Equc96niTUnuumcGJpiSX+8DPCW
T8UKhoWBoQwxC6FK9nizA8O0QDaEzQasTXuOzwvPzlqa2FXU5CsaL5c/nvBbPULKkuCIxlEIeCmE
vORr6VZt0IYjWhZRSePFVKFcIIWrLTWz2v4HU/GERjFOOIgYQsHXU+G+yXmcD4sIW8+ypCPFXpfk
hiz5fPvjmQ5Peuw1KEtoEoI+Mfgt/ORwIk3GfLHLLAqn521tlVnNtFK3LOnc1lao3edaNaKqpuJi
HAf6EyVCEebp9MBUwjk6uMYIx0+UOI5qtAlPJhF5aZoMnBXaD63Cx5UjQ5Vpa6ufWCO42yczMiDc
cBzDrCGGmt5j0VajY67DfBQSaO/XU6vRizJq7GZytbyssGr2Cts6HWM7Zj8W9TczUyhDAZ8OhCCB
WADu/pFSc7xEfW+WUfjOy0rMiAcnYZ70ZUZn2b2eo5q/UAltNlMg+fmP5/5wOB/pmZIoxASMFVGI
D+yJp0taOQwY2UHYQJ4Y5YuU88KIpfDxbhiLmyhY3nhFe8F0PwqkW59GZV+t/NjsQlv1KW9qLmJn
opXO4zYtSWJWrdf8ujJdfNrE442JSvQ6RMnZj5eOvzkjlJCIQsyNI3A60aGQ97Ux0AGMUXLlBeOr
Rg/Lxo2NySjz25DKcR01Pc1IUWzHInyJI1elHAeJYHa873DhMtojtXGdX9ZkbOaf6PQbJ0QJBcOB
2A3ADTziE502sw+jspReeFWX2zZqJREzA/eDsOzOSDJHLxvT9j/x89+eJEJjCr4I7CY8OMDHEmks
iV3Rx06EePAnedBnTS1RljfhsqOqqwTQZYHog676SbwMv3EXsN8EQzE1BP4GzOeJY1Kukz5Kai9c
MveDaKSlovfIZlgj9aLnZT2nNC/lxs7DvG45lhBR8zxOtYpetIbGlzkbWaqIKs8CjmJREJ9vYJ9v
jA/sBU8sSoellNsKk3Ifu2g88dVE1kXOytOGkxK8rY9hg27YORS1Dwnq3/z4vH3j5mGDCZhnDEiK
UB4+OW6+xktCctjiNA10LZWaswIS55SV8iczfQhRj40SpoJ4TUGiEXikJ1OFNqn8GDVeYDeUV861
07ao+jEr506tbK+WrOjzUXTVNG7aprXrcCCt+PF2D3N8swbOEqiF4wO8fXKWFIGg0rawXUR6C7qs
H+ZZ1as8QAxsLKp/Mt0hnjydDvQKXS3gj4A4f7JlQNct06zwYpGwM49qd9IWJj7+8abgKH57UiFD
Bo8RUdgTJR/Gv4LDbeXCopt7gB4qYFlXNwBQpjkUUTTgm673x/0UDaKguU07FJhs6kZ+YVTe7yTr
u72aXLWZxq5YeVSxTZ8AbtbtmIa5re/1kmMx5Uu+KYJWZbVjzUbJMRB5GL2rmL/RNmizxrhw5a0E
LI1qwy5iRMlall2Q8qX1osO4Pi5UVe5y2sTnSdzPx5jqcxQav5HJxDY2n4esyJNJiqJPiqyfZrzJ
u8BuQ0VlRgJ3Uy8oz+bYy5ORtomEhJzGF21r52M0LvKk8noQLZ3Hi7IcmrMpGdCm1SO7kUZzKuzU
hGcynuVJi8t2jWw+ZrnRySCiGq50YHWruueMpHk+0dNqHJpdOSGXTvU8pIGK11UszYp5WDp18/s6
iqd9bvy8c7yToo2qFPlJb6weJjGSOTxri6XZ8Th2KWCtSxSbdeCHaGWkzFd8HE4KXlyGoe+yjkz2
zNomzmhF0Ykv4m5FOt9cca2CdFE1f0UqWkO46m7iILmekg6CUtWEbwKA+3sGooL5jRRj0Y2nLBje
zgZHgPOZ2vqBvBuoKekJwmo81h0PRaPmLsMmvpzqohMLCWVqexeJpabBq74vl1Udt2ht7BzvKJsv
cjkyuLN2K1pyl9ZTZAQn7kUTN4vo+86/8ZVJ0jCsKtHK4GqMZZDmPX5XJNSuW9u5dyXLO6EgKRBW
hgl4N9WUwoL/DgSpKi4sIs2WVJpdhBItqUZtdJxrv0ON6zM7A2YjrHeD6AEfvvDVsLzTvpKdaGPT
ntXLqPcQxp2Yva22pMlbA7sf/VvdOB9mddVXQpowP0mMm/f55GSG8mZ6WRGl91NCp9tZwxQtH+WJ
lUMJyqLVqc7rfoOYrFNrJV8tGITFlLzPE8CI9die48CGtzqUUtT1aAElQ+KGZQ7XMzUf54tze1cu
8mWkl9OBdGjNmyE4n/OkPB6TuXjdkODlosJe5B305k0GNWej6YZ0VEUatI5klrIuJdPoNxWio6iR
uV/qud8OYf06NNO0ZRqHLwpZl1kdj9U5C1S+Gpe53/TUtlk4RiRleAkFD/G+c82rJB+6LOlHo4WP
J5n1YLw7W/Exk41LUqfCUpRNfKejiu5qWUbbOnHdCs0g22QOqiyvutca4uVe4qnYVUS3O2fy/jq3
qOsz30Rdsl0aV1JRsXxKRGgxKsUgpXtTc1Ofg8WVmQcXvNI1rzctm50YXdydLXPzKl/Yi3xQZLWM
YZ+itsXCxkULjrqMs3pid0FjBrG0k0tHr3ejDlc6GetU85KatB0Mz2ZK1b6YFn/pZY2yYgpZOph2
FHSOAoEGvPYLbVMeBvjFECR1WgOZkSUtnYRue37aoip+Q8w43aO+nN4oI4s0Dke5tjSPdtC4ad4P
Q5kLiQayaQDzrIakDE7KaCj2LSD41ETFlBUVd8dQFnpB8iVaLZq5NdAY7lVRhuw28OaSmukskDLa
gTyP63nUWROX+dU4EnRCgr4QVZ64be5m8jKBVCHJeYr64IWk5j3VyV0dyFpQx08lhZyU9w8xioo0
b9djWdzR0l/0Q05TNZFFNAXZuqT3+0J2qaqjU9VU57kvwm04NH6Tt327ZknlAEGVQhXhNeovi7Be
UtS8QyUSZd04oTqmM270aTDCrjG6DtC7YeaFaGJw+E1u7mdZzQL7oX6Tj8XZJI1co7gqV03iUt/T
cqNqhgXvg3pvWT3szUQfpBnbTdm7WiS+uIsn/H4xrBRTWc6nHa5t6pL4pJWRYM3ssnGsW4EonbZ9
neM1pfWcuXGKXwMbcVoalghs7VnJ6gdq8mptkUZZPAO6msFx3RFvqvPK9P2+7jjZ6rgze20pgiXF
4fGEk/4lVQnfJ3lfX+iR3nJSNYPgtNMqLWht2q1UjJwxWcpVz8d457yZXtZLFe5JGKFj5/N4FVhF
y7Qp/LaKS3XqZTnmGSAsvV4AGYHkIMmoOnxf+8JXKQD6Mt8uLZvqbMx7dGeDpj6OuWZDZmqOTxCf
0HFtJNkTyGle+DjwK2hSAq9XyoAIhor+5YhpCciyauqUzHYyYu54LFcxrbt4E6mkVyLphm7Lbd3s
ItlGO9u3BqeKUtKAO0MFEVOB1LH3sz7ru2bJGHDvrz0PqjvFi2UH6IadzxSXN7XS8jZfUHgCpMA0
ZHGsxj6deDMT0XZkOS5mHV2yhSQXCzQanHduwXHaVtUgBYtGOaXGlBPYomrAz3Qjni9cHLle9M0S
XrAxid/y3Mj9MjZcpkvX2aulwHFGJjKuEgj555Yny6WEY7KJWzUd86Rmm47n7C3EQH3qeVReD3ZZ
7uXQVnAg2r56VfYLoLvIMN6LMddaZq7QTSI6jeR6ADbwtHIY73hRjjdt2VUBBJG5WXmatHaz6Oht
yZJg1YZhf14iaEUS2vTyFFdT+7ZjfUsy5Il92WHtZcYRie+mJfStMCDaK20acNuyHnRaBQXOkHX0
Be8GczmUnS0EIzHbRETJDQJyAE7+DGhnqESl8lrEuc3ivpUiaNCFlfMEB7yAYIi7t6Nnx4leaEZh
d2kT9mhFA34eOn8RztW2rAFrAIvx1pAkSmnxkoRWi24m5apG5bJmdak3gwvsaihCe14bG0OGbl/1
y3jZJ+0J0u+Jrfkaj7xosyn3aiVJ6FLFYpMt1TRctEO7vAKGeBYqHGcg++JExNFihCIO4GQFiTNN
pnSOp6u858c6LkGEFT5XPU/Soof5qJGvQtfdFF5CeCjPqNU0lTTqha+6tQ3QdaLqV63j93BwmxSZ
dl8WukyXiCAhC6Yu0eQpuCpXpCNufFbhIgukHV+iJC9TPRd3mtYpOKF9UNGVDyYmStxeh0P1cjau
FXPQrLEvKsjWSrPtSBWuZ8gcBCa5A64LXQ1+xOu+suvFhFbMKiZrrPz7qOhDAVxAK0qnLsxSXbiE
bKtZ5mnO7HFNlEqX2oELrxYvwggAbSvRTTeHmybR5aosPU3nKNwkrL11pq1EJG0lQlbUQtmlBUta
nCjY276A2IjCBaeo7m87EgNiDnLBAZWctT16i9rpQZLmHi/8ChXzAAHM3gz9AHDCRDcY21tIOHZl
0e6qUU+C1ToSvuaZapeTHHS+UrQ4Vd1QQqSN6h1rOw0ZqjzXCQqzlhiVAT+9azGSaUOjYGXH0a8N
KlPngh3oBNJWAAQRbfVKq+ENy+fVmCypNHGSmoYRUZl6FY4NWO6I97XvXAo84/Xc56/c5EBhBMBN
IZvXDoBFylT/TibdeDVFxLyFsLjNO0UzKDy0e4xlSgHOn5Rh0+8OhNJORbgE4t3y1Jf8PMiXt32Z
72TJ0MZg1WYsbIeMl3oRMcpvOA+WS7w0y4qMxTXz+iU49PDaRT4FEk6luSszrEq7hVAP+UCJXuR5
+RJcU77mAT7BoZ/TooMkwpv8VSmr01ozISl+D5zAuJ+qfgeMCTkvSJFZVL8b+cBOLbZ+paJl3Be6
LV+b0L9kQTuLCvruU9IBtVrXVIk+HmrRz2xJGa2hEAFeOvDtMS/HDbFYZnKUABJwkUZzv6KR9cLQ
sl2hce0b/LKi7i6Y2eG8bF0lXzgabN1sz3tbNFmlEAVslFSi5vOOwox+QrsmyMd0VsG7KWjfKMm2
RTjlQocN3thpRqksEnbeFM0W8jM4vsCJzvGWOFSL1rspi3OkxTSqMgMKL96UAyxoAtcaNNV9twyl
aCcA2yCJIkMqONPz8N4Dqkl9S7t9FA90Nyt3Udl2SnEOENVDtqRbPInO8j0byTYpmjdAgiMIcrDq
siQqC7oFEHDYy6saNWMtgo6/qnt1bAHNboau3YH/2QBJc8KHzqydLeJXYe+B9hsZemsgaHKbi6Jp
bjGqoPYDUZyGe1fbHpKUcdp2c03TuplfEEXtecjmTtCGiUU3p6FRNThhrrIOKNTUdfWmtEy0SzVA
7Jjqky5uItFPpFpJCUiUcnIZyCUr4zHZeFzetrDUIE/aTGtyFbmoyrp+gkDU9eXad3QCjF6tXQhE
qY5ynbUOtA54vQRhYV1F78hIToty6TN5yBEnA061Nl0h4Cwn2y5pNjiuaOqQEmU/qiwem+2Yh+Fr
oKGufVudUqpve6BYNr19x0KFzitX9lkibVZpe8dbdCHH+XoZ/LIqwIlsBzl3u6SqX9laggsLINlG
bZNk/QxIU0LNbTUydwyMx2s36VFUyJTCNeoi1sHOJTzNAXqDsx6SXQjM9s0UlMNGITJnlOutwfle
aXSVNB0YZ0SSDZsquy0I4u9C96Yq+AKHNo9WY1G1atUURXlcVFHep5AmtBdqMBLCL5ACwOeSZTtN
VXkcQigQ7dDFYunJeN2XrixFrxLCUmB12HXhyzqragtdRarTGwYU3HrUWF7llIBHKlo9lFmPabQl
GlirdMmVedPntDyb9Az5QcEBnm/atlObrhwpRLgpid8nqAoPtQN5WbY4eA18Q7GOuaWnshwMwOJG
qtOwbXC0Kyu0bNuJV5CfLG8Ni+12JpDAKDVgQYFtvVX1ws/igdktiLZayx74GVtRSOYhBPOJVoIV
cGSGYbJrivRxyYJTMAjwygWvznFZsrUv9PR6Tha0x3AmgBkpcQ1A0BEPT2mjk8EykxZhu6xkUrTn
VahvKtA2WD3qjkesgTTwNjgFioSsgKC+TWalY1GSd7kslo2MUA+GWtwhz8xqlPlN73W/GYOufh3z
BgIr73J+M7WDhwiDdPGujJM9b1Un0IEbYjZZ1X7Rb6paxsd0iOIdBHt9HcTtMXCCUEIDS9+XgXmh
GwgvgDkhJUHxfTwDVRUzD8y9Wu6igNxyq7tNRcxlgKY9lK7fL1GUpz1QriZWOM1nVZ01ef+mLlz7
dmz8rmEeskdXb8ycq6xkurjMy0Sd4JoWEhBWfZ/wXK1L4CZXPeRlM83Btsa+31LZhLDp7qpUJV/H
bdWvda2rMxLNW8f65FTl+G3URFYoh6Hc2ZImXQICpAYg6nRu2bXVUQifuFv3enoFleD+HarHKR1b
hE7MxPh28VEuJlVAzl0l94O24bWkYyFqGtXbACjSXRF015IA1oFYCmzVeMpjtAgz1nSFprIRZWFe
9Cq4K1sDYaN/C8kMxNvFvWpprQXpo0rEDEofxAJeSZL6roIQCuxKdKnyYGuUXfWBGgAHzbEwM72a
B6CZTKMrYGmhAoLVTuaTSRGpnZDRXAJt0osOFHSik+nKVu1+8ejWcTifXe6HDBi+rYI3HwWOA1GG
4+2ki02gh2rHpzASne9eDdbHJxVxcuVaHqYIDTqbiyjc5cGsboAobffRtDSpz6NiE9eQqlQyrk6W
YtAiibo7qswo3FKVIlj0mC5A3We6mugmQPnaJ4BBC0iBhK6DCir2/LUZ+hwk2r3AwLdnSdEf1zhU
YuiXXMwxqjJD6otybk6noQcZVUUlxtmb1LFBCeKHuwaX9YpXh/Be3VLUdGtq1brz3gk+6EL4MHkY
8HA9ewVsmQG+AI6H0Gw6JRyBD+2Gna+ZFS5o9nErLVSXwMcyW+7BP8FkPIAN8Pn1AMnaBS/mBYpR
o0wxT24D3fLMKn8BVTuoAYQNXce9GdcYtW8ppLuNCOpl3jfQ+C8YViLABUqnpXPHnI2vfezrS12Y
XjgZ3qsBMIvtY/Rq1OV03gGRBGz00rxCMooy6/2yg/wOn8tqBJkETG2qyCNIT937wXXv6BjAgQ2X
a8MaUoslnOxJDJU93ZM2M0N3Y2n40BLyuoWK1c4H4bCdzABkdNgnGzMNclX64QUHckoADN7lzpgV
ctGQ6bn3Hwutn/psLj5S7B/7Re50NwMHU3564/XLx3+81C38fngH87cvDy/M/vbp9PObtk+vOkz0
5TKY59PEhy6aRx++6ej5nZ6dj+/k/s7go4aeR31Ln1uiDi0vh0aKL90R37TzfG57+q2Z53D9x1Ye
Dq9eQDgE4hpe54RycAQFtt86eaIYyuHQUU6h8A4F4i+dPBQagKC5jnIE9RocQQn3t04efBTR5ABo
WYSh7ACVnM9be6Qa6F369PnrVp5vSjIfOnmiQyMRlATi5FD++6p0Ufc0N4D0kWBlP9XbCVfLa1JT
fqxMa0/q2iP0R8vwH6rDEQ2B2Tu863Aoc341I2qDzlkN1eFGGQW2RmMNLn/EKNWTMWDdofxZN8WH
zoLHlaBDKZEAp8IPv/GTirTuqdQ5OtTZ2ALcdDXMbQ4VibwC0j1c4nQqunjFYpZXq0Y2xbUnGgie
uSDvgWtvbscuBAqhiKLpDYcy4c9aaQ47frw6jg8dNFA6IlB4Tg49MF9JJNKe5a4AUr/W82KhiGTZ
nEGnBDunWAcSwOaYZIrq2f+koowP+340M3QHwhmC7gQ4aTxmhwraVzNLz4AkNIEWEHgCeA8bJdGm
aA5EQqdLj3ZSI2+FZKE590Vn8L6XHlptGmIDnJqiZwBz4A3p5ori2v209+eb6iiDZcHiGAEj+bZ9
AmgnqIIxDdRJrqdQBNAcfmGIhYTF1JUUBsiZeBuYIFFQPTQz24Rxqd/rhMBZqtvAvvPUycsWyuXB
aWllEWQzC3j3kyojBjt+JMYYOnSgSydEMZBq0EcDLQKPxQjMGAOgCMKoaE53ssjNCppBqn1dN2gb
Q9VAN9WywoSb12UxktteVQdQ0MTu3CSqOZmrgr5lriRSYDXYy2CKo7SamxqYjsT0bNcPBb2OZAD9
G50s8ZzZgeIbDz11Lj1UylJAyXW56QvelNmUBG65GGeAhpeES3y75JqRbRfmHnriOg851QXwpqoQ
AddRdFnxdglXkXGRBCivkyoUoSyB1haugMixbjAGlqVkQCBuilipSuRFTWzmwLkVVAyOxe5FbGiH
QVFTcgs0KWoyI/vA7vz/Y+48mivHtS39h5ovaACSmPSA5lj5VEqVOWFIaQgSBAmSIGF+/VvKeu+W
ufe2mXT0RBEVpdQ54oHZe61vbQ2BPuyOSmARu+oFWv0gowWYGWVK2mPNBV5Py3nZ1Brfu31s3Bna
ZQbcaYJAVgwLtRAnsj1YcBsY+wZCMJUoSBk2Q8oj0t24jqJ9S7wQNQ4c/ESvXAgrFg6BgrMj40cY
aYACtYDx0Gdrd0t8RpbbEZMHwiIOLb4GMCfh+Yi0NWU7CSGKcCF4lBruK8wcZqEnTT6eFrQ6XW+P
LgjD9zalTQdrx+MbWwqIZRgUYC1UkPNFNW1EDtqPfHjeV71e89XAADGC9+5+CxN0FdE0Dy8IXq55
xVqWfx+cz6DNgmwpZbRZW0rms/fQLSgzMtXD9GrJYB9SonFO+yak12DXVhZDwGNahPmKI01BPPqW
L1yIQ89Yc5u3OTmgoXZtIds9IXUAlb1aJ+ZLvxm919a125n4oMUajLewNNqOvmj6jT96hKC+d5OB
1ey6tFj8OqKAkVH0CJBBL5cGHpwuop4y+7yRj0psSSbU6pLnEdq2cX6grR2XYo71+BrgZNlPTcLT
Twqavj3TYM9l0cvWPOaCdK7YbSuiIlpYR+tx2afzTJU6BkJHl2TI3ySIOIhowSTevCZB/E2lzQKX
QfTfXU/BEgWpwFG1JM5GNd3Gue7kuF2dT68GOvh3SJThRyuyHpMu3r/RKe5vw6UPnzMdSpR8LAZe
uHurT9osyZ1uKKp/dGWvYECSCkoUusougo5gCS/5qqcD1Tt+f2djhw8+b+t25ShgBartAxMcuuJI
CdYuutzoYKVu0JrkPc5xs0bffJvDLtZdE79C92poEYnRJCUK9eW0ULptRYN7AnVm9iPVbf8c9IT9
nIOZulLj3zM4ogPqLwVmsUjyrLtEiw1KJ3KI9WOiaupX9akngRuKWY/9q5hCUXVLvre1meMMxww+
7hiStGjDOmyhrMkVvhDuYecvmdvoJ+J7+t5ZN94vNrZlOqOKb7cxO8+dxkSUKU2DQoV0uioa41SZ
5jTZy0mLXh/SfqTLYQCAenBzFPyYcrbczpn19RYpZctxamDAEseTIp828XNaPdyGJhF96Xiws0KY
QDzYpc3Z0WYTrdZu8U+hUCjK+5xcRbv2JYSLgN86HWzsOsDWKqN9iPYCEllarnG41Mp0UCfHEDdX
GPp7wYIMt5rW5jeVZFisTdomt/HKs8O6ze1DPgIf6oWAzhY0eq13quNH0Xpd4ckkp2zNSUm2ib7M
TE1d2bmOdQWfAn9gSwwpoYvj6bDNfX7qeZuJEqJbd3GAFY7hPFB9M7UDOSdj6I49n2J48cG+lnwY
t0+4+Yf3PO2S2z5a9oOUtmke0dMaSHwsh+E6+3h+kkgdLqfAb9ujS1IelmHXpFe6w4K57nrk9e6s
fwig/Rc0NJ0HljXgLOMQ2bCK/dekXaFGjBNJD55lH7dPO5H8UWyTDB4lVro6d4Z5dsKFHDTnHVtB
Vma1/DBjxWJvC3K3ZrEomUlNvcehqfqUB2Us+q0KVrpe7EAf9tycSZI/T00e34jduYMJ9DEW8XHO
om9y8E8qZD9goTxFE6tTEb+7tr1fvDkQ3z10gSZnuqzzPUmWD315zTfAmgB4KI8+DSq91VDDDyAE
Cgpi/GIlsDAqEhC52ZgUpDFRjdbMf24Ms4c5pulhVKw/7W4F5A0q6YybLquCtut/NCriNQna+Yg1
mNUiNfp9J7O9glzsMtw+U1ovOZ4jLJz5ZeqXJqx0GJy489CBwiVPh4ImeuwuC4VhBcWdqevWR1CT
wRGocpnibSiI2N762R8iO4bdbQrf3VRRwMND1pllWAs80KZ9C6jdtjJv8uCT6tr2gPOZt+euTxOU
Wokc6Klp2jC/Nbmgec0oX5+nEIdqDC8TT1hIMAfz1jyNc+JBJyaAnbAIVRmyqGkvclyhg1hNb9CJ
+0OmO7seUWqYksEF5mXSGXsnDCCEImebWW4Sp2zd7aFXJRDPHlIhTI0VlCHZT1G+0Ls5nVG+u4Qo
sHaTTHnpbObCItTeP/UNnjmOQZpEJeGSfpm3jLM6lhzmERj8qOiHNt4PGeqoz9iz803vQmfKMcgz
Wyz7mFa9k+rB4wA69AlEiXqHmv49b3Xy8YyyGnBNnFeJcpQU89T1zxlqe1ZoI1coP4lM4e2YgDxm
ATyhoWfiJ9hMgDUbeMJaQBo8r7xt29oTsZQiy6AItCL+bNMk/43HRALXmpgay153ZDrrLmlwc+xQ
IXk4zScy7mBF9hZGDqTC+0nKkZ9wmwz3ecDsly2W6gm00HJxMswfd/zvW9Bwr3ver5dMkPh2Sob2
JXZGFhuPdfQVKRB6ZSn0qLYZop/9mmSf2w3+0DI12zc8WfpFR00IQLHDisGv1yyVXOJAl91Al9d0
niA2phaggwu2oXLj8m7jydYevVwpkk2d1lgsrhBK2gp7H1UAwJfEnLZ2iL7CnO+KHHb3BdGBTBX5
jvcpTDKOB0F2jX0PA95DscDnbe0llet+3GYDx1xNe90Y1b32GSo/r9L8Esp2jspMWXySMIPdgQR0
Q3EVCXOzp8m1a/v9IpslLYCa4EtosncXworPFbbb1mznJunbI8m9ozXOLnM3RcnVuGF62uDk+hJC
1X421rbQzVT+YKiOngUHciJ1NN+5TLkHpyTRaJlGdhBmGusG+YfCh/YcuF18BSjIy5UZ+8hwaxw/
2NWmziTx9zwZYfep3hQz3LYJNxqdv48xacCr7dF1WYL1c4Je/dQ7Ml8k0/w2NlP7MIfi2vbrfQbl
+ka5DeYdGoBLmwXnEarhb2kzmTfabNPnDcXOcRjSx1B0RxRxrgj5tB5JEM5Fnu3DzbLRD0BQrnBK
0/gQzdF26wMJLM3HPS60wRymQdLDsDBd92GAhnGW6jkx6NGnPBmODmBZGedQ4LtOREfj1E02qKhm
rd7umMhGODKSX+NsgL42w0uPErveJ0I0Z5NuHGetcVcHXuyidhM8o+SKqoWOwXU33HNYn0bhc5+X
vpo5kCC3kPjFtfNwhDDor2YcTTVu9J0rLlGHbHNtmNxrKbr9KJrkx0xAAh424WXdNaS5zoHvIT6v
rBi5i+/hzk3PEV/HWzmGqcUN1WW15QmqaRfYwm/CHPKM66tTMAps4JAhyAJaqWBzV0nG9Zl78ZOZ
fP0uDRNVu1s2QQVt4Y13MTiAzTRHBVTjOIQ6QLnPR1al43Qjufzumqk5oPYeryT1Ew5mYDE6mZOv
Imk+zEfAmajE17vM0qCYhmnFmkq7kif9AooDlUfj0anvaY+PuBPHlQj/uOU6fs4I70923sfDYGaO
EgQe/O3Wr74Yt8WXwN2xDpKlP4Q4d78xVIY/sgVc37ZHuGeaJj7LtQluQdmIo1tJ/pmRBr2T1oO5
BoPaapgfL7lvceZSKotmGLsSqazlNZp0Feimv2h4kHthkhStVbTj6h/mEFgDM+1NsOwfTLUO6262
sKVVGh2Mbj/hM7EFT7qkanizHjZmXvKGjqVzdjjDpXxYSeTrJMAlHU2jOwwSVqTrxjrptFTlrLBE
9nRyFUwCHC/S7YfRdDiOBNqYCHfLcwf66hSglDrnqC/Q0I3JtyEN5UFuBkadgt217Iy/hl3wMLSd
PwSQedOQxhd82lGd42o5s647MrW5epn1nRusueIsQOtmAvkJ9Zo/CaKHkscx7lLb3cQbdQAmJGCe
EpEX2JLz4I57MA1FyHC9t9jeJ0hfzQHF8ReZGX7EeKnkVfYZu50duBA68RT0jN8Omdlwjgj2DiLm
U7yrqFRNv5RKRVsZRcN0SGN3CrCBitGQ5MaKvP8+DoN5NTLHI7CttefcLEXi/Pgw9IOUSIGI7FPj
lDrsOgOzi5AbihoKRAnWMYwJgCMrSTY0Y3RDhKZtZT3vCq5HkqfbGQyvBQUEVXwqhN7xEc6ew4LI
0DWRGS1CkbcoPsJhfG/09DpYm3+fne6v+IfyPls3np6beaO3pFU93MxlIfDuJnJJ92m/Cwbq3kQQ
LQ8mUnYtGgMKEjDYG6jKVJdpvqjbPU3J20BC9ZD2YX9BFozcLvGYPJBVkjKc0F6YqAsf0VDSS5ML
GHrjpi7Am5Qs2oBH53EZtksw5uZWd4t9nPiw3M0dw39KA2ByC5JPwNYDSBvEfF3IHr1Lo2UVBmDB
jnQ0IivEKtyJCYB2xQrFC4ZAtuILOoE1mU09o6z7rDIffm8C4mu25e57ghV+NMBlDks2GSCPHCEz
2YxrSYNNHe2AJqj+oD5wKiB6pqsQ2Qy4H9Z2MxKGMvmMwJHZ6maiKDq9Zq+TH0BMAOGlP/Zg3UDg
NfP8uKqhfwGPQPMKnsT22GSBu9glgxAqxPKtmRFLFFGU/DZNZgKsTb8H3TBeiGNrGQDpf0bZ/mnY
aXcz9+hoQXT5R5Mn4StPUcpyZbcTiHf+LkgufiiFDCOPU5RZiz7C11svQIbYjV5G1EhaqOd8n/MP
KHqseyyaE+vDsDK9aAur+r0cNx0fAfEET7EZH61TvCIUUOcUR9+G1QKHANp9K3bzJQoZLHgehTos
Jhuod0BY4LlxIi0lHDuEYtAlUV6EnW1OcoOhZhc6VwYG0bVNexhbeOAKvmV7K6M1q9IhGOei6/v0
kozWJIWVEkIOqlhyAPmL9a7tR6II9jVQC/iKT2pwQpz2hOkArJC1RxW79EdmUl/PkelvVTt9kklj
p29cW7IPxR7TMXpsZbbDgoWscb+LgQLcpbOJSmDA0SXaFgQUss3Heb3gYCF1GwnLX2aoT6aIUhW+
R0yl7tAMZvvKUHiJw77M7NjoLcAqzDywcAjSj7tYIC/lTkI7Q3AxAP3dqpikbZE52LGnZMlafoCC
h+pYuiHNrxTsKND/Rbj8xMaG6fPoIbjcqLiFlDYFzQ5GaqYxTKIoCqoe3IUDKTa0R9x8Dt6zYdsD
jtNRvM0aZnGxihQ+0ceipb8Zjlbojot9SH9CgRNqwfvYNfj1rtc4PIGRfBj0iUTJXYh0UdE9QcIo
wcGyr/2hR9XyfY8S+RyjIWCUDdsTw1XdXDPknV60XIYXdE/zgNJOkq9+ESniBciZ+TvYjHF37Kji
NaWG3G3YZWjP+5jC/re8k7VD13rbTs6uZ7AqQNtm3awPoMab8ZLFGzDFaYy7KiCjvBkHFbiC5fyj
3JwGOx7H/CMZFeztI6dNNhQ4EkSPpdVZYLejGn6yDZprhYhnSj9HLNPDEaODcKbzKB6Guo0VlMM4
j/T8AVqZBnYhSaa7KLRIJILnQzDYQ5gUp2RO4SAscYzvH73H57pKBv/Er7N92P2O7Z22KdmfeBfr
+N6uK74dKU8+ghxZh+dGYXkeoj10yLQCkl9q4XWkS99yspdZs0DGA8SAYmJ0gS/2IErDw9R+qCN9
HNjbtF8zX7ZRtr3C8DCnXfCBPqVTwAAC02AuE9qkC+4NbKtPdEzyW1Tl/LZtYUCUyWYlr6YO1lO5
YkEAN0L1mZV9K0DPZBvpfRHlAtzxYHqo6DsogqbwkfBbNQDbVx9MMK/Y1Jns0ScdyYC3Nl16TvYu
gaihEvPQ0jbAkxkRh5GpF2OZ9joEnY+iDYpTPwL758iaVZ1PCRDMHfhUuZPOpmc/mkZXTSxxZthJ
fedkiWS5oeH+YpaGP6xJMn7X2bC9pLGBMbur9Z6sYbQW8ZQBu0C8ugG7KZFggrNPyYmmTbSe+ZDa
/DwtC3RavhBgM7uh6806D1HBUVY9xHHiaLnt4/ACyzV+dbH1d2zKmCzVrFiCC3Win2nowqFcmM1w
N4OIf/OzYYcASjluaTvmKUDfbJevnUawBzXPmnU/d7ZDso84nODTaghKfujPozxAhlnZTYv79sgQ
DlEIiDbOHvDOk7d9Z1QXCaglrHhHu3qzGVZfImJzWazvfov9tDznbaLvokW0R+gMWDIhEoN5pVE/
tieNoLm4eidCU06q7fJqSlo5gGGS2Mq9l6AfpQ1RWAVBFD/QOZPJ1Q3jsBQaaBYIuLgbtzLY5wwX
d9PapsqgxrsSACe72nGFVI80Ag42QFxDCTqcXjAmN5GXMEWVWKNXw+I2Per9KqVb+LWjH2VnF0rz
iWg+JiWfNuyKEI079twmg7Nbdxz1Bjz7G3ENHuXUcYbVoru0Xnm6olwFCCFPfpHibs01i+8TGKgx
BIkIpZVyqRzKICP4FRbsyr1MVYA2MP613sO85T+s6OO0Jmjz7mL8kkmldric+RpNbWm3Zfq6UgOa
ZDZpNBXNqodP0HPztw58/FcXI4xw7FUyvMQoOhU2q0hefAgtAGFMC1auzaSAumj3+xzbD8jQmNnX
yAkEe1cGceUcdmZEYw3EHKeBjEVac4RjENNom16C82vDOyCf9L3ZITxLPWODbq3GR8cjG/JjZqga
im5H2Y1XZDKoEtKMULpdog4iB2uPMF8gb+BhIlvECCF3hM341bYhDI9GLwH8zSZI6zBL2qTqZhVw
rPio0ecwjldzHKMpsceQ+gE3xsLhruzjToZ6Qo51BTulzFQP+HWQ13V+yOpNAsgeGcOZh0t4q6Bz
2OaABkeOSFEac7MSn6NPzHTmf0uJnL65LKNrhWs8dleK/sg+rnxsUZ5Kg7SJQy7cVEs+zZ8/8ihT
OcsJPgfQ1Hx/+uViORlJeQ59RxIkmXj0Pq2G3e19vrjDauN8RPceg6Z3TLWfRL/H8enj8KxTbLas
CPjGXgRxYPMlMjVPrINucs4XM051x9ofKwZZlMnUoqabOsLOACuRKvM61y+UNt5Wy7YkHliLpNC5
Z1x1xQjg7aaZY6YOah3ZkQYgnwsNlX887WuMm4GnQwuodxxvGjAvzVXkTKbft2zl7gERlbm9W1KN
zUul9fomBAGDHQihJL6uIuv9ado1rET0z8lwpkw3vpqXQK34gOTyc5mCVsM+C8SLSubQXY0VcfMl
9qmfWQGoFHmDNVr0W9iFwr8g/Y3qII9MltdU7Cyrc2gUMyIyvQMAFYlagTnaynTKOamgAHXVCEjG
Fnsz486AidLxM8NTQntp1CZ0KTPcFO8ECVqgrdYscnuAKt+vj3Lu4s8exFmGYClL7CGc1paW+Uw3
er8FwYBqru0qEMVXMUbx09aOAmSzj16zQfhvbRc2t9RPEdpfSq/AT/wroVOHCntdn7LWT0BGc1rQ
NoWbo9P8JFAu3c9xt1SxQj6jGhuf3aCYwyvFKtwquLLZJ5Kk+puQWYvlw7rsGHI+P8DHHn5Eatl/
rr5FICvB6VP5YZ+ful717Go2mV9TNadLFQgDLCjAdIPStI17zULbYWqBqnXMEGgT3GdfLWHNF0zF
AHSK0rfKNJZCJkB8In5Af8hO5qRA9jy+3V2vz9kOIJQjj56dONiF+GIaFw3FMKml6qYeAaSd0hPa
qkUBtuqnd8VVigN8M4E9uDABdLTN/C3xpD8Fg4UCkBtAvAmxFwp6A9GzgF0cl3AOrcjuOIZp1CA5
ETSz0jeiIpZiYEeDSxKJX+4/IdWShvCxAIwWLQbO3Oae2NMAhfAt1isvMZBG3GMHqaDK+ICiMuPr
9s0kbIBuCCsKpvfe32iCMZalgIyCIL/oRla06HQPO5uZqKdM8nsPvbUtOrXCWqWtA+YVqb0t4rmR
nzwd+E942Tjsoh0dGwet15eQlFVSLpLHJd+5NoUjgtSoa8eL0SpZqxlhOcRYtgkfayRKJF6as2MG
QcE8376kPhqqbd6Wm9j79hxNA8yxqHnFqJwRdw9tAMBn0TTR2vdmeXUm+pl3pL9T2/45o5HDVTiJ
2kHRuoF/6u6t4sKWAVm6p0kbWmVLvoHKzmD3Lc1KLxpENrTzYHvmjuRvbjDTTQTE4gFiKhY+AMfx
ENIlrCydsTZY28XF0oB7KfHWWIv6Km7OQxaSpGz2wByy9FcATCIT9y6TNbjAeCvzfVFLGWBAyJF7
s2rwEcFWkdz0aWHQHSMnSj+FFnkSkCRTAcc6R8wETuIpxjODW41G/4FsziH0Tc106xvFzmiQhxc4
DrLSYoshso0cPn2Td0lJDGPXftymr7bbcYsZx6fPRuXZXed794WpOa5ZDpOph0D/OkaBgaKrcaV2
0wLBIhFhB+baQMgqFjlcaYCb3I3IXRxaxJAr4Kw/gwzYGkKpeqg+EKHyf3ATOXzUTV/4gEEX3Qhi
znjsGZL/3YKarW2mS99BlFrjvi2H3Iz1n0Cuf8FH/ZXNAdqRJ3GKfgBEQkwxN+RvGfIF52U4Ko4z
t59xUudID1w9UMtvhsbw20KZ3fcmRmX5v37Zv2JZv16WgicB+hVGqNzo31523DpLvdMwtMcA2R6J
iFdTDdC8caTKHM1BNu75/+Y1o/AD9/kDB8KrMkTLMD4qg68T4o8M/C2fv6wp03KA+6x38qFm9lMI
HyrE4VWAINLLAemx7dk2GiZuhJoaMETen2D6o+PbRep1zV0avjvkQnY0UF2I5jVbrXqlMZIR5zSA
Yj5AmOkn+g67GTW0oqT/KQH/Iwe056BUaDiiPnB9pL8hiQcLaMNw9wg3MxvliWLO4CMQ2jQoEVlL
7vZIbZ9zdLmmlBpl7eO0YIDGMQ4RdjnxDUB0rXvjXC1Mk80VBjDBnuvRGM3vzJEPggQMNU5RbDpI
ZSyMnlm3wUGde0RswsaJAK6SmRWQ0h3TLpIxfbIJcomlQK/wbqzBXcdtDg0WpdUhCVBclnNLElL1
beBRFgayWaHBYTRBtfAwouccwVVeuXV053QI0bNZTHHB6bnM6hKJdIZvgv76FaPMZmQe6BT8kGPe
fVDvNsuOcKy6L+kwxvTY9Xuua9JE7tuA0H5YBovd5kKAUg/rfrcAAxAkTyutoESj0ZwsjgCoY0EZ
giudz4NEmALdjIBwzLJluTKPYEORe9MPIIgWAC9tNjlRKcUW9GNBNx5buQKYmzBcR9Z9qjdEngwf
IAtEguH4BjZDCzdsy4VEQ8gOGCHgz4q50B5/bY7/Z3zpn/HS/3n8MX3MLFz//4FQ/zLY8M8QaoYV
kpKY5cnHV0qzDKfVv6dS/+kPtnyArP/yZ/xOquaY9UgJJiBh0DRGiWc5MLffSdXkP8C/oLDJP3BU
NFQ5SL3/GjlHw/+I0FTEDCAhIzj98I/Wf4ycIzHBkYIUBc0wAIn934CqmH3111E0v79zdHWAYfEn
UDCE+W/HUydR2ugZbjbN2fgQoyA1BSFNU6WeB0P5u6/sw/GBW5+9GThTj797y9ojU4Uz1V1DxtOK
7cwdWzzn6l+azDqa9rKH/1fMTZA/IW8KUzD5w25eVkhUrWjsF3SmC2L6Mf2C/K+uFKinCdklAoU/
txwuxb+woTFxyh+Qa4d+haslPfwypKMP7dKMYfMRiMOtnsgge5IktNUvV7qVRP4GgW6+ml85U0wY
+cF43h0UIClZrIkTpHIgQkAMIZj/u2WtmwYx2tC6279Z1pBT7Usnpx1yGOCms8efPuLFH8Y1E8H4
qdmG9eZfGNdk7apGMKR7hzHTye3s5VwSwZPfLWyEoV9NlNsvf7OxP2yCKpITaqMPLxvTwaBuJNNv
/2RnL0gk9gWT0SsMTQLQ7s+W9vJRF5oQ5/nfbO11EkOLeP3IPu18HoZq7hy/ThYqUdb0a0VMKh6R
Nj39srsTpHQuUcu7B9yngAU+LG8S2+gmw5jEG22DeChglOManIewSCwPiiHuo4vUOMr4EokKIwX+
yfwGQYHWDO8jOnLDGZRFj7TkPqtXiFEEl7fOYgA4yfilMSBMfMLj17+a4nsmokMeRdAXMDfl5g9n
3OUIdtotaxGWaO6ybLe0htTxI5z68SYUI9b6PyxydMn21Jgt+d0ib43EzMWkZ+dfPvmeIhQo98B/
TRMI/ZjKEXbHHKOwoMNMdagQLlQ+xxiNBsMd05GqYujbAbM3VsioGkApZKfrkvoFnmDK37yUANZc
Pr1vJP7RdLstkzH+sA7/20xfYCH7iSCyEJAOoygw3Qouyd698ok//OGs63mvZ9Rih67FSKIchsQv
hx1RS3aPXvoaNVN+kCu15Y5ZVYetFyovuwiRkw+zPYIGU87G0btfbnvi0uUm9Tk8o/+23FfCz3rG
sALd179cd84b+DkLUjbJtAdVG0JiaubsxGKz/Zf9ntgRWVQToI3HsvOeBFAvPqr9YM3/ZMSjEAl+
+Ow2asgKM86v/9aGb5p8u+3C6bxDyuNslcdI5m9+G378cuSHFTl+5HTIfSPQcY+QXRFJ+2db3s5d
VBs960sbsaneg324wDafjzAZ4EMC4/yaQHa5/eXRA+nirz0NnsjM8/KXT89F4qp4dm+/fPqWallP
GL9Sq4V80Q30yqbVb/gJuUICieUvUsTi7pdr32q/XdM5SJCi/otrzzFF5VszJuFz3pj878791iIs
Z/la/+Hec0TvwRN69Kx/WPiLtkUbbcHlw8fn6758RX1x+ruXH3b0O8KWGFQBtqycKfk8hzEi6RhU
IeLk2aV4i5l02CpzUpmt3T8jVpPU8IJJoURyMH2s68TeE+A3l19m/04xo0Znj3/4/WmH8JxMOAb5
/BvP321osyB8fP4/sPyBH4s7H0NL+VeWvwojDD0VGG6G0u/Plr/uEK+liQo/i7RXcdmmRl0wWy6v
cnDbwK8RRk3Fgp/q4e59WP4+IlWWw0QdMcehlFvUoDuH7Q9PZ7shEw9ewj0gSAG1N+OE1HLX5xMC
j3D+KQiRCmHaU6rJ51/uv/1QsVECi9u8efpl/tsYtR4L7c0HAJAis3f0WVTPUsjD2vaXv/v/U8NY
ERlkxP7w/5H2QGaKpT9oH4pj9GE87Q3A9V8ggKOpLRkI7S//AAGIg1KBITT2iHhV/JQReS9d6w6Z
e0Fa5e0XD7CPGMEz/Cd7Z7YlqZF22SdCCwxjumx3x8eY54gbVmRGJhjzDMbT9ybV1SWp6i+tuv8v
VSVFeDhgmH3nnH005ufWyU4iDxZM7C1AsTi77UvHPPzTFDD37Rep+2rHzfC7MYBnrAIqy/3yH4wB
AoPazeyoDycFQUS28Lnt/JugSNIDmp14SxNmNUT4Hv9gEvDr+NxO4nH1CFStc98XyBzadx9gEBUH
04rnPaETkzsybzYI1Hg182XBcJ5H3+dpDG4bNb//wSzQdj8NXqtFRjSkLDCQNjkDy6QE18bJpXdC
I2t/WnHWcs3+jYWgb4Jj4QBG+Q8WgtKf22NS1+nb7zYClIn8sUoJfMd+Pn77j1aCSi1XRFhN/oq8
egUrbDbbhMPV2WIoz9FOVftJVuImhX11tmf3Ck9DcV0gw50CLV5dZ+IunyzwC/OQyW+Jqd9j0W5F
zmmsHzhhuQGoj66skv2SFNUecW83gpIJ89QwYWOlT7M/Y37TIvkhKhAVc919YwoeZsa4HCev7x6G
NNKbTEp1BAt4m80KlcWZ2CE00syujKYqrhXG5Y2c2vSTrCEaTI5MEDfpK/YnqF2Z777X5vSGNeKz
MdMHvZiX3GzUQeraOSZquq8737jytF6JVQxYlgBHdea/+7rbJwu8KtDHcVb4oe0M+KDc/iSWZh8j
8x+zlJgtscZpTK91BQGjjedphzLbHLRVm6ekXX5Mnr4PeNfuetzpCNdode6U3jQxzjHkGYZepYg3
Ns/iI0IjX3hivcLsircVU9lbG8fFTiST3llu8R7ZkIFVRuhBqpG9Sg+veMusyD3Jtoj3vOeuvdgN
mzjzd3FX+wci2vGhbwwjLIeuCn2s7tqY7t0xBli3TN6xlMuyNWoCktHnFFybhlwxBDl522SJOGPW
CCSCSeXGymEWkP1qN+OqfCWC9cNMFbPAxq3f56z4nKvIvUZxta78wHhPrGS8dXtvJPrSiR2TGk7s
tRvs8jrKDj0I6J0iiHEOchVw1gYnUabotCqNvIundHq9yPK77myTsbmMjjn+6i0y4I9+TuNL3fP5
JW7mUJE33wCtu3PN5tTYfY1BasbBO0fkMsduA8Iie3bd4sWq9GUR3Rdm/eDGDiYzlAXsLSfDlzmN
y0/k/Q9mFmt+s7l3Mk+dyGP0qAq5uMby0R48gf8kro3gnigO8nQzcC3awPmYLQ95mDy9ZE9xCDQ+
c7funwu7rqptgjTxWegJgbRTQK8D+8qwABCkbV7ukM7N0EqZTzd9hU0sv8sC2X1azugduWjdSz2D
EQPK6L5r5UUf+MjfRqvPbojg1HvEY/BSKbwbJTDlB77xsszKvx55orCbim0aJSXyncbUahgY6bA5
v8WzmR86OG08gjMm9Wm59aO+Phv5wFt8zHNMCAAJxmmuLmAjun1gM1Bs8oKr580Zs/3U3JVjcK0n
h1tI5NMnEC1/58V8jirB69KRA97UeCBCkWYPYCXCPofdMRRNiIe23EK/LjcdybwPYlfmQeXqOKT9
u2VPt4E53FeLzd2i++Qgp8V7iNK4/8iFb56EGhecWtyPCyHcTWkh+JHF8e+MHnVNzrOLQDw1/P4m
v1qsVF3Q46PtPBLucQOFN7QAQXSFZ888tp10HiFHPCM3+dtiIo/ls+3/KP10DlMUCVA13qOPbAI0
TnYnckvfKh+/neeR0SF/5Yf12Ivt2Fk/gzneZ0P/M5KpexPBaPiKTD5L7uBHaqb0ocSc/Fwi7vJX
4ThHKJy2jfJ/+H6Vb/sA8HlqzsbFXtAI/G4Qe8ccrUPcEjToOu7QpIvM8+hjmbCEOLtsyUsn+FF3
Y7zDqVDdkVZvCQhh7BzyPNo7ylDnxjEsFDVAC0sbfBmybq9yWHg39txX96QPkjtnaAf+3ewJlskT
L2mWlQDduTYj/ydJKnHdJsI+27VXvYwZF8PtID5sbMFXHbX+YzoF1sk1gQ81vRAXMSrJdwZ89dzi
BPtuFuziPb9Y7rKFieeWWXl8Gxc4VWTelKGom5fIGrIPM+rsKyjWyWvbluaurZwpjHHv3c/cP7jf
NfKzRVjKG7BtdE6DXccyXvCk8JwRnbo2U/ByfZ5+ZtXygDqK79QvnhKPBZXM7C0C5ssklp8wFY6s
j84Oo6h+RWn+9NRi41YAe0iq5I63jnHtO/LBWdbVQGSIrEmiQ61WMdGVZ1LxDgNTXtOOHp/wx8Ab
yvqvocalNdiD/8a8EhgRVt0D1hXMWP0qnLLZrQmCb4yeUZwrMntr6KreRVDvCW85e9aSdheNZnpI
jTI4F+xLt9Xi+yelqve6Kd9t03gnvPiau2AuwGF9bz2QLjUGi0s/MG3Pcg8kQt8cp6L3D1OX12Fe
TvVGGDiE6hbLuEtq/MbHm7fnAX9MvIzzO2R2cC8x81HM3+srupd7mdoO6z5oXj622nW8pQ5J5dQg
Q9aUIkTHdsF9zJ0vN1gnYrzJusd/SMqsdCNeggZy1k5ns0lkpmZdIaN/VSdD+QDxoHkwa0y3WNq4
eZQ1YHn1kuukqYC5SRxvskz1zZIrZ4+fYLjT0vEYpWT2GQ948sHu6yAQY3eiFGI/DDK40w1GS0x0
qyPT+2L2ad0PpQV4NLbkTxUl7XahPPQ+mMpxNwKY38iWEe1oDMmntGO4FYWxJ40UvREF6STJesne
crWg8eSdUImxCmOLIwQZ5l3vPS0i9p4NRrTPcWR6YTsa6ka0kb4ejWw1oRpiM49Yj9jAHEVi6B9B
uZKyWueDmP94n3qV9eByeC+26OReCBCCJ8lUBUaJsQz9zssZicOtxCaPOdV9cINVp5FBEYLFLM9g
HT6qfiz2jcqmhxGk6bRNvMe+NfdWlgFvHYIdsdUeChKYAN9iQDL72RvsvA+U5WtrqHn2rIr8gJIk
Ob0CPUmN4hjY3TcFYPTsCDN5yBL/CxUqv3Lr2NszciYd5ud6G/Ssn0uC0ps5LfPjChoomGHgQm9j
rMKKifKm9Gux6WfvMyqCLQz5DxOm3kftJ96tM+uXuK+/l4S/0rx9Ud2rJRgq8b8BvlzMZDcSsUS2
8roDia0baOs3pi2GjVeZ+T7OAWu1w+tSiyvZudMPXYPrWeDR3+c6yb/afMrfC6eyzq5VpAdPzjcD
uJsrYntfjAV4GnXn3s/t8FjW8EIAu1fbVk7NDUrH2yy8u07UEmJLz4M9Bj3+WecBJdLe9jj19onh
T3grEBNFpvbzMsKYtodDkpUvuFTvc4jmAEDT7zx31rcJbiS2HWiiLPWApSx3g9ot9lDxlwMjAueN
kAwO3dGuPrXAdryjsABvdbpu08DV9D8BcIUMTUiF2CCeppXc4WrV7IyyGo7Yu4e937B/c6Qot4M4
2hjSNuSbL+zUYsIRJXgIiBknvWJfMeuXEEvBmnCBl/sIwDk6fJXvGJ2luOFBgZeTFZMzrMflvDBU
2hbCXWMYvbupSIedEJHts4iEfON9mty2Vn0AqlbtDMNv8Mm3mFgQC4Qz3nRWnpzwmOyBkiBlcIU2
Ey6NSzvyIpr65GLjXNtF+EzE6ipAv8cWAV9nZwKj5RTkdA+R4jNXRtEcBgAdCfUJKrpSvUtcPA5G
42BbQ3Qk5Nh/N3MmK2PSagZ+7G6YpML5zIj9FJKFryHRtqdaIt50JLPdNjhM2Bw2lZfKZsti7Wza
dOB1zTluh6EFL3nNYwj4DXePkxeH1sauQ0JG431gmswz/1wK0LIYadlgwR/YxyOe3GKpHsmGVeQ/
dXXCT7EdGLkNyGUA2bzlOPrZU1rDaRP9IvZl2v/oUMZ2XcwWXEykrBMXV3iTXkoat366ulyOZIKK
l6Two3BpCnvrNny4KiEVnkz1duWzHE2tbt16DC7WVLJ8AYM8ukJB97Rjy9m4LQM7IDdq8P19kM4l
QtitwEoE6HTau6MfP6c5Nhhudi84cpr2PpkPzU8wCowztv1856XsQjzbGK+rmMVkzO38aCrKMxbd
+suh0THe97FnZOFaTMCwPwU9OFBbxx+mQwQ9K0YzrB3X7yCTzeCs1DRvIPBAtQkIRUqWWl7mgO0Q
CZytMC12w+mwrX3e9POILR7bsd5OZvOENXUIh7aRW6Wrx4rJ+6Hy5p8piYg1fr088TjhvJx77oS6
0K/YBrydmUT2QVlMP6xpfo79bNoJ0p5oBYS2ZSneJLxQESX309xi9KqMLewJoqncrVmVaILV5fes
4ubS8cQgenDy7a8jIUGQj7mFAw71mXwh3QJdMd4vFSmJnJPQ1vY4DUGG/VoSdtBu66Zh3+F6yCFz
E3yKzvkiFecEz9p48GZU7T54EBD9eSQaVr1hNnvQVvVCkPkl0p2/xVrA8UVZKfK+l28t2FebTnpf
pcIHl/rlN85Er8uAnt218ycCxk+X4wUB/dG5AhuWXwVSm9fsv8eNWQz28x/SfdPsdzG47fpJZObr
uOjh5X8Vvl/1U3/TG2WZJnHttWPhf5b1/rXo88evH72qe//873+X9MzfAtBpVDfT/OTTrAhr5h+a
HtXNjrNSP5A4SGqY9L/8f1FP+r85rmujeCMzQsuwsB/8Q9RzfxMAaD1cgWaATdf9r+gzv8j4/3Qc
ONJzfqFPXCH4q13akf5MzhCyMTA1C2YBJVOrWAoCM76FspYz02UbGXmMCvoY1EOi96LwAZ/HQ/Fk
p/13zexeuEV0sR31bVL2eaYHYtdDDLhqF+xhXVnE89+wPgLrzxokH9gV0jQlbhC28Zjm/8LLCbK8
XOaAM2BKhvK4aj4gPXp5tDPLoTcnkS+k2lzeQX2g3Y09BdMlcdVrYw2wjl2/uqRKnJa4GPZg399k
Fc0hiX029H5r78mH+jd6se7kCmCYG/M5nxTOIvQ9TgVOX3diWydVueeVXe4abas78pnMk4w02iWF
oe/h2NTXYzWddKUjWJLmCr8agnw/NsQnJjs6dHW1HGp/ce77eaqOCzFVYPvJSzVoENZRQb56Ac3e
ud03lvSQs358h1+1uPLoCL9D72/3nFjaI3SSYl8im2yjVtvbwq66XTCYDsl+0jEm0469P5T1VpWM
ouwIGCfs9m9uXN17E0u5b2Tj1aQBLLtFUfAuZ4dE2OFdJIyffIkJqtMcFhCYzNs6h1PlFDo91mMz
hCA7RDglLtO1ERhhKNpmJGvlq4ORRU91zhZy8UEUI8lGmxEUxBGJ4akpV4JBj8yjBi1PADLh/NYy
vjZirOeFqhpob1h5s8pyX5UmThsL0Tw2/Qw5P/Ca+NEW9RZBeCGpFSdHzNX2bnAg8wOh1ls/Dbj+
VlrTZabdh0VXH9GEi2So4vgiUwuTPVG25eIPS9IDW1pjAmPRv0wLLx+9YDsFZbFyqNnNTlqp82Cv
fqopCvs6ec/TzkXuMu7qPo1Cv6WgIWLYDGomL/bKQDPz8g4KTm9HoMTw0g2d3g6Nf5WaCHETLYBb
PJbF3smjY+rKpyYCMedZ0QvjAHk7+DQxJaaMgNC2mF0k6fmxltOmzDGH8RPYgRbglVu7e/Xnwts6
U1NslRc/FSJeYNKT7wdbtqlxFoQ9s9vtTL1amFMQtwfqGD8TR9FnrJTBnu2wuI8NZJg05o8YNX0G
dOlFt2qd7yCy5szQJvuqI4C8mwWRX8HjhQeyjG/RM8AiFVl3r3rJnyW8znvGpntvFn16bcku3pWl
au9Rz5afY12KaxgIzrEAfxli5clhLAt4jQ64ClCMz04ZyUOVKms/yoDrpqwE3Wxhn44CiDIZXdAd
ymuDgSv9IunemXJOGwNhsK5SrFWw4ULDSAxixpzb2tRo3uELQ9AR5bAfFwWZR2TxgyOZJhB+cn+4
CMt3NahMRrodozSP+APpdM2S0IMwyAQPerqow2BlT5VBFYJfL/M3VxPHCzA235dj4j9Ysh+fHILU
Bx15waYB6PystbOG7+0pzNhD0QHvbu0ar3cTA94fsFnuclgIxwye2AakwbnnrsEMVVAGMSbxjr3n
zvOA7JmzWb5Fc119MpisjviBsJWXnT77wp0PC4RifmTT/fQNjFVMv17NnqGEpCrhV7prFxfpe5Wp
7gIs8IZlkmxvFPEBMFpkdfYUTa5/PcRdt59aDoX26Ezcsa25Tevl1Fc95nqABjtixEeG0BQeBF1+
Jcvo++igM4FPu6pxwJ2qSNBN04V8f8FNPNjG3oeH2HFY3wzNQvpAmLe6ISqP/5N/8vrhkb4tjsdY
Bz0Gv6Faug6mTUEcWsX9tZGV865Atuh4LDFT+zYnEHA9b4ZDCxVeteboUy4E3zRnfGZl4iu35fjh
2cFV2031nWmYnNW6ptnX1PZsYnzLOfCTYwXePtkAK9HnIo/h9BfETEI7HaLbCAcXpv9YIKEpXgx9
4SlQzADFTU+RcCNCm5RFtiOHOh/1muOsfJcpvZLORwHMC0KE8dLhWgO4WBn7JvK7b05DDGdYRsFc
lDgRXW7dVi1VsbeAVV+pxRCXaGLh9KhZCOs56D64x8K2776aycsvnVnnDyg4adjh9rwUhPb3ug4O
Zj9dc4IkEW6Z6OzUHBi2bbMuN/M3dpPGZ8cA/4SThUedtNy16a+3BGJvtVWd418qj8mOEqxvSpvO
NR7rnM0444NMYj3hwDVz5FlOMRjGd13ZMB8NFYszsXzv3LeZemlMhySq9MgzIlwAlYXy49Xc65Gr
KlCcvroJWmbsPluFjk63m8Vowclg05s3Hn/Fi21AnkntqdguKh02FSU53FvU3tHSEPtHThKchniA
qgrfA2Dw8RRp9yNaz3gxygEwGLyAzNf3auj4z5XtsjAF0RVFdwvT99q9S8EzbwBx42PuIGtFjFsi
7z03h6zdjSNnY/o+pm22IBUo9E2szyQjqAYCZZHE4oAWQueBrIMrVkh337id/03ZoDXz4tke0Vz9
QeHjBqn/gmrF8TDDQ4gTlbUmnkoVyliboaDqaFeYMQaiXq+JEk4Y5K0bD5pv0XKPicY6IwxkR3Zc
ME7duUgZ2mgf2iej2LiixgwH50/wT9be0BxTKmPwNhTIWFsMowjt+USqWvXTIwaT8ZOORfMgu3w8
4uX2N4PL10YcALoq55Mmsu91MU2vHZjXbTYYyNI8aZLYxC6DM7GL64Fzs7QJQII522jH/57k/k1e
EDvH/MU4W5d3iHb1ZuI37u0YmkmMbXWTRNO3xJ8/PFTYCwNCcet6yHpFkwUvo0jlDrrecMdIcdza
0Wg/p6WW58msIv5go763GWdsU/+HBiH1yQaXGg8W7oLAgF0w2K1oU6iGHArzYGydyrlLAZAcmnwN
Miw1s2uj7W8BIHwNI1VEqaNuhxEchtm5O7dKX1wu+Fa7o3xr6zR/BXzyNcfUHBVZ8kiya9gHFtPL
OiqSkxnY6Tu4IA7dOvHlzpdIuL1Z2edOrC6IJhoDsgZxHRYDKGXbQYaSyfDoEt+hY8IZ81d2K18T
ZtPd6InyvBAp7VU5HcYA1YpGJf5xAToQB8lpGQ2IIkxD6pktTJ+T+THN90GLx2mKnWOfxJjgs+ar
zwwyp8S5NmgwTGCAVk5h7zTiGMMROxexSTAkn4dDXwknVBnw8hKT6U4PaAliaG5aMQykGhjQVFnH
62xppHqFCeVuZo2hNA+6+aWoZx020ao8VjOjGxAon1D++3totjARoAZ/uXn/Iw8aBAzafpDKa2LW
awHQWgVEMwOlQDGxXt9Ok/s84D3pCoK8Y8Z7du1jqjYm27InmG2Mn0U6XEbpjTdZBreuIowtmBiq
AXTwWlI0DwzuswA9zYvXwqx4Th7KX8VG/dpxVPu1fLTdtfjIw9sFpCViPmYQdDTpRxpQ+7Z2WgEl
XNuTaIZatl6c95eGRqsdpTLS2aVNQ5ZiLV+KMDZ8jPXo3tF6eDNE/gOAXYTXtbmpWUb3FevnuKnN
9lFaHC/itempIk0QBmv7U+9P96Wb0h4CsQvbHx1R1K8az31Db5RhaQw2EUpJkf3Kj3hM/Xo4ieAj
xvP0q32KyfPHTC/S0cwb8orx8uE7zXyF6T3alC2k5DigyipYbOsVzi0DZsN/c0XxKRVzREragmd/
LcOSGtjjuBZkBQOFAL5L31kjQaMPuA7orovuIpq1SscLwrSp7dAUzb43rXtnsInB4xM/wY0RN76N
bQUAfHXI6e0a1gKvSBX6lNuUegXL+NMViT6PRCDDFr62XivA1EwZWEZU+sSb27nOf3WF1Zx+Q8nt
fhD46ZlUAHDeDSmvPZo3KZOKJwGuaE0Lse92PzWZowOM8PxGmOV0B/2KksoUMa8YUn2W+eDdxakA
lkDIU11lxhDtbJrPrLUCTSw27PCytXCrsHVlI0S1BMN7LvXYuAdLtCgqQXHrp0qfg7VmjbUwPjVr
9Vq0lrA1ASI9KFi5hzrj3Akxw3ss1uI2VKOC8fX8WVTuB9lag+9myQ+Tn5Q7vVa/lWsJXCGC9Ctm
Zav9tVi58p2DnuCSLCzlh9SlSI7Ef3NidxdApYHd7XKI2zLwhDAAnwvzpPWZeoPYTBjrT3M2wZyv
QIksRQwecGrdqyEevHNNYv24NBTR1YPkwgZTf8pwaR1HgugnIy/H0JvM7rnN+npvgkO5M7uAPEYg
3E2dwP3qu3QK9TK2Hk25PPFWjVgrWL2OjoNFT9qUq7Qqi8I6CeQpLUeNWk02K1aR97oQdeg2Dq8/
2omYSxMfkLtgGvyLZ7VqxzAxaFapS31Y2QjapjKT0XnuJtye7RBXnDKams6Upm/4dlzG8XaTw+Uu
OouqlHJ6QbEpd4Mkx8g6xy40gqz3brhN+2C7RIFzlxdsqVcMrTVcZqcrwrg3Wt6DmduHddAvLy2B
ow17RoAMDZHOKC4clKbJgLgRYOIy0yXfs+srfSiXFLIlUa0xDVlyeW3SufiRl5b3MYJLSrY+M49t
rqCYTAp2QAmllgljDfpt10mihBK/wx6GDUXWLDjMAM03K+1ZZKTfvVcxe1I6QBvo2yPjbxreoksU
uw4el0jRhKwLPK6ueBm1JKVgM1mXS3wYOobzQcxbgmNhtIQ1dR4x/KVU7FCFEfvkyDoyDqPLm7WL
8ON0Q6xPwE2nLTz90Q+x0eI6ID5xEbOTfQuiiO2mUWoap3BbPQJE0Py+wL+uyB8wRKfLFSx9SiWB
qbR9Zw04bUKfttIYHGZlk1ww17xb6Tl3aLrGe+e6VYbvwC7vos5CpTfmktlkkBRvY7P4JzqdzDPN
TBwSMu88xsZwQz1yFhHKMHjHkfBqiX+mTPxhhBpEQij73Uy8ZpGem/n3nub/jSL8zaDy1yDMWbHW
jrAs1iwT3///PLO8qYbxR57/MP4PNOD+U5U//phr+Lc/7PcBpvgNZDajRlMwvLSddT74eyTBsH5D
eHdQXz3EL1s4kv/r/2USpPeb5fG69DybCafjmWCP/zG+FL9hECI+QB6RBIXJ/O6/gWevYN8/jS+Z
BlrAG34lwxi1rgTjP/CTAV6NJX4a9LVJpyd2+C2nGarQlMISQ0uLe+ub5bWa6uTISz0cwVZc2s5k
k85o5eJiYjNM8bNxxvvE8NLbhZ32mZqM6MC6HNw5SymvGEiy1ZRDf9cAatqy466uKxn7HwjVSLZl
2z9SY1ZeRDXVN0S2UZaEj0dQ2A+q7p+agcOEpY2D0ZfLNdCx/k3FLXYnWXwBr7e2Og/8e88T+6mO
QHrV7veCQ8cWfpJxPyswWqxS0W5q5rVQYAC3IV3O0tTSgdIjB5aqiCYHgcsUQlcS7TmzOaE1Ww5z
HGG+UIEkdn+4c/5NIu/PsOXf7xUyr9JlXEw8z2Vs/cfvPMpqbU0zmiY1xP7R65tL2zD2Wur5pzFS
H9RrPlA3sulkpFL/t/ByV7B3sXCEwiUycRj9+Zf3OemrkREqsMnB3AK4vfY6H9ziyAkQ9k9x+M9/
q7P+MX+5wf74lFl/QYOD+W8MisIhEjQ0jeEjMnZiRPezgmJ8grW0YqIXidN0nb95reWjmBbRATBI
/2kksj2IPhGHMcLlNeVQAmY38MO4rsHxTWLT2MNXYBSMGNMm3daTEgebIq1T5dDKy9uHHWgyA+Li
Nj/2lYbXW0FPG00/NI2c8JkMA5oboMkq9QGV1NpIp19f61Gwn4YBW0jPqECyhh+NmCPr4Pk3pnLZ
zQJsDdfq243ZlJzTRdUu+Bw8aT6Cq4/vQKGEuQiMk8XMcy+YUW4lBUB3CunwqJo4Dcn7T3/zXf/r
fUW8k/CTZLDvC3JLf760HrZRAgrEadIBgc4jBcHoHB7JAGZni7wKiUTabBvKbH4oyzz4m9v616X8
86X+Fesi/W1bwvP/WrTtLE7B5ioHCxmUdsgE677o8+XactP2qoJ0MhLNZA/JySYLAtYUQJzwmeK/
UTjWFeuvn8I1LctDSpKusP6CMmdT58LYAm6aeFHePmBhnUNsMTnRkxIcVfif72+LWNmff6Hr+ghQ
rusgNaE0ES7789cu60am/OH0FmtlHFnQGRtWtr8hQZKd/plbr9Cqj7Mc4sOYO87jvwTY8duZ73oe
qlsFdyKEWmGfqqFa7roKRxP2MGpdkUDvaPNosAnP3rHy1z7VDlVgCnSOSReygawozxJx0ZyjwKl2
bVP2hxFaESLZbhlHQa9H0pyhXlx8TAVfA9Taq9ymsAMXS7lTwcj0OVgp0Kl/icCAMfTB4NWolpYv
QEe4BR+oeclxRdInMFFZeBkqpuuxyKZrur6GDZVj9Yvu1fQM6ngO0WqeaAeleQVUKLHRqrgRkp39
NBvut8FCzE+Ig9NVZCUBaVPJk9+2yAtte2OupAbNCkrPmWpwGif9sSrn/C5i5H1yKhcuqNWM+9bQ
N5j/s59FlDGaIhdC2HfB5dn5h4FqzM0wy1fA8t02WhoWVlNBVsz1Z6xr+bPSUw55j+wOfq5tTsw/
iUny+AIjqNmg1km+G4as+inCIyPdOd4RJ36bU4suSGKykz2e50JAixwUgywzm29xqo47Tv8MvofQ
gFa61+Os9/6EAlbKOYdpPJv7DkrwzsxGLvJkew8dD8jezoKeYplZ+0z6adR2pbZgmEn0hwg6rTva
+T6HK3FpoqQ6Au/Q4VwaAAtS9cGZ/6xKpZ7hx0ZEapL4de3yOSp0+M1Y5KGu5uGqqZL6njNljN2s
lUe3Ee0hWyp+VanjEzylcb9kxsy6J4LdnJlIE1BQrv28ZQZsc5/TjNXHYTb3mLEm82Sv9gOajGmu
LAVIrPQAr6kOY/SS3dCq6siJ2dir2orw5GHx4YD0XCtuK7csrnXEIDgisnkqADTjvoOez3i/7k9Q
t2/NjkrxDgQ0uJ1HiWfsgpEhPg5e8QrvrjgaFH1uRmkyPZgse4PP274lCcLW39DDxZyy9Gbo1vNq
ErlQCZLkxu8kJ3yhDXLhiQhJO+UHMdBy4NTldxkzYqzI7DDGLrK9VbvDzgObxFENf/ZCKO2mUmul
pbTHm1T6kA2xyHsA4JPkKGcfC9eQdLd5UWNCXroZxyrDuEUW+mzUAGh6PVN64Ko+LCrTOqBC8RnH
iRF1E4UwcODUaWN8Q07wtiXGyly98kLi5zuuvV9qqBaOFYIHckOVI4Ji4q03rmUsu87HHG54T047
umcS+csFLFobdvP4BjTkaQ7IMXeyuzI7DCxZE7+mjfPQeRQswNT7phqa3onIEGxkwDsTPfGhPgN+
czY2qKut24FPtlu/vbh2Dtx/xrtR+5TujDYWWnICUGPF+5gU+EQr58fidOzo6ueGgxQ0q+UhHudy
X7iTex+PQBKX8WSbBB27KrqN00ThsqciSojlUcbiJ7jJdBesU5CkA3KSjvQZ4m2tw5q9nlM7M0Wv
nfNjmCMVprXzNFoBnuDxpqL/bkPb4BPB1muuGShKMo5bWunz5zllgJTQRDshxZnae7FrSqX6xbut
FJYmw3G3ky3PMqgh37RwQBolP+K+z8DuEB9K5Ts95FghI4c8gp1eVT0tSFla1DsdGDCvif8frPWO
Y8wYXNlue479xL4O0IxR8ORmmb0sLFqKIxaWhG6kiJZxHQHSJrYv0jbt+zpqZEj5Ryg0Jpp6Tl/9
sW3gRwTmfpYGoGiAyacpUiolP4IhdPIKUhIVZFezbLeTSl4rVyETRtiHVI8AwswKxU6nHx177x2x
9mjrouSkuJAoYXEPQ9TCRW0Cj1fFom8JzjLbSVR1SLqZXGeWOg+QDB+wT7N1qovhmNv6rqkH41Ql
KTlOHkuKVarXoU5vWA23cFtvC1AKV82Y9k8Z2/NzJcfninP9QYja4SNguquY4N5N0fTsSy8/qMpI
7rRVL9ca986KJsiuQKI011UQga0PzuSCvvoGKVwu3c3SD1wi825JZMD2hlZKZ/nsQGtCra0ee3wE
R6NhJGJBD2VX6A5b4bT1oSJNefAbLY8DWHWsgjo5/l/2zqM7biTNon9oUAcuYLaZyEykY5IUrTY4
kkjBu4DHr58bqlM93VXd09P72dRGKopkAhGfee8+pyvakMOwOK5pAVLBbTueC6ZTnVsBisWefA83
i9WV8MSO1APzAh+73fB5DVzAPJibyLc+PVSbd+id+l0+ZsSDIbk4MvocH0zJZdfaSONjd+sp8VI8
N/fYOH8lA8YBQ7x+n5qtsmm479OCfSdi8wsOlUNigEmw93IEBQFQShGiVk8evApgA3be0lOiBP1c
inl969sofVybKN0CRK7DtCYyrYT3tmtSqg4NezPi+aKDfru+syyMn32NTXi25NUjg/KILF3chkx+
HkdEngVOEc6zSFuTLzHvyKNPFkFQqvUsPDN95wiHL6xVKD74X+Ns/CQy5IlDXd8zyMcu2hleuBAK
crfI2d12OnKCxjP8q69ZfFyx845wfzjYeHWDIbFY83SDccjLCi6xh3K0g1GxXzzG3S1KCHzg2bcO
+xCJs8V8BntWkj0uangyoL1oQEkVdZYrU0V8fPawMzT72CO9fqn61XoG1OTcQXiAnNnldyPWXmJ/
CXzjp/65RnhwsKRRtRsN81frawPn9GBIkYWC/waZWbIw9u1HkxLsFEE1fe1mvdi5MhmRWvrzhXkV
i2Er2YNDfCOj22fWxlue0n8GxuDCIZprfbvY5FNGffNgzFJeWuZphVnoPNr13ST95Fo6Tb4jpI8c
z4ko7o1nHjpRNBXWN4DtZUE20aI1842Mz1QzWRf0pRmSWttdog59DLFxGp0ugeaXnrSo9zxa8wP9
cv0IY64/TryJGH73AKY3mllXP1IkxyFHrnc3CZabhsvmfQuTC2/0tDrHupf4VcT6CRB/4jxRITqT
fps5cA6gbonUY+o1gbBGPKhk8YzLCHljP+1bBjnMbtt+eL9cKgX2udYzMs4RQUknII3WreV9byid
N1270vVoubINZlOIiG8/IMje1W0tOfrEejCzFoWs6JIj/1Z0HarFu43FaFwnE6YVoghrb1jmh5Um
LejhlCwYxZHO4TSeiAab2DnpWKwaJ7/ZpePdXFLfX+NROJ9Yr0ToZhm/s2quL31T30p/zIIKAI9g
7sH76jnIDfXTtOZJGC+eTmShVjHBlPlw1hzZnVvAw4eVveUZzTc8Zsm512cCsAvvAw4ibGlyyqbX
wRKIMGT5Je6waHTVHU6I9mYgUt0lSnRiytJ4AoCD7p1wKESQMrkniLsMo3o8IuGVJ03qcCtldVjG
KdoSgOOQH8+8/nf1SMdCXV+q8nsLZXGXVynhhytqXG+2iCfx+2vtueUtGUjV6IWe7hw2/0G84uNx
3N745Fbod/MIukvD9hnPvjKcf0zl9KYbVThUzIgp5UNTSwAdTvrW1YaOnKwSigtph16ubybHYeKZ
EGCAXJ/PFzEWfCRE1M1qXloQY1vhDA9Ny/aAJIyg9qiC3cwgisib0eOyr9pEdtMwf4jSMCW7Eotz
dMEJSWEsVuvTNrENdrV8W+Gmm0MNE7UAZWxq8s4YEpdWm0zlov+SGFbCCWbic3aqSRBOOWe3xRHa
NYv8iLgUJg06xoMuErfInV8qrf/JUj3URVLAp4pvuZfsHBtzV8v6YIvU2Hp0+sjZM852ArDE+kOe
tV/FCsO0hz52VrmcFyzmFUBfZrNm3b4VfQ1VDDvNvljEJ2xtOiGtw3eht1DIJTBGoycJhySomcrF
Nr6bBLmsQ1fuQdZxI3sW3/NYogPrPPMO69GH3kwPTj/d+SMr7oX9B0QqZvKU4u9i6TGmd72+N6VR
vOKa4FMkCAXb3HzyWLSh7aHahOHJQlrXsvUyM2uPyXHv+0PKTGhHjhFnp6lpIa1J1+9Y1ES3oUha
pFZEvjws0y8OZ1mdSkOa28GdFnzpCG6u5uwCA5p5skyDyq5qR/jEcWluLYEwarZEsvcJnDnXVvka
O3DSNjU5YORBNM43vUb+YUwrBSGjkidE76dVIwk09/WejKPF/QEImq1yTApQMXAIugkE/pShfsTC
fD9oPg+m3XfP5og5hVpF2xZorbaNO8SXMS+zywxfnScRqbZWY/3M4cMNpvMlrdosqLWZEPDZrR6s
1SeSyq6VoyybHnLHGO8QB31rXa066E0J/i0zF+sBn5C3l2aTBzNjyg3IZmcHuLXGh4JgDpm/8IDU
pz8Rww14ch2L8PTa5vt0C0SLUY9PhLQph2DvY4/BbuhYBel+/ppgQdkssFVJd09HXOtD8Ur4UnZI
PcmL2czFu+7Vw1lyQ+ySuGi+Om3+fe0nWhKr+zBdvNHwD1r8bAMWaWphE1MFKK36GDe2/eQU2BMH
HLd7hkO4TknBYzdD9pNHVkCIRK5+1eOMV9buMPIM/k8UVj9ifyguc13B1cR79zrFfvPOzbmlqZZB
J4aW799F2AhRDgFM5JHZMSs9odkWOTskRHgeSgLKTqqeum9uHp/9gR0aGIeZoNM6JehA+vBM6B7d
h0bv7S3OIW2nUy7vdLcqTmWWLz9yw3G2DV0qoHSdQe7Q3MXYKvtNjun6nnviWrJRuwzJAIzP4szT
8UiFQ62h+xg5KXmSEbC6rO2T7ErzqQeJz1qapti6RGRbXW276b5FrLYeWEmtxzWLbZxRM16/1QTb
mntDFuR5Tetarc5r5OcrxM1Mxo9zOqR3dcMOt8XX8kNhebcYHuLdaFE3GXFn7QyH54KuGbpb1Hqg
tlIAveOE1izjaovarN2Z5rIGBlZLatOqOkUu+SOF7T7ijqU0iWxmHO1oo/ASj1PJSxwTrgyA1hqj
0KzjNfSs9Ki7DZpSxj0pBoPslEe0tHqDwywXEFI4Or2rcgRve54G7pX6MfWGn/APu6Nny0cShegV
TCPeJekxK7zk2lburwtZUb6O1pB+HasrjmA2scUQHdBrrEFuSflC1UQ2DVqRg6mke+tkuI/G0mpP
kXQfvCGfvxepW11G3390QFTfxnkO2EPjYo7j8UxSHYHISi7YpzAruTfN+xzs0Kdj06SUmex5h6p6
OzQDoQRKfqglvXyP2LRtbKxizGMEmeGeM+6RYGuBbWRl4HuQx2MfI7kSOOrm0lyX2Xswfedrotmn
dVkw02rvhIsji3QrR6Dqa6jd1udEr1BPJjK6FeqYBB647Drbt8NJyS3L2lx+SmG2D8Jg0mOhZny0
lEiz7RBxb0yb5Ogo5aoXSs45SJt9upJ4enqKhVkQlD2kWCYcq4x3ntNENzIMmY8ooShHq7nP+yIi
NAov3rRoHutGDs+6HOPnUilN6Th0ioQRp5lBfEzeIqxtEN7tx5LAtLQuh0vnsSCclZS16xvsSUre
Oimh65jhJwIxwDq2mKIj9zdFlQHN18hY/jZderY9/VlbNHTGyGhRzfAVlbTWTKJLSX4c0QgnPMuh
rRS4Vcb8BmgeJBulz4VGPx5BRJJByOR2lyDjzZWelwnrm4fA13QnczcyfkTwgPpXB3cYOHBeiaPj
R0h70b0IpRcGR490eFUqYuuXoLhX2uKR2/UI+ybepTF4jM5ZxTlTiuT+lzY5A2EwKr3y0NsriIB2
6yktc/NL1kyKQ/sl0RyTBZOTvwHeR0qFvuXYVrFzTH2ZXIXSSSdKMV2PqDTShjvOsq2n1F1rbgIL
EuCUOyQMKNW1j39d6bANpche4QbuJrfmNiNVytzVSrvNQCcLZUJQjC6L5SaVxhsdZxxo5hLv67l8
T5USXChNOAHs8xFNOKEYvRc6SjUOu+MhnvIPUKYgbHJ/3ecOFm6rz54SgRrHNrjKvF8q9J7uFEIE
yjO39y9owWWI4GzNNykVLmFzy7EyKv9WonFnf/SdxPfpqVzjdG/3xAukKOK1yVuvgxLJt0ouD3ub
WWiVPBlJcR2r+mAmdw6zz2zvVN54XJXg3hXDsSXo4W5tmBBlXeQHnRLoO0uX3rvlXAX9klRKm4KS
PxtIJ8AuCLJrwx7luRYpqYuo//ncvTskshYCKKwBE2PPHam4b2NPAoC26EdhM8WUylLQ6fI7E1P/
5GYLXvEVOus3F5El4N0q+dr3cjlzFM5M04Wkn0z6W48IcFcxZTnPaCT2dS84c2Hoox1AgGPr2ZOn
Cu2hcSmr5DziZxeCGC23CDB3lS8t1oRdrKY7pVhbWkHR71mPGoSAlDsSNPKQQ97/os24j/SkJX9s
WO6SlqUg+Z3bjor7UuVyPFNwKhPvsuJG9ZqgKWbvqvU22gnIJmd9IIneAO5GEo8jt10PWWrKUv0m
LK/eWiaZ1fEQt0Epx3ej7JcHEAA5mHycj52dJhhCkf3HfpaA4chSNPJmNEG9dfOCt9NpHtV8k0yD
ZjfV5c+kacdtUS4Jdvc5gwIWldV2XsoLtEpqvyTNH4pcfhVMyAmHar2g0YqD1i0Y2ptv2Tont4IO
jt6/j/fLhPJuymNiziIk5IZtiPtIAzvJpVgFGNcXOs+uudAuEcreTYyT/LhwEVaty7EtWxHOpXTC
LFur5yJqrK8yplwYdPeuj43ulqwaSugEgZal6Y6/dZPC3paaIMYOO8roobTxSes+2w2WP9IItHCK
In9rjx3NZAXwq64MiF3qFiTRCrXKHD8U9CQsPSyxW/SYhDFuSwrg1Dpjoys30lUq/n7CJwdAaKv1
JcF8s7wYLmbSPHHQn+AMOVgW4zDK5IMYRzZGJtooE8bwtmCejIg6ZqLrpxjnC45/Dx13f/MJLkWA
Z9WS8D/shdx+Q6Ajb54PkjL5SWvJkN4uUqN5iDQr/umi66q2o5nitOP5Sxk92ih4SsTwX7IWy9+a
GP4rQnJrBBplmt/MueGdtpu6DIp1bMqdPcHPCXSh5FZOmuSvRhLx1lQ2ATzUlv7s7LvJFLcqtpZX
XruRpVvjPY/5MnGSoZwCH8Eqlqi6rwVhBXxogJj1EcXruCoF2ADHXF9mzJY2g4KGdvce1px5lmki
vmqMtd5FPpcvolkYK/tUP9oRydzwlpYxbhjipgH+dgyP6/OwzKkLWKI0mQivRFB0hbZuYdvVhwwl
bjDow9JuUF2w+119vwwdMQ73hM1QC6xdNOacTn38jYTRkepHmwm9MTEa9oChtnUVuU9DowKNUvL8
UMCRO1aeFy9VLgQEtlUriWPZpFTsw2EaOFpwMCfshedcUrBs+iIFP9yIeg1NRPYZ1amxmNtudsSJ
MN7K3/WMtR/QJlsT6iSQfod4jKcXh17gqa8IwlxAAV6M1R1vxJx236XVpvyqHfO1iJFLM7cM5Oi/
/aKE+7GOFbzr+oe/w4RrtR/onTRu/4wVrk8osEFZp4/sXahF4j8w4S42zge3M8ZnIkpJL/inmPBI
d+KdEF5y+TMrHM0TuUEZN+Lmz7BwqckOIwyRQGT8/mfI8Jxsy4DFXB6C9tj/iR2+OhhezXZFyoUt
8yF1c+zV6T+hiAPbwvGjazMK999Z4nZjGmGte+3lTzxxC6IwkuuhrWi5dbkn9HH5lg2KKe7B6NsY
ves+kDGVk6kMWLzs7PhUkK1Epsfcb/4LeAmHWEGAGGssqmyGrszeW90NS5LE930piZtopXm/gLo9
umVtq5KU7QD5AqEzW90VbM1TXHtU2q0DF05njN4hoPyvFGc64uSKGxxVyyMzKpM+0HQhl63Whr5c
Hu2WU0aaZX1Y0SX0lViJqo6D2RqSM2BT+Hvj4l4MPVbGbYot0APR2P++qf9/zde/0XwBYMU/6llk
1TsGE1ndQlf1rzVf4bcBa8THp7aX36of/yD4+qdf6XfBl/2bSb66riOAR5yFqYd/43fFl/Eb1lgL
Cq3loAYTpoOA4w8IrfGb7vmu49rCQYuGpOB/BF/eb/jH1Jd0dJ2dg2//J4Ivfsp/kCv89Rv/k+KL
hwwdsG7PYKy8+Nh5gKvnRHvQFeuIhWRxj7Vz3niL2Zz8gSnwrNNhrmyV4oW1jSPS6W3+xVBqXKma
0ArqX0aNB2ppNDvvmtTpKzsWi+uQPif3chKdM9Q7q2/ld7E+vDljo3317cx99/Ek7AZFd2Kq4obI
qZnGDNl9y6jVVCyoSev0Xa74UJmVlcSXistgFzQtAoYAS4P2W2UptNSSyOdI0abApFqHCP0JDCj/
CRzN1zRisWmuGlgHjYihByvLjI+KZKgDomvz2imyFYLP5opaR0Bxsr9OjfnTUSwsW6K0sH/xsXxs
rXxX7zHH/JI3L6xK8mdvRuiLRj7a6lUNY8JO8qD1qX2ZmXn+F0+hu5j3eGeoEcMTiaZFHcB9wtmf
V0SSOhmMB5Zw3WZSuDBgqWwC8qoBmFZK/WJh1N1CFDP3NQopwanZp7eV5cXH0sYfc2IWr3jtjSdm
+/V3p8z6l7oEZMVGBc1IDQXlVvlgCHKjcRVV+xdZLV+0bTNU+mWdsPI4ZJ/udcH5hlO1eVrquiXO
jVSelYlNuCSLG8b4SnBiMSgw05pCo4bCEXYixVJTAY43jbZ90ka7OpGQllGujPGNUYdzcib2WpA/
QB2n5eTcwWXoHj26lxBD9W4BbUcOLoqGtEw/F8W9q8fiqVQkPNfFKFEg4j3oy5Ds277DsqFUyuYK
HqqovnJVP5Sz5X/PomJggG74Op+9ycwG7I2joHx171745WHYrFbzzgb2sQdsK/dcfDIce48v1v6T
nEBPq/ug1Z1ml6xMIHI64vvfwwKruOrDavG/1iWuWmRARKz6fv3xv6cGCjca9r0+zm8kjBhXJ24w
2P0pMDDvwU1Eq92+/cvAQD9N+sea2Lw3IhGM738JDEzzeXwcjBjvRt7Z3kEIUMoiSVlpUa48lNBC
b5mZrDh//wgMZBXuHX27NFW7MyHCNklItaoB5II2/J8CA9uscu4tZ3bn4H9SA/tZmi+a1TXXf5cc
6OAdO1JXC+wyBryw/3tyIESTV9oo424eW0JqrGnZVsbCeyWXejeRTLodB8D/88hcLiETuGZ6FI50
xYf8j1TBLGKaogv33gXDRN8PxaSzepu8H4sZpKFZtyrX0vPYQu7Q/JTnZvgX8YIrpBUUV311pND7
8reMQTc228dYpyL4lTE4l3HN4YkzfTPNbfcpijSC7KyCBluZnaQ/zPtuxOG5KSTrpV+5g9Dq130y
ogUgdFBevI7sHQlpAwzJP4QQYgBw7vJGwNvh3SaoJ1sohgmn9lEfBuQE/CWXsCnW+z53/L1VSNtg
jhtvRKvRBnfOfNXXhFqYhKO/BBUOjYj2Sed5h6oGN01aFsq7TULg1J4jww0FHWK4IFyO7v2Rl5e8
sfZUGI22B8bN/KQADE7qu7frYcXVhQP0wDduGUL/c5ZH+anR9Bz0lgPTyCOkxQjAjy+Cn2Ao8x2J
OO6TrhGqx1oc/8oWrLNL0ABsrsBwwJjVIkOB5Pf91rWQxHCs9JCqk7n6wmG0z6Mm3Y3dSPReYsjD
2vfZm6vGrXbKoKTUmma3kCUQ0L1kG662/DgwHUeKR/lZedGNjKl2h4vAe60WYb1NbZ5/9dtOvwym
L+/pulAfQQ2mmcqsA1C38g5WpgpbNWrxxcUteBdVg30mSaUJsor2YIGT80gJqt3P3JbPNppNdkFx
17LqysRZW1v3o4tZHzLQ2M4cr2FZjPhiRRpFbJoImJYGatSR7TIWHQJkA5kDzqVbjTe1NYgjWY9w
yu1XRi342lRY8kK+9N7JDDNhGEuuJc3Qbp0WGlNfL58GEZF/kCeDfPcsuwxKcHi4TbmCfiSma721
BP08xO27dN323uy0R6P36tNsTPGDwwUcounOz13qDncEPc8PaTWuG61itwf+LW721WIkfDSNGFmD
aUIOgcH8nXwNZYoskDgj/pNnEwjS3WShX+waGL26lSmSVm6EcVnWWy6YmhTiHrfWSIIOSqTaoPnm
zh+WtN5Vhdfv/foxL+HQpy0+W6M3QlQZ4yvTGf1ETgnWZZrui0GcxnUCXQvTiHQhbjgsQkIkOxBk
9g/wPfeVZOAlIzYX5dDJT7azVEY5ZiFkwmZ+qqQZLDV6CSFW1AeGaUPTRLbtjfbjihwviBlp7POK
YX9Ex3+Y8V0/ESwY7UTExrSwWhGkDgz2xme8opb0EGu6u15zYLrXkgQeTTzynMwv5krtwniweqMN
nC9siKFO6n59TIfxQescuOi1CURfVsxc7SFISDBD9z45QULkFvh23QBHPBGz2+vlT+b91rV3GEYN
o4/YO/bEPo57L9A1x94YGXpEYmkqQBB998VhzIEKq/sOC2n5Tj9CNB76DWwCOYi3If8xx+11ccyL
jtlna0kkozMxvqwsYGK1BoPWbi3B4FevqTf/ZNUreYOsHzjgviIhetBqeFzoDvVQb/wnh94cxWPR
7aoat2ksig+bpL4AFX5xXh3bU4T/dKf5swSq2OhbyCRALBb7u1lnn6Wmc0L67lVWWFDHSH/ki6Pb
HGIwkMxvZPTTtx0tRHDMmmGEaxS3JjAKyWxobvBQRroozm4ERBozUrVN1oETqyv7H8zsj0018fB1
o7uty6T6tFi4oHTDnpd5SMcqzTYBuizuEYxcYGZ8NJLsMlQZyZYLZP7aSjGHlp0Qi+Z3zsbQxM/a
6m/kYr35ve6dG6kFbex8RD7hy6xj3Y1s5bVbBR5k6oedLVCXVGV9sqXr7Ogvl5c0wqoFOC/ds/NA
mkhow951kC2Qvc4+w7+ULN7adbDv9GJJH81cfNqcCgdWMu1W2u+GljSBhm3aM3ewWSr0InxSrotS
RYv0bmeTxvBom/10kaycD7M9IsXFoB2nDJ1Y2DOA99IoXHkv9m6hW4HAJ3/tiZwEddHRRTfVy8IM
62dKVCQZ2O20j2Zxbjri6spxnUMDm0wQ12SuoX00vnuZ9t4vw7KHLMCKQuruPnH1d7dedpSWV6cZ
Xouovas89kU4TrtgLgwmLrwk5B2O93qmwi6w7AaUWfWVng/BDbY1iRj+0dDiOvSgirEibM5jvE7h
4oBalWsCN4xoRkLeboQrbmJRVs8yXSqSvItFO/NTo8GeqECzxELUZQrMWCaSZ4KoOPfyx9KZmYdr
EcnqXHle+2CY3fc60kCCwNpAJRFzBJZsLIaVmV6aI0tbkqi/8IESsMGC2ISfunEJ/wsS3Q2GpWPH
aRIXL6ybocTVblGfNWE8keZ44F7lIBDpfE68fnw0zLHnSo3vem75A/Sq+pk9zZfFYCvGFjfFQ+jX
J5yGmJ8rqH9oavkVDTyEls+jbYMi2kxj88OR8YfVscMt+4kdo5uUWza+MEqZMm9kz045RQ29cf3I
D329eq9aZ4RVwBZ+NFhSIkrObq0KlWpEA7IChQ/btrkZQwrPMfBzlv8xgVZBmY68s7Z79gwLQa4j
PhfB4urXVMWYsQjUeCZCo+vFdWpxhzfQEbaEsa93BOsiM1oh6PoJHGIT9ObPuELjCpQsP5SrcfzV
4P//ZOTfTEYEbZfOe+cKkjJcxyOZ53+bjNzVsvxWfSx/8sD99Uv8PhIxfvNIevN9vrahhh8WM4e/
meDI6DU9/ogMS2Bealryx0xE/03n76t5CaBMHd/S389EDBJ+fdpul1mFGpf8ByY4fsC/zERshi8C
EqWwgX/YyuLxdy44vo3EiuSi1P5sg+CucMpMJav1LjabW4JN7wHOBwbwxMjOqW8MwSDIX3bL6q4f
J/Nc1/2tqjkUMaoBnLeObs8uD6/I177kfS+gxz8iOum2Ntcjk4CSayWt78s6+27VEHRjhA1bc7Da
Y8VGf4fane2t16L0+iU0ruOwLWHQLOzPtszG9S2/LosYFSMNV7O6kVcMPVPpqgu5vvR+PrDny5ON
24LHTeGOKm/6sNcLm5l28omdA6k8xfaBOYqO/FSQwNoRSpKwId9bs3iJgYJYm5WmhgVPxCoONHMM
ovxarpoPOFVI9FbIVna1Mz2XVTFdFtvvQsdKTznrk4OOISJuagp1pulbt39KuT9bJ3dQM0CZ1L0c
5Y8pp0ecbsVblLZyO6MofIoEStuyjJCCuXI4C8EiqdX06bBk3ZUaEgKjn6kllPKJEFi8bW3+Lv+2
97TmSBNXdqh32FfAp7QWCYAk027zMiKOhjHCAM8QS9ekwR7EsGsd2o5VO/QCUluNNcCQy94GcQiy
QrXSR7YTMtBP9rYo2F4YxnBPTCb4tn50z4bja9+h6EY3G4oVi0ijvqHUX49eX54ssLBHNkTFJXL4
rdCtNt8WopEC0pgIEY24MvMWRE80wi1hYNmdHOE6r123YsZggxWiCNihiYKz3AseHxsWsJq3OCEV
68VPuyrsykzA1Sz7sPEG2J1dQWysmt/kI1yCtooMfAs13yzjlGf0KQJvMTcxboJs3si5hyesr8+W
LmJkrYPFIHoyRyR5KTUuEhCuiNIKvSqN7yIlP6Y440SuPfwfs06Cst/48XXVXNZvpZg+hDWDQaZ4
YANQneu26XXyi/jLsiisXQpHAgOGq19zO9cfPa4O7gD6i8Jw4cgmhh2uHXehE+t8oD4WHdNFN+ON
0CRrK0NctFJHTG4mDzgjXQjYIIXJRII6QYIww7v8h1BV6arqU11VqpWmLd9TitfFWtXujno2U5Wt
qWpcQ1W79ABeIFUFTFg1wrRCk1up6mOpKuXZN0rw0Yg7sYKkG9AVTkDpz5zPqFZGDTDU9zFI1m06
zg+5KJpjaRr5vlNF+sJw7y3KAOLnqoTH2/SIRQFvIny1UylEd4fwxeMyt7NdqVqBwpn4mRYfF4hq
FEwX/WzkoPlD9wdoQTUU3eo8kpv8rcN3cvVtMVA603/UNCKm6khiiV2JXRp70ij25GenepdadTHM
B+59VNg/ykxHVKZ6HdnX0WlU/Y+pOiFJa3ExLB/CGOFNJ2SP42vimGGmeigy9rR9VDN+ortC4FHv
FtVxOar3YlZBG7aojqxRvVmMLX7LsWOEXV+h2jes9eLEJrnfqq8zVYeXqF5vUF0fWZf2hhKOVpA1
HG1h/atFhLGiuGSqcWx1STqE6iZ71VdyduVnV/WaeGfjB6ix9cmiEe1UR6rP0g+psMTPguQFcjso
pJ+jxoB4gvUGrozG6mWXAUXY8vwHWmtEN6weuBQcdkzYdczuUDVecSJqw9lqSOBRAlmI9ZLV+xLN
U/ctR412AmtyzCYIKo0o2LmWrs1AzyBIxRI8C3DRrRcrLaIH6alfwEJs4ANUItpZhLJoyMm23etk
6FwzBpHbvOcyRgO2Wu4mZbP8IReUO/vGn4xjh9nv0ERrdcjdtT377eIHmlObF2kBy1rRDUiUzA6v
t+brj844D8dxyBvmpFn3RNA5UraFc8zv+h8wqlSkQhJ2SfITwgJMX0Muh7Vpzkiho59ZocNVaJf2
3ZKzSpKFaFNlUXuhpEVsH01gck1dHjp8gLtqzd6SORMc+27yVI3tl3kYEAOWvV7giXKHXb6Sx4aI
I7EwUaDPWsz2ibeXJQFC50/gktl+sltK+NRwjyTHrPezTGmhAObkP5LVYOhQ0H0FkWL9LegPpnNU
kgMe2Hk3vPjow1q0Ezp/VsXmM4kpGVh/Z34jhydi4JmybIihK1hKU6eFQyGtM0s54+DK2HQDolqR
DYxsQNmz6SujbQflox8WGlFKwUJzRhJKBuMKOplxqCKTNsJvHUSPjjNyoWeRXb06elk+z+5iv0Ba
Kj/qovafyYFfniBaeoBKnIjzfDWw9PTm8prEjXWyqghHoJY59ymhr4HV19WwsbqxtHd6i0M0cJRL
S3CzkC2kOdWrxtF6winRnGy3NMI2abj0skXAHPS1mLS6er0R+iJ2TU8eV+kQHtPrMFe02foG9rNF
peRxkboAyUs9eVpl3J3rptWvkIfb/VqRTsV8af2wSkFUnxhKsTFaLb7E5gTnfomRBlODIPkYC3/Y
YMXWnzoT4DLAe6TiQYqNJFwLfz7phYaStckl/NO6wvc4RDzRGEb9/jHxKp1qf9A8Bm12fRNdq13W
GJVwhswOpj4Joxsyhfn4S1y6X4qpN1JGLjgWdgiC1pNH2/CzRX53GYqKU1pGlvMDxWzyHjHZpO7A
+SRX3clo5TKNiOUy+toJjbBqeyVHY9Npw3LwZe7fMjeF2L8MzoExI3ZxTXiVu5WkFDfBiBFp5d7w
DAIp9OoT4R9h95bEycXV4ibbZOgq7lRLq59drAPpRvhqaGO0OeQil/jylDulGUY0KgQ8bGwbexOB
DU3yyuHdYRNH539M+LJHqP3iXJLA4pJirN5WsIMAbHZZmlhhZWXiWDCC6iqGdC2n91Zm/hQ0NSIL
0yO10G2ZYGx0XOcBrMFnSpizMFYTbbVlb1t3hsCzErcjMC7sMnfKbrZWJwFIePPLkDOGyOLqBXsy
NMB2+MiVY4JieDhIAZ57NRc7qKMY4wG9YqFHBe5JRIAo68Foacnz5GrxC7HJ6YneTrsNdqMTZGSw
QFtTJCpmT6geKxciHBm59LymWT6RHEuWAVKczvwOsL+8DSxsGmOGiwUgq1SkLCZfFKt2w2+81645
7hFyCVD8oX5A/90ytGtkZzyPrVsye6LgaBKZvtpFBCWLg4+QjyFxQl4S5C9tfBOFRwRVuwj8PJxT
ubSHQ6GoX7xR9mkmUDqsIgomhCtUQz3K+c2KnyFM5+pjcPPyiOxewAlirZZbb6brHgfB1Ghi5kj8
X/IytXCHUpPw6xb6y6rpfNK/mGWM0QdFMZvmxQq0aP5wMh95d9/SdPPKfDEV/8yEjrdl7ITpxRCT
v+XanjdimC1SNVaBCUaB1HrFVGNZColScdYERdl2Uew1uoUv5siwt2xwlZWY815mhWpbRC1hvWUv
UgD/HvsWAW/1mkWzBAdf15vFMvubN0/JQSoO3LhEGuN51h8R20As3AXNBVZVjv8ybBVLzviFlZsV
YW7sPmU0KFUNVuDeYKpVF9+GorzvXc50srSRdilK3ZTx1JgeNfJ/s3cmu5EraZZ+lUavmwnjZCSB
6gbKZ3e5u8ZQSLEhJIXEeTTOz9VvUC9Wn6luIW9mVaOzVr3pxcVFICIULhed/O0/53yHPK2jfSTB
c4aXf+2wLb5ARe345Fd4QXsABMwQcPAst1ynDt1OaKpbT8yHqUsf2xSPkikqwjwuLeVQ9QKf53dd
Aiim7YGNbAjSszcNnWmJzqkG87Ua0TdpWF8NtY9NvLkyNMhvwLQaRZm/qrJuOEy1FOyyjOHNL93x
cS794jEkkrgGuo9Z3SDKu8QkT9EMzV0KRzDKU9qYNFowloTIyDCn75BMqTRpQpUdTGiEwzeXEASp
g0ShaYXBN7kQB2lHCyoNAbYGG46IcVtPww67b+6haEiwTRqG6GP1P1kakIgd5cc8kruWoBM7DVGk
8ic4ZxqsSCrL3FsDsEUa6/C1p4Tc0wX9lnl8ZKGJoJB9kxqnPnydNbzRNtWdBc0x0VjHTAMezTxc
9qOGPmJpYj3c86lbNBIy0HBIwy4/6Eh2MQM7vyYNkETkYVaqiXrE0CVrjZlEyMjv/v+25R+BpOM8
gVTrc7fXxaSYPnRR8f/Zh3L78QFyqEz+1oHyn32Nf3egAAnUbhEfNDmJOB/myh/rFvEX27LYm+gG
5sDilKp55n/sWxz3LwIeOgARm3mfrTpoGPVHEbL1F9ux8MwI22HXyA3gv7Jv+XsEuWRfY3qSWniJ
s54txd9ZUP5qk3JyfBw+1y1A42/L0yQr72wv9IdIIOUnm7k5ioMRxxT719TNMWyj0TnUHByXHnCc
2eWnqZL+xpo7C6c/rqs/vdP/CatHg+L/jBPRr5VqaN41V7ocigPerz+vhv5qFiN2K0l3YvbK09JG
KFaYE2rj0mtbWJRgEPO1VaxpsFJzE0oeLRaat+Uw3oeKrbi1kLFJvw1n/5dXaP39+kpfCZawTJ/3
FEgdCt3fvkYM6zKYAJxxvA9dkNphu7UxgNyYgiE469KPKk+XrekE7XMcjc57U6ZsWZ3c625bv8yJ
bUfi6NQdFSldjIGuH73kPgIl8ns27PGxMidx8tXUHURokGMMFnChCrDOkSpkrP3t2L879BNdjBCS
MGlBapuZyCqGjcq5SYNWvBVFLnbxZM1HuLvNie2v/9YaTf4Bu6l8EHXq/loQ9DfBIstrGzfi3qsd
pKA6k9S5mmVjYFyJ2AFsoMmpq4NL5jjVyOub1gcpyznDjZzd4Hrj8zL0AWzlNmybdWDoM2BlEYJY
tUGDf7lm8YLdrrC9J053O3ZaEzw/I9gCK4gfipE9nM/m8dSEMD7VEPS7qjWUi0XKGwICFn5wVOXo
MTCmprlhP4W3Jm+gazKqfEU8RwHn+5NHVf1IHJ+l95hN+zw2c572HnmqdT2CiKAlI1N7vpVTPOgA
46BtVCXntX1oGLQ2dyCXmyF4pReT2mI3Vj2HL2+0IHmEMQ2PXj1WW5o2LQQiiCivwJO6rUoNWvLw
0hDW69ZsYuRd03nFlrCZuxmEm5HS5Y+NvpUeOz1VTHT99W3Fm4Wh+EcOfWC1VBJ8PxyvYUAhjMfo
K194uRY6CgjBaJz26BMWfSBF1ZFWGok4GmXvRaitsvd29Xdpoidij/ebM9E18FwIL1aMSYFNFvVW
nEaKItJJ4qQh0JNfG5T4NY/AYh85QbKdjVjQ2WQbj2VkEDYiRcaI1EW4kU2ftqIUohDQazf+0bde
+ugSmF+PASs8A07sugTGcxxH62w55NFqW9YnN6u9u3xyo51DP8sLUTeDwb+cdzKfm5dsiVDIEVWK
F6emVii1LeCzObmN9YDJmGnTK0+ZWfpQO0Zqj0f/aW57RLEohys2pqBm8jn/JIEF2CLv3TPhWRNv
fu4dgwygNfkdPBau8wKx85FN5pEGOdy3tM/4JwWyc2taXk/Z9WQfnIjSzK4aZbl2hVp2NCkFK1e0
88rpyydwhx271aK/iQoBUz1Al2ER9JMR31j1Pj2sFuH+UzAXD3Jx2jMYpOKeOqwZUdFSF480IopY
Q/zTGx6CsZoOlkXb+MoXdbbvfRPzSW/TPFn7VnVfcbJ9HbMGuziQ0i3pH53P0oGWRMh3VRDQMWIy
vn3gbZI4x/kOg3EtKnPcNYWTPitvrs/UgpGCMAcqF6TrH0UBAaBcymzDPPK0uHO9AfB9KZAAAZgm
JkHLvjxi3LydUngcY0SaZsZZfNMx1mpffrGOIMSxzovrYFfYRXuJQAKtujrnMO/0z0S+Z1ISBhcj
ISkfjIIzQMYlLSn90nhw0L9ISc3xtiihO9i5O/8k5jHvpzY62CFw3yoyp53jlGQSGl+eJ9/x4ZRE
5Hub7veyePlDSvnWOg9o6grplq9mUuLeZEpkTxiqrRh+ByDtiCe5GaRdAj1dXoLmdymGBSxPRbW7
ZbvWXWTOFx3DtNyaA8Qbrxg+2nF8GCf17LnYH/hmuR0nrD+jpoCQh55KFx7GnGgmekAqd0Mg+ihF
c8ldAfNi4rzEwT5di2jJYPuD2QgxF7I9y4urGQLdMvywWamAXnqRIPfJcoIlw2mljFmDJyb7SM4p
866dajJwbCE2Pcd+DEUdHkFPbfI5uIydG20yy2PF2BOInZbqU9iTQROAyQvtoaKvqLIoyWRS1QPv
LHr2ozzaRQjT4+jeZh7qiTLj6TmK9NCbNcZ7uJjzNsqYsJOAuHg4WvkNx5Fqh9bxsFgUHHtSGjdi
qj4438NBKXz9Rsgzu+V5bZoaR1QvIQN5044/sW0SF5W2D0NeQyTC4i5siokXaD2GvX1PNvPqiPY2
8EkrsTUN1hnKLk1KCWOGvEyzjB+cCQtYPDN5cwdTw1YFPSJsW5pfY760G/LUAloMeSEmKAoGKw+T
VkzTo2tzSxPAEdh91Y5LogyN1JnZpZl2r6u5hvFDGlV+7VxUbbOqf+Q2wc9ioJ7I7OAzuCw7Sb9b
H/j283XdWe669fPo5CRdfmfXYbwbcuNSjM6H0OQS6bH6HYs823ECYVM85Pssje6z0XO26EzUKsvE
fhyS5jppl2lVOwShc9ERgFI4zkqPbm01TwcbI94OVA7wnlx6ME6LByJWxkuQOtWJKC23i6AF60SA
O+nNdiuKCH9EUQDVcpPhKbIbASu/5RS7cG/aFeRavNg0uW3lxDpwqmH8JTIleGJQN/mLmgnzDXOG
s3Kt4iGexucIBWsEgbxWA3nIIaamvsoc8nCVeKS4Jdibkr0M4Zlp7bfgHOujE6v7Yr7ObstGIOYi
wUBXXaWEMTxiyN4t3pL89HyCLPm8Zbn3s8zxzaZaDLGodiaKl837uh19oiQ6SFvn6zwL5+cFjssh
mubgNLjlK0oWNLQ2SFklgd124rz76NTVj2P75Iak4ISZUJ7mFU9ez3IoH6v3qWoVA0ImoIj4JMSD
5K3zJBgsfW90nAD4QFMADQL2LiY4JIRiftg8jOGptGKVd874GJlGSlUNyAMeX9alz7ijJwGAZEnI
78kqsv4xcMjDZGKRG29QR6x1YoPlG6ZOP/5AKu2Jug/ZfeYHyRU6+XQmFbnsh5rObeDeUGTH/MlO
RvnllUm5Uz7ji2gEBAcyZnc97THn3EmeEvkSd8WHQwHEOst1l1fOTcSNxL6eZHJUA629HC4QJCmP
XsmQUzSU1ezkLQ5aTpEurzIgJYW+QB96VmTWUS00VCZ497Yy5oINx/Ga+WGM50x49cq1223ZemIL
faP5ZUIqwJ+cnUfjvmGCJE4z07FXTG575vg/ovwJ0AItcWNrkqdS01IMzU0Bp1kh7Q37MbJIUeYu
fBUmnpQorkwuUYpYC4rwgtsIsHuHxZmlM3Wddcz4MuDJpAj1TSnL2lQa6cLqj/O/GRK8NsXbqOEv
vsbAkPTIt4ZGw9jclHlQeQ+ZxsZIE4AM3RntW+yKXyaAmchwIM1o5kzSll9Qkcjqah5N0yXZFYEV
ajasGpDK9o/aUOFzPdrHjioypF//jK/x4iZ+tYqDOFzFmn9jpjK/SQxvBBEAHYejyBsw82Ez+ZBz
fKem2dTj4ZCZybzONWGn06wdPm/UyWr+DrU0r3yUAspY2uACwASWy6y89dRD7gHaU+0q2VQn1BHq
NJP00Uytr7EDc21K8ocRmljs0NKcG+TBA5VSx0ha8wGhJrrvG8E9J7V5UbwiTkjQhUi6gNIMKdSU
7YwtlfHrB6vWV9KpCjy0WHYONQVH+p+Srci5DMxF1Ae70A0DoBQfAJxXZ0y71drU2KMhTv2VkgM1
n7bGImVx6MAPqaSkxGYC7ge2YDVonlKSu68zdSr3Dkgsyv/KaEPcwFhnmemh7sSa4EcZ5eK+5Rrb
RACWRDCUjC0VD/UVO8Ln8M15mgPm6FzDnxiNrHPWEqSTrN8jesXTznQ1JSe4azU2atEAqQmwKrYV
YruTvkmbdVTtG6cyOCYBn/I0hkoOCfVUwlgONQ23I1c5uqXHbBaN2XAol99wOZuNbLw3ukeZi/Gq
1+qrnTDdN+STwbP8zmFj4RykmBtYFozp7Jxk6XSElz6TvQCqBboExCmcrQqp+K5veuYMDeEaG6Pb
p87wgxGvPdUa1ZVraNdMnDgtwDZFzEqZskBvEe1YF13kowzpBlhJu2kgjXDl+uGNAcnhwRw7ZCuk
in2n4WHIrLdl7aLLOrSH7JlVXdrm6dlqwYXNDLrb1g2eF40la0xduK1RZaWGlk3s8FWN982CZwYv
Hd+rb6zDuqsp7IB/8jRqAlptWmLnDVDRGizRNicVGHkuJQyQ05KwuekbZtw5sa2bzHKXm3aAsmbU
1XuBeopZ2My2A4MCvltRXB0W+3Yyqae2K4tdoPltss3YeWurRa3pbhOYt1rz3tyibY9FgP5tuZtY
M+HmhWIVirhIgbpbN36s2+wHA9dXCUvOHCvv1jO796THT5dwxEXW/dU04St1a+IHFVGKpTt3evh0
9jJccPwdGtXfkPh6SqDYLcmwZff2yFabc9BifSqMXc0qAGDUsCjZYux8rmv4NHy6VkOiuCOzcV9L
8Txgo1wWVHVPW9EpENnQotytEXpvIb2B7KnL957V6iMYhmrHcPxQaz5fYVDPUlBF6dufRBzBufOg
f18WTTVEzo5pJt3Ydf+7YFt09dTU8GUTtNs+hkRWiQcw7c+9I0BGpdmldY1r6wAoMROqrkEMOhA3
t5EhbPrULBYLtDAsU3UZ8/oWLXyiTCwTN40L5mbURjW7Jq27QL9026OMmPO5j0BSmHt7O4gpPsTg
D8tyIfgt7B1jmsf1YzxXwxP+ZW8NH5oWW01RbCJuWGmcC4zqcBZxrKstWdR5EzUA1gTx/VOnyYyp
ZjQWmtZo5UrdVjaUx0yzHDtNdSQsgMBek9q+0pLl72xMJVescQ0rdZiQdYwFyMBky2dZQB8evU+b
xfeNaVjFvpbU9YxWb6xUtdQbS6MnVY1ZtBip2sQUB0EsXhRHqOajnxFEaRG5HbCgrGIMWitmFzqY
NOEyLOqfnmZe2pp+mYDBJMa7gbyBKbwxbxUMuqP7Dc0MJcAJdhOCAPZs7Tzgmr413QAUuo/q4KDE
9IgVxt54UZpsieqSctRwznFkyuF6qek8S/dDzDtrg/xLwBxvJtx4OIiBqGCKjLb4RJm2edBg+9NE
0Nyu6vtKU0JnzQuVAeTQuWyio44Q7GuIUDRV+/ZhMWx6sXFPX0BktpvSg8oUy1by3ljzrjSG9j2Z
EcKVD3BlVFN/spb0xIHwV9/P2bUaemcbamHc7WEzBqnFpmYAg2rPcGGpxol+JLx1+yKjqqNMPdpU
vxmqrcapOlPrPTDX2ce2xfhBTR43kZljBYkpuVkswhEB1W8b7seXjODQqtLkVpxy4y04lGTbJIqU
tWrP7E6WDQxh5M/ihdQLzxNgsPBp5qdJmK+UC9cn0xiGrV4KJmVGGgN/qVn/KDVd1neK/I6NAIiI
bH5TgqEy0CDaRDgUXE3RhxeGT51kpvbpYF8A1/Z0LqG9a5otbW1sFtuAOT0Xc32wQMIfHdZpdz3C
xSHVZFzommLF1g/amxC3pqFQLJzPfpzCPQ8yntUAQ90V5vOJssSam3pXW1dJfOqq5NhtPI3nBbP2
ZGlgL9I1TwjqjZ9Nmzu7E0zTEx1l/FjMHIO9DX3Kr3gLYZDi/ZjZfiXOnngHVhnuaygjL8wzl2TI
IKVopHBmE6/u85TqbOJ9wA5BD4eaQSzUtGtbszrw8H7mk4FejWfrtleBJu+aPMI01NjqsZeWGnQ8
aeSxSnS7YBfJu2zE9utT6r4vNSR50Lhk7BrpVnppdes5OWVFRii/LFJiT5RZCFps2i6+UOY8HYBp
JG9WB7vLJGwCCoZ/FMc3YF9wBFRYeGzcPkY74JIDw29u6ywuICgt144tuUXzl1xYLmZJCY3Ihxlc
WYbalAY/FlgCRXxrVyMpwMLmOdW40YyFy0RDwc1Uqke3LqIvdkjY8+DYPvPEbg2QmgUAR0gJCxyM
0MA5VcTWGoMNp0QmufwJtN7PXJIUyuMMZ3Edli9d0qmjg3PrxDo8PJJjz1ep7/ev/Ag5wTd9e6ZK
IjomhKJPjWPI3WDXoMdqY1H3OJRY6nA25h8Yk2V6W9Kx/Qnl6cvHGXhFzv7hueZMRqLiqQdy+lyW
Qw6a2qR704L0WpJ9QhJtkwc7s+pta+B3I98kLhSH/wJGRv5kCpq1tI3+ieSL/zZzSDqb6P13GQYf
sjg8NWhcS+zN5DaQTmygxOBheHSm3sKbUXIYPJpUxPFpq6zwmAdUY6+iwQ+24WCMWN5rCsOQLLBp
5kvtvnkTfnumoKbl8RWwFiswCJ3IN67hqdbo/2nS7uNlVGDCeFUbh/0dgQVSdYBv3Ucx+cV5Ufi7
+RT53gqJ3jnwIGs7YNfdeIdVXZ5Ldq6bIc6WQ2Waw2UJ6+AY4r/ZtfiRd0XuYjrMwHBNRhmP6yKu
6weWQPpH6/TdDdWgUG2K0j5PKOkIw3Nc/Rhr37sm8G5eg1oXZvoYFbEqmT/NelQsq8oalwAERuqw
rIjrrXe917kWLcvJZXQexGKE57bIbwLWhP7aJ6fyO1b28hEHb0jzCX4EYmMuXyUHKVup9f+IR3Om
vy5M0a8DHv+w1Sx84jlMRt+ilQCLigsPLqxOacIYq/BqrXNs3Nv/h+LfJflgUV19df+krd4fVT23
CZSQ//W3v1T/9uvos9q8dW9/84vtt25333+288On6nP+Kl/ojz/5j/7mf/v8R9U/13fMALc7pYcm
me4/KT76lf3xda5vxef//O//TPFIG5WfxkP8L/+b//1zXn+qPxuvtZr4H77evymB1Ij4gm5U4u6C
SDrJuX9XAq2/CBQ+UuoWhGxLq0Z/1QGltmtrHVD/DYaGP3UnO38xTcCtvq11O5eI3n9JB5SOVvr+
Cuv/j6/879j5iVtnGYAvxWThMZRlU08iqxXGjSTJsluWhUVgXFdnq9DCO0sz4ziNiVqxu+axMHE0
GxLfIwSYvMcx29TVjB5yg6HQ4ibQnqwcXrUCzrHufTx9XmxwfPF+Lya5DbZYwykck/HaUG6PsVH+
Esq0N2AEqTZuvHMiRbgX2RK+4RW7N3QMt8jhNrjvY+t9zYEd3xg04iK3GHwW3YW2Rlo+hyUIV4XT
4H2m85gtT/TUtWxfMV0LmHx1+tp5tbFa7LLaCUmQmtuYf+4xDlXZpCv9ZHWXSaCbrMMpys3bBudJ
aN8ahJQ2mm6A8lSLF7E0lNzFwbLR7PRbPqO2vRo6VP7Fp+98BNq37UEiryajugvAOD0W0+jiG+DL
8R/VIrH8ReUfW2J4fE9iqvlTCP9pED6TGp2MVWoQTwPcNOycpBQcoGR272JootghTg5xNS34ZJjB
rIl/iCw3nolNGIbzDhdRTN010pADRWaN3mYyBtRdu20sp78hT6j7J1mKIe7Ya5tvduNyZl15oTQ3
9CiclpjNnfJB+NIhu3Em45nRtAR2lsT7ahKYxhSYTqOZ6hunk3Ctq6fYhiSIUuBuw5Fn0ooNanYi
495tWk9iEZnDkmxUdWlNdAcSkpuk8saT4cxvvZVVYIcEAS2Tbhi/d85Bbi0/E4gwW84N6kc7dl+m
jN/Chey/weU185TYWpqImcwtuyBvuXcqCcsYVNyRorN0X8B82eQhPzFA43eSU7zVJvmFrRgHWOls
PVX96sYmBygN5hJ8vvHWC5BNdLF5D5ZknROD2fk0Wkve+Qko82HIt9xHxk2IFEzqqsPvO1fGvOvp
wisUMUGPJfahmzu8x8VL09hn0kC4tX0wXS39K3yFar4nijQ+uaVp7VioexyECMwh7lbxOuB5vmon
BRyIUZROsMxeewEBbSYdtfnO9ywDYOA6SZeLb0DvKrJyuQcfCbUwQJ1TbsEeG5KKbwk698x+nwyL
eyFKkf+eCCIcOsOlwcLHAdczcEKOEEcEBoTU3AyXlZOx//BlawCwjuwaN1J6A2+/gRcgNr4FZJGd
tO5PiLPbxPDJXlm+/MGCdDdbBBoxr7AgtheuwqHryDbWuMcSlTwVwu2Q7Xg4D0pbPAtxTwTE/zEP
S3by/cz9Rdiq2yjwMAS8EJkmY6G6JXZL2JVTvAs50N/GPZqGw5ltDZ6Ka9kp4g85Whc6jSGABcAc
kPGw5DYyAPzotw9DONEm2re63KYsnqEa0q/cGMkxNInxgsS3LiiAwQNiqvyKtOltaXxxzNSUn9nC
RBfqd+sdLQjGZ+UH7QVz37ItZMTggHEjWmH+8NdkJWPO1nNsr8CGZl+VgqKKqTWjj7CovJdsyJwj
1c7ZXY+IPuNuBFBK9iTB/RbyjXoVx66kXR6sQCDx4utOxTLu0ix7TCnmIWYXzhfT9+tDnuf93UDp
7Z7Ln/2bP5ruWhodewrlFOkXpWcUAXgsWEN9qghxMa6blIwHZZXhPQR+8VS7NjOpAH/beIZ9tkj8
39ddN77Utgc6K+R7u1gq9naqb6I7vwTLzQtBmzXCTm0Ht7OAwi8d5HBlHzy6ndYOfQPPTYAhc02X
hnexTA5fLMCWXdDilkLisSo+Hql/SGPgtut+dJIT0CAUP4Oxl8G95lyvbIoRqwiik12Ked/DcNoG
EIIfOZqqdZyX/SP9UKTnsAFSAAFrRM38fFKzHThL0t9xJO1r3HG8iI8mRywwV3FW45oKxsNkx+OB
RJA8szfhjsv+66EZ45gubzOadnFoyXu/jZDVWrbISHOhvEkEFVAIRiW43L5APMWkYdIyPi13gl7A
1ZxFcJ/6ZkyOfTwn7+QhmRfLypE0gxgGnFVuzPAPoIb6O8lwXJND9RyOsLb/1mSOx+8BfnHWGFvg
Dk4lezk/GOWrR1r4TOmgfKSkdIj3CZvIVTqKzUCFgPKsbM2fGrdUYo0bO5ZHLmc4LBnEs3ioONWa
/dbv7ZfBH498vp6AjVvnPKBpsRwo32LzaNGx3njmR5EvD7UIPpVZP5hVAA7Tep+j6BZfxM7onXuV
+zQ1xkl7Z0/2tfPG4c0J+Xk5LDH8JDkHbnAnTOOyJNYp5UpYzwP3wskjbZPGn1U4F2umQ5sT7YNT
ciZn97r88JuGFeriERSvA4ziPNcwfg7ZNSgWj81Akn6SF4AHbUXvfVKgNlU9lbnF/OanMrmNMBbt
6oJUU2pH3OvGGFth5g03oqrktoWQvJIpA0rSjsuDYQUEqwMd5hm76rHwSCpOEViaEKqEnQKF3HRa
yhwKriuU0gCAQ9Psp6rqWdS7JGHXeIvTG5mEyW7IwuIFKZD4MVjJB7tohhfTNHB8RtLI+p1JTGJP
UiDathXxl2ayxdPsKWsr2FuTmjGof+oVG1Uc8JciG4xwO4FApksyM8eVb04UsiJtQ7Rk5EhVmwC2
jybilSzYIqcd+ITxqLHxoay6PNK70ag/KcoE9jAQPVqvo+qnbbX2Ns+nhnAHKNyHvkvyN8nB624o
wavSa3tjx/OpKFRGyIZNdOn0177knigrfuhsNIa1G8YXR3j2cQTlwF6mM4o1IV3rjdQ1dGrumI/f
tTkVyuc1sw2b+xdhECM31xVz1qVKVH3tM2KyVRde0H0J0QhWk1NTVZvF4MxUxQHPQ3N8ZvFPpieJ
45tRKutKzNS9Jjl261n55mNSJ7/7pgEbBlBwJXBDH6LUF/jRtFEh1EyeiVARgyNWhN7YlhZveJc2
pyIcHmVlEUhuCazzYeHjkUe3pZxxaXevIQ/5p7GXd5VrQhlYhqcMI82hS+vuaJYGxEJVKhbwzcxJ
qwkJylPw3jusi5lw8pKaJg8hfLVQYMfqm5wCvBAWaeHGSzIiHqOpkhMIRr7HmanraTEZenNXq32L
BR9icewruPwWr4awxlcZeeEv15m45/OU/FDOALsynJzbIIy9w+xoOi4POtgwUH/aVR60wap2ULbh
FaxNfZa0pPMr4bLYp15VntIM5TaUlGNYwDZAXoLGxOpPxHfeAmCa16gEBsRHLlaSeOzUnc+ual1q
7u1TBwz8HPkiW4Mq3HOYHkF5BEwJ4n7m9r12DFpVVpEmdEZRwl4aqsKaCStYmU65HL4XQWnvW3dt
eukKtD27iW2AdEVxryniV3dQDRg32odGkN+PSVnHWGeD5YXNIbu2nj1nL3mKdHbr7/oieWdgbX5m
bXdbF2b7JBdIsoWV4n4xmBTsmmyVt9Dc41hQ7ajQBScMiHrHFGSfHcXSzUxjiKRT/zOtiJikglGK
2c2jvhQloUfSfAi7RB4t+q12GU0a+5jR4mCmY/lUz41LaZvaMn4mK2OwU/wYY3UDUTGlC0ul19Tn
/lEAH4AB0i4bJLP01QTWCCYfCucqaJvyvasHXarcNy3n+iBgmsOPTzrsWs7wd8u83qsyep4c+1mY
/q1hM/opQ3OwuA1RR88H009a9TMMCaTOJiJwjSaGV13cqjglQVMM7EfIIYwHU4zeMa6HcMv1Xty0
VSF+ESxZK5dXHnvt3sjj9kY01VueGoCtLKcm4piGB91w+WZNAzYT5dXrsrA6tnIL3qcRLIPI5cyF
kjy1afcrwatzVK6KQIJb0YYUfbvvHcve220y7lm9AbutF7mbVLMeF2vgO28ydR8A8nvBeiB2uPQg
S9hTvw378DPPKIo3W/WVSZH0hNtzddM23MGDERqvzMJhz4svT1LQZhGydn5sDDq1FUNp5hjirKZK
sBr2uZlMycwvo1cVjt6ltjzsOUPgvZFwa3e9ZE2fs3xeY86M9uBm/H1Wq3of9EW8FXwTh86S1VFg
hF/nHE81DsW4jj5+LJvnY0ZvTC7vZQ4CEBxXuR88t7qkOUmzSBQcz+jffAx9shQDPhQcJ1a3w/HU
4yCsmYV9ygqQjixc+Xb2OKmS9wzt8uC4VCUpG8sOAFk+VR57SGfp0OUmFCER4ncJG3TLwZ7B4Jj+
L29yxE3b67HVzqPnslbjczyp+l31VGhglYOSlKD17LwGtmnY0vkDopULvRCD845Fbal3btzG2Yq7
LZ29uIIWb41pIj0CQDC3Dc9o8GRzvoWpVpHTKPVSrzDPkQ0gAuu0vzfHeNxYmXRRHBsMrQETReGl
GNxHro9Vb48sd5lLzX3l9sEuK5psbRpNvXcri7Jsd2iOXUNRKMHvp6ryPsaBsiV38e1VHP1iCvoh
FiDOc1hRGGGn2kMnT0uVubg3RXjXZ3Tflfi6QqOXp0HpdhS2kExqJKzTup7uZOmV+9CkdCsYObZE
FalU6pZv54gWCN/KN36rrhblJEc4dcaxyYpzMtnvLHslpMgB9s+SKvP3aEuaawCW+onxgU5fPZQd
urZRt/XW6+Z6j8h5Z0wJUCLjHhMKD4KoBn+TZreAXls8WGKAChHiHy13eZY/tL59XySB5Iyl38ve
80rcYm0hNzxyMZa4G3za7pcslhvhMTH3LjeSNRXGUPBDx+acwATLXpzt9/1Q+ba+qnI6qUV+Q/4v
Yc6msNvmDm6hHpzHsncpyqGGQtBHIT2KKRY4TEdTl1U4qRA7nlm0e2biNdSVFnIpJJtc9L9k6cFN
j/et0f1u6cFoc6zMnq7GSL5bMuaerTXf7y3UHes9+G7TwDbVr6K0QusIKdtwnOErwmy/ilv/UyPT
Uen0dl93dNS6HKKltqPVBR5KV3k4utQjTZtfWGaEfkrwlujqD0og7Af287oej2KQlIYQn6YQnIDZ
xlCE7fP2i5sW1jbndmHPrcB4bRJdNzJJikc8n9fMq8Wr/t1Lgr0AVzhdJSadJe7CyzNpMWmphliH
cU4enYaTXlXti03nSZVm9qfC476mPPI81+hFTkevVUFeaOUOkI/B1zHTp1SpVIEiw7QUasPd+RYh
6F6Klh50/IlnKI1iA+Jj2We2JKWL02ki4sQ9MhaMLZxQYeaAmAJGIFvBByV+DB08qBVtHKIpwMh0
LxRc/850OQyOoJc8VkdYDGrrchT5NGbGTFeXyiiXeplIF82UPsUgHG0vni6hmRC0d6kupiEx6G4X
TsDv7Jamwzc53wD1gQ5Jdj8RLVUYGH89B6IBmdr21MvuWEVzoStS4zs21wS9Q5/eVemKpwAH6jqu
4pxwG5U65GWvRpvtOHkXjx2tO42u34nJ428sXclTD9CP5nJM14OXWsdZV/fMuAL3rZ2oG3tUNwqF
h+XaxPIHCTuIDnhCT5JpY91N3NqYT9YgFIncdMUtRovq7OsKoV6XCVHZLj9Rn+afLr7T20aXDkXx
QFWejtWlupIoxKq0FnwGKT4L6uMUid8M4tyuLcqM2jQ3L0VT+redMsML0ab4GGaMpLYuQho7cEkY
EEgG+lhxKm8gbhSOOxjd2jE8Byt24f67AyZlFSmqlmbqK/a2rl9C34z3znclk216K4ldbiULZhmM
ImyoGlTpxC7tu4leJ5DoyT6n6QlTCkDqUiv5ql4+oxEs+bjIY64rolzbDrx1pAOVra6QinWZFPG7
8qPDmzwHKRH65Fw7zLEpt/8Hkkacd8wmeBUYuWbt6EorU2w7q9mm2u2Vfhu/CquHCpk5q1r4yTaj
ZWul2J8ewXNhGnO1f2z+V/bOI0l2JMuyW0npSU8aX8ChGPSgjFMn5twnEGcfnEPBFlGr6R3Uxuqo
R4YEkczszFHVoCaRGfEjjMAAVX3vnXvvN0mmmDJH0WW4HXXLURFnhmLP1Fhs6yNK389djHkN8wyC
KzCKV9RaZicfdfucArOZdamf3MyObmZFujWKebP4+BszhoND0HcfKDIuCfSJpD1oOZJrxlOiCDo0
8/oFEV67SufxQehwdnpTg3qB3rWZQ0qQovEk+oe7CR3JPab+4To33fRgffN7Fc+4RhLPjTOl451G
9sWiMWJrPevajZOxjNqBi5Zzhggnw6ndurF7EdBzsQIIqVh1Gttju3GS5l18Y4bwhimtrQ12JZzO
BdLitr0qU737sBSmGDdEm6qAkdUAw0jwsX+g1UG5SzrxY9sw+VbqDt83BH1EVOCS+c5dqtBIj+X+
OoeWrEjVyhluammUPNmT521wtQi2llVfZZBkB7fz4S5NNO9wmEOF30V0MQcxqlmlSWkk/K3XmXfM
wKcF3Cg/apOTpaz5OMTW0c7P5aMN+1nKyl70CgcN4UKFnLJlrFDRGmY0cwWS6ZbOfQZPOimw1FKI
6eD6ijZV3Ok3gSo0Eo2JKeeQqwBVA1IVdoitV8GrBGxpz3mUMn6jkkXhii7FBNQKUnfc4fTJu6Pi
PRYKih0qfAQnV9mxQsyGCp0dChrGgqd/ncDVen22zRRoS45qSvZBbq5mRXhJ1/gwfHk3dwpgUahu
raBdP4VDYGSDi0kQWx90JNt54UzOi1HK21SBv87QPEgHFNhTULDRBcOHqUBhO7KoXBQ8XES+s2xr
B6LYVXAxgdJgxkHELqrQY2yS5Aa2ERwZ6Aak3jJ+YiRZHsNvbpmnzz+VUOwwQHl8SQxxtvwhRp3r
EPJUwXArCNqBhg5s3O8G5xap1p2cunEb++UN4T79imAjsbeVHY5LLNxTqUDrMeXwonrA09Kuc4+x
jHjEtRULOZF9uArW1jwCboNQuxQK5PYV0l2HoXetJfAtvgK+DYV+a1rtHxqFg6dy7pbhzIDDiXae
QsZpFoePncLITZ9owwBfhMXkFHQF5m/gHPLcJAiZsCZg9LDBmiaHT+cqdYDqIOuIdqjqiBhHg22e
Y4vs3Ugh7kk7WVsX6p3ukLHGjfzSkRAMpnVT+ZGSphK6qGB5R2HzzG0g5rOkvZkVVA8rQMQOQMsq
Vcg9k/fzaBC/JRWMr7B8gA9cC6bqMWucK6duTs6Q/IwUyO8qpL+Hceg7Sew2Ya0K+seEoFh7tr6L
alvcF0gDEqUR8AiafQiVbsCo/LuQnBtswxkScXj8THtpLWeZg6L4gFbULScitKAZlSqhhwG/ZAgV
GqVYGJR2ATG4e7KUnqFQygZTaRwGxA6mUj2YSv+QKSWEVJoIrNewVFQ6CXygjYWntBNtSQ5W9C2o
4JGcNmQtPpIMwonUQHeRO6I+C6XF0Awly+C7MutpaK2MSrXRK/0G97t90JF0BKLcg6Urkce3XVjQ
nAujq1YtUpBkZtGalTqk/9aJdKl7IzGqPDZKRVLzxD22voeypJ3g2pXapFS6kwABiuiFc+yVJqVT
6hTU0OhU5OCrYhRYckTFUio9S/otbZG+TWQV3m1b6ASkL8G3CiYYL4nL6lK3eDK4MuzO9YynUMOJ
6xJncXsSSGqkwZreKZUNLgA8jLJ9cpQCJ2yy8Z1CRB6l0ueERnXf5T1QjNLu4MU0b8aiJAmp7CJJ
fYnKJ5IJcw6fKEQcLsRBfsuBcElqSWUcOKciF2IowR7XKw2RodREptIV8Sb9vkS4QcFU2LuxkN3K
zkiRVL2YCujh4I7BxyxmFc1EL4lvc+vnrnyBWJgPLbHwV0OeeBuj7t47EgS2g9b4px559mUcRPrY
NwphrvGeKbz+FqOFVxeZ9x1FNNjdbJkvwC4PKK62Zl4xgGj1kFyHQq/3VJH0xJySb00VFbCqNAFU
qN7KkyW1+ZJmneYtES8CisuC+93DJkT4I3RxS3wIvSm9zD5Kvbob2G12EeX1sqltm7Wj9/e4AHgb
4ehPsMHbuPXCcF17dbLM8HniNyFAA1n23rdauWy6NNaWE6zc3pJddoI6rO98N6A/Y444YlV1Wh9Y
isTVOI/tQ9JTDdfGPCmrgQwHy6lb6XWCHRZ+T+Hy/9iWTVcvhI9IjJxSie6h95CbOBFNceLspwbo
vRrT57KmXWJbbf5oVkyXEClN8sR0kcO0LnkU7QKU0hzooi4rU0UyYHZDCqC29HGFCCYVHOPPzONs
6Z9m2GM8ePsbi5yXA1zpGaq3YPkm6zKNW2MR+rSxwTw+o0A0CxwVylu74rgfJ7Wz/C/EM7ZfpYIZ
2j/iGP8t6QxD13HpV8zD3xdk/8e/Z19/Oxfgt//6FwDD+uHQ2qNdSZ+CGbbj8rq/SLGNHwi/+AMU
kKZuY373OwDD/wGVgSOd86uA+zchtvihOmO8notnnk34zr8CYDAb/CN/oRum6xp8aBN3PgN6QP+j
cpjksyERg9owKzZMP2XpsD3IBLKnxNIarOYSWS7eriG+9bugwQc57jbuUF0mt763mwlxXYh7SjhU
bzi/YPWB6cCVAQqIjZjJ+VglLirIQHOKGw0zKiTaWKixET9Ysr4O25ajYXidVygFkjJ8HQRDNwDp
YEF65J2W05yKgL4hVcga83ACi7UTzxvNK2aBiFkigzFgjmW0ZR8ZBRJ/raPIDE1ODLoX8wGqYVwV
fQ4tGL1OefGSa+JGVtZTO/bPMOA4U2gtk+ny0MIxkkdIcwz6CTS65HUqic4XNCzFI43iiXHkG8XP
e57S/69D7761O4B0EZVQIny1MjX0jWjTey3P5MqVcGll0LzGQ96s6XGiKGHzTyuMMtoRjIJwUVw8
Ws5T9di5J3yUaoyLaSKFxZCxbOJan2soA8oE9SlSpJs2GB9w3rkgRNf2DAg41gRC284MNimBis+0
coYvLQiJVs2Ta5uba6kRYbypzRRZmtvfdiJ4ooOKNZWkfxtYFX6vjONFQm8h0mmDp1PoQ5ZUnz2h
Jhsr9M2lyJHI2BYXJ2MSUuuxcZBCXqExHZZVFn8ODEgWgyw/LGMUZ6bl1xY/3aIc/IpmoPVEi4q/
k/1zW9Aamewvaops58f2F9wLbjNWfxuGXAgzzy5GblwrXiJqjGt8Vm/GArNnOKBFh+9xKyJ6XXjC
3YiQlnko/Z1umodm6I1lm0HrmpZyFkQrGNpIHOkeAtd24iYws4ucOVFj02JtCFHnd7DkM7OVqwDH
mLVp8yVClGq1hRqm2wEg4vAzMWYRtv/u58mFYC8iCLiBXMuhWAQPnaaMXwFvYmoWLMAI3lwkunNp
SWgmf2x0v9LRPeG/Qqc87CmwtBd9nh5iYIO6Na7zab6WOCgumVXr6za1s7VtZjRQrSFH9YvQxKTF
kvNLDxoH7TDlBiwdK3otu/CpVq86h8XWy5uH1m7Q+6koh5yBLxtZ9EnWzWsc1trGtbwNIKl7wnNk
ozPRAk9AZhEmKbTCnAfL3nSjo964e3ykla9zeTQhDAA26+bYJjaHn+pQtgaJtpKjezvwL+ExdnCL
Tu4az8Z+ZyDYppgeCDY46bNzCNAgoDa2v4ImuZipeU2H2OAOl90rgiq4lpS6z5jeCMRRriTst5Er
7iK9vTWt4Vrq9cvk4n0YDO6S0f5rS8LCK0kRgrhUIOaI5XI5toxo6WyyONIAaOwjLQbWLi//SGU4
b4kR89QI9FXAz+MTjksz5AWdg4inTBvsox2GTx5PqLBwBC57/5w22Ml0iRFsc85jPBOwmymMwQbV
uLtEKVEtif6x12yyIS0klscyjoiRzgYTFXr3nhJLscgzCF6zIoRzKidvMcbM6VwjcFf0xV7wg18W
6Dfwm/ZvOgtFk1newB7UK061n9/Tspo+DpMLLjCZYKyOFq2WGEnrAt0kRtYjtzPh3Z90m5D/9lTS
324TFDE0dqE+QW8w8gls7xjWfrGXpX7QK658OsQ7nOKcpc4SudQ1cZ4IGMBugwfZpT6vFnUGCVTH
1VFkw+2UuPfoTQIFmybXocupbki4/+i5i2VpuJc4t7+GlOFqZdDLww44TJHu61OfLr9BshqWnud4
aq+mcbgyteLRLSRR7HyUunNf0ZuxKqfc6LayHCZc/HPEg5jqigccz/kgH+5S5VFcIw50s/5qiFiq
bH1KyX6GxEO73ZC32n8aGJquK5JTyYdv9nSzzumgI70UDH8dynJML+M7W2sB8kRBrnUvn8lOmV4q
2iMLWvVQRDqXOVCeylyeU+swSjSV5XImjOssDTe1PzXnWGeOYureTeAV2IGbzh4N3ZUbN+dUCXtp
DUEtYeJa6tYxJ/KXLn+pExxlHSlDXvKZ56Dt7mj9Y25oYwplh3R0TUyiyVdg5xtutRorwdqZb9Qq
fYkBO9TgZFqyqgOLjOUzHv3nMmzvJ+VFjZe3dkxzTrMYllgHCHq5CebmEsZu/uC3alyP29ROtAKX
0LTbu7kEfG4YntdGcWxrHg8mZeXOHWoYrTi9zzvusNLPb5p+fEA1o1+nKI9wDsRslJUROMAj/Vf5
V07KbxverQElGK6IIkCW4RyQhlEyJtVVHDRPnolcVTTvg2EPwFR69SnhGDZijl4RQBnvodpZTQvf
76Dwxp0fhcZe+tZRcxOII+UT3hkVc1gYPBS61SOVg7eTylKcZrlzFspmHMTuZxr1zzJr35EQLmn3
swd4mG8MHfWCPpMVxKW6Ch0jPgaj1+7yumyVc2G2Fl7ZboSyOB8ku53ZsP8Y2UtDWbW00eBmQHnw
Yh0anWqDWvPRHZuzHTOMIUnhS+9pogy0FCii6+56sLvn0B/ehNK2u3xhTgY/XRpiq7imnihNiPmO
frfXjODe0PdY2jrBcYyMYh2WD7gcHojNxipGYCZnu/yknfJ7bzF+xzSI+ZZzitkKzRLKg2Yq7ps2
E2NdHIPIei6s7lptXpPPajClXApkY4FtwD8VGOFp3N6RNn8ZNRI+100v4Yi1yEDuHVsiS5KpJNR4
15bM4xduE+WbVChpksv/I5UdEzsd8BD+V83oNEIkscBPx/ojM5GMDthvbzHugCYk9v2U60N2JGGS
b5IFX73roVhoU3cz4N+QOyVKBggrZ/B+loV9ILkQcAav/iWy/X6BqyOGW65gSCwIAY25CDU0PGrk
6Q36ASs64z1QLv9UbJ+mKZ2rPtHPNE19fN7Y1cfiUfdYGoKRJ88m34VHWS1W2UAba+4PMYLAUKuf
PRUtQC/lXldhA2FF7AAUBKmMZe8uQQJxQ0+VtxjYAWQXzsBGhicZ8cI4Ayu3WlyS+X3zyVkCHdpL
WnEmhCJSqED2aMoGaT84BeI9ZJDXtLqHrQAZ6OL2O/93+PQLdzgEM7qvoJj9OzMwv0ad1d40TL6x
jgsd0epGsHQzS1A/t+z0OHosskqaqFqdC+6m9cqPvPRsKq/erPPw2agTNGw4YS5QQ50Da6YB0HIV
ytkUZz3C5g4ykOTSLjmnIikA81jKK2UJrGv0x+dufgtaltA5ww+nxqyU89MgCbsUxhFvu/yMLa25
7MjI2uOJzM7YaihyNEQphixeRoeARkfzv8w6ptj3YYYFPmYbB9UYaFFBhG3X9LcIWvBs7zlxJ+g9
ySU++CF1gMhxGoH6GVZD6NJMmFEQxQO55t97fOEEFNA9R9Ic1Ej2mneDau9KmyZQ20S09zYD3zd6
25hrcgLh12irFbKQ8UpXcQ3mNCWP2N6Snzfz9CasvD6ik2XHCrRyIMSWponPcIH3G3k8bPxGaD3p
EPD4+AKtdFWSo8wDr0ib2bmrSH9YU+WHBygMZv2TMv7nNZjSvNb2wK2KtHmVjMOtX/BrjSbbybfQ
GQcU980e54jwhujB9+zXRNSCuDH2vw5nxIVnMAGKUNYsrbH4yAz66/WEJloT7KeWDT3Ez8DxOuDd
GGN3H4zlWMZD+93rPHOl9dMdw+bzGOYM1R3vlt7joa3N28Tj4IDb35b75SEXHlO7jtD2rLjV9YCB
Qmu/WrEP2GQ8RTlFjhvazpWvNe6pQ4u68DLQttQqgLH84tFKKR1ExNrgjxwAyLI5gsfbzPJReWd9
6GMZIV5LmdzLmqa740efes1KCze5wTHwkTkBStPxTf1vMlOUuAFjeBwiIMVQpcdGdnF68ynnn4bD
iDULowajJR7bbop6q2GnR5ZIZ6+Zxj86YYRbZ1J86BMV34T2Y1FXRD1ggXCG4kQWPrBTjqoTbDX7
erY/4R4vece53C3xwFzqnnMpqUAWrsNskondDfzmzq8Lat4meSqjYdcgOVvnffUY+v4Zjf+eaPL9
lA87kYRP+G2cJbcX7oAl7EzCWGJwXvPCu09aohGSHoFntJstB0cG6xAk0MhV2++q2L03SnEzjO5l
atXjoptP7cChLjVQpncYS8GIYTaOu8hPqxofbKfplTMtT2nE4A5U6VTjX7zscxiZ0FSn0bHHj4Ov
HTPnd0wJdcUb1UbKmM9icx5BdkLX/6Q+OuA0VC5a4Z+dMf5U2sPI4tBQJrw/DsvY9nLtZ097CUme
Q3DGdu7WhbvvEa4sejxdgQbdFpZ1VGRjWCY7LI6HdRZzWtZwPEXaJ9fRyKLdZDgHzSn7o9Oro3BU
PI4Eq9CtBSUs6GTyjNMtHSTvHBX8B2E7vjX+9FZO45tj6Nc4SNzhI/MZtpMa4UefvuZtTCMraYMG
b00i1lnYX2Gmnu21hEsxSARrqjgi/TVbWFj4rKIaa2iCo49aRwwxYAVIKLZcWXnjQuGsuq58tO15
3+m3fgVqbJen2U3v7RrhhQQpJLXpRQiMSNQQJWizy4yCgSfVvaPCUPwADr59Tc3iW1P5MeAHemsX
gfaC12rOsKx8NYQlH0g0bviGIe5PbkG3Gs3a0/+05f4Z0dRfG2uEWf79ttwS+VXzpT2+ZX/5/PrL
Cd716/c6qd9e4tfenGFZdNHQ6uJ3aAqTF/+lN6f/0B1HyaYQOiGE8pFBIVz61SZR/PA5/tDP4yd1
fEv90a82ie4PXtFQcivH9oSDmeCvMrKbX1RPKNB+kZX99e//Usj8pkQX0f7f/2UgxPpzew47Xt+k
VCd8mvQ59Ql/bz5IRP0MZC7xdnfkm7SlewXKl90GSPi2w9iMbAphfWv3lsOwHFIhzo4GrvobryW2
wODAVdIeX7BOEjjnyfBU1ccRASEQYgXG2dMVyUe3faDD8cZaG91m5DgvC9N71yKOQnoh00ONNQqW
P5P3oXtut7aQPRGV0Bx8C2FwwSK5nC06+k3htgfy6BkbTYiHYvwwkB9i2gdjd5wsR8UoYA/cGxwt
vFBzvwyDHSgbAUeoA7AZhaE+53Y2m9hIUVzrDMkOrqQc7YD3b2lj1iT94et+TW+m7aAgNG1ndAXG
RFpirnvola0REF2+YV2YTwIHNWyvOtT+eKCiCnJt49RMs0XQXH2cyOpgWsQAntiobDt8s00zjzQD
HMaMYeXY8dpSHFQwdVQIxDzT6JzGIz7u7k8ms6usnA+6Iqly6kYK9RrpSdCN9AvRLd3mtCgk1l+K
xQLkogGm+KweUKtUxJar2K2yii7IlXcwQDe0XKptyF/WpSK+OEBUFx8IrKL+KMvMu9IT+LCUPWaB
nzwIfzRa7xUY2ah4MjmJfo87w9WoWDPmlkCl+XWkKDRncJOjr8i0mNPaVuv08QYeNWIMZ4vjoFg2
X1FtkEC4XwO6jXGo3TDjgiCcoOAIuz+MioubFSGXiv4hDF+R/1uLwbTdNZnNzK3t+zGwGFEqWtRW
xJ0TA6slisIrFI83KTLPDHMDBbbFPRlIA3Qv5di7crEg3gGmkiOhGD8rT32uA9dSVwQgZpMlmVpO
uUpxAVpXihTkMdv1jVvhth6Kw5CWNAaQAZ6SaBTPOM7VZ2D4YF2jQ8EZiJbMGCTjxmlnm/QNMb+R
m+BsrdTuDspW92Tagw/2g82hn9+1XfcUYJW+HC1IDfz+ihc9w8147AgUibtZ+9LwJcdyzqpdsBWL
rdqY8vtx9MQat7zibHS5fB9R5BMRRxodiX4vljVMbxxbNXzV/XFY17W3THyT4Pmis/R15XfF2sE9
ey1QQp+dztPvEr3lTWDh8Q8mheRaapT9i0oYaKvD5i3PasTYSb023elkxiph0Rt/jlEUYBUHm0R3
97uhSrOVI19gXfBCRviSMsDOOaV95W1No5lH55nclPY9tanycfS4763BxrvSklhH9vFWdGnEhu8P
Z0XyVeRAOIzllrIbxC1WOxsZassOjrLSEejnjSsXAwjkKUyyZ6fiX3Sgv13Khx247WfMqOM4NMAT
uH5YrzP3vyW9VWNNEUP2rOMJi67hZLmzGzvY2F6Nd5aGO1QfPmkhJVCAyd06r5SbtoHU7/4bY01b
Wa3Nljp4NpxPy4bXr3XOzHrh8FDXkoQVk0gUU1E5dlZ+2IJfl7ZYkjC1pFcT6jSpKW57XKWZOqYF
PAEkd4eOHb3zmvje7tGMxX3aFfqlifAgKD2cr+yGF5iGmfbGAMvmRoyLeUirZZ1LucFKkaoq47Pw
eJX7Gqz0Bgemhgy2wEXt2M9PVmX6r6HeTUhd6d0GGqpWPKHoxNaRcy87M3siY5J7asCJPnA4xEUx
beShQBurW9bBJJPP3SCHrMHSwgx5gDd6KycJ8QqYRn1NXgIe2VMFlO0oqp5pS0/RSyNXTSkE2WFZ
Nj2aakADyI54pqOVleceqSSdX2wrXGOfDC52TlMmG++DiT/WC689DrS7KbE51ATqeOM7lrtPGovA
LuwdHmaRv2ImxsVIBu0FF33jvi+r4XlQx6YQDHcFF4M7GlkrGAad8fRoTKvclrQmTC3bJ4ACB6cY
z3oZAPv4kwCijZBJCnE1EeVJCcqBL4z0tzDlYk8hcb9jMnxJTogRer0FP4aP17pJ5TjhA6FbKN3i
79MmepQFHSNUn+pAaneUXyXDnXWDHeMy9iJr05TNSEwZJ1va7cN6CJEFa9+nXy/Q6mUdCf2RaRgk
Ys+2JTST20MdpsNsegtE8klHHc0mZ263x1hVk6L7yjK73wytzWlVnd51K/zs8urSWz5f3wKBj2nb
7qWqAUCcyr0coChqei48TeIcytxiauT7C9vkqB5qPTTrYJ3k/BnmZvX0zcEFXZEgW7BpHM/NVxy6
j2MA6N2DV+6gNl1+2ZLqZ5QtEfaYB9wFZHK+VJROI/lpO8cdtuhe3KUTa8G+8aLt2Fq0uA2RvcM/
THcEr9wFs09XrNP9R5cSL/e5Ytpkvo8VjrauqgUDj0kLHRJMyYnOIWu0wKULn3s7ktHOrZxNXcTo
U1g4ME6nAAhNMzq7uEluE8O2VplfHDIzvu8m54TdUosBQgh5DW1AqVysK2rb0vPVlnqc1HafNMNd
D9W2ypt635YTUXvaGBCYoKrlSdXNdmfaD2ETRbeRF9pXFJ+CJhcVeEApno+kWgeUGW8xEnNGclb4
gN9ZRFucy89Sc65qZBW1m+fvOrqhu1HGNxFg3tqdhnjDroa0B1JPitPQiM8Qdx3EpfR9VVMhQJbO
oscH4eBCApNqPjDXIB9PNSUs1Z5gL+w+iMMcr1K/QvaiUeKWKjubTB1isjK4lQlWu+UocVuSN7Ig
0Pw4yThbYtLc0tGjJ2iprsmo+ie6o+GRTPjqArH6voz9u7riYncivA6zcjqUtGdu27mYrqPIDzeV
lke7Op3pcGBkv8Hxf+VozpMMWSV51uTPoIHz5yLmZ7ztsF5VfSE8duRSV72iyIhU05L4BGsK2p2Y
TftexKRR4ceBojMgryrFlIVLwdMYe41DkJWGxLQLd2nZNtu6ku6T4XvtwVfJV0lNBpan0rCmnNnO
NMtgpY159cbsqN3VKj9rdpJ83/opzrdkayFpIkVE5W0NKnnL8SQeoh1pXJgDfMu35U1p86hH/RBx
BCa/K9QoruEK53VVw7Zp5kRvRxBg4nGaFAFxvZiQFMzTyAWzYseSRJM5qNhUbhh66ZzwDC6nrlLF
GPHitZWO4n6a4EXKHkxYTgMOASqRzFTZZHVTnxtNH7aGSNzdYHLylcxRWCdp+nT0nu41xjqcJPT0
OTKb4aIHQYsbKHPL2hfODpCJveve63U+dEl6Gr/cKlF5ag7BaqNKWMNLZDjRU3zwVPpaPrPdZ9+R
bBqGzmewerytk5ooKaLbaB0R4oZX+aMfhvOmHQaxwY2i2gQ06Fdug4QoU0lwffQ1q2Q44BaJ6Rdp
ceSYNMd+5JzoYIjNrG5+1GZcEsliYMZF4Jzr4dtJFw/bwAaGvFYNTg7XAiwyRMiEkVqOJ91uwKVz
DdpTrRmG13sWBLlMMovmqR5iQs7wJHDTvV0N9f2gBc2yIoj8MkYmpUczv1pePS+LBFsfY7qjKRTs
CmL22p68PavNrkxslbauPshVSChfgpcAHOF3Uh8H6es+Z+5cW0qVHScS5nnIGSOhona10XicrARb
6Ulr4mXTBvFVLfB6pn+0b5E/XZmGokgZyq2bGhcDnglKfIs1nHsaJ2fUM4+tKMRBUZcs+Bk4n9b7
hJg6M5qWaqRzLK29a4p0iYEBTy6arzPkdcX0adCUrbY4WmPUcuQY6djh1yvOQyr1TQoisW9sT3vT
83p8D4ln2ZqsUEsjmQ8Al8S2dcN50jz+aWNsmkDER/rCCRtZlV0mRDTHtms/S7BVpvXtaxEkPgek
Bvu12jSZ79aQ0GnMlBnr5SWVbLdkoGEu3ZrDx5RKZlNgs5u2DQQ7ovb4LS+KbOfVJvCNHij5qosx
YbIRFnm66hkwzR7fjyBeZ1VVGjklsURjEPY4IOhsatiY8pxKnWYzllbgIWlJ65qOHLKIqMptbPN1
PCfp0MciqTew1cl12w6M+C3/hM1g/9qUhvE51Zl+8JAcUC+KdhdFDLtarXv2LBaQKZrSxyLLUIKE
WTGuEgi+OYe5w+Ct1RaCA+VaHywmMmmxjh303KOvFJYhLiKdqV/nAyfwJuBg2QZYjg4Do/NK+ldG
j2YsMDcdbgT7WDNO0sHdwx69D4821KkM+eX6ouBur4wVWUbZY+GOtH1AwBBgDKu+4bAlmVVtgmYQ
56RK702TJ4To12DRYPKl09GyQ6c5Dlb4MhPrvip1XjON+Qsc2pOn9XJdZ27zsyAxDbtmd9xyZYnY
CaDUTAuv5Tz2irfWz4tn9DgMnYxxpU/YJzIAw2I3QA3ejuNBpDrDYNPBHqLCBq0e44HsD8ddo6J3
MSgIX7/55XHiZDPxADwkVtM8Zupd4kwGW0aa0dbPrkYpPtoaIKAqvGTd49Rxzup9bxq4w4kIbz2v
u/QM7PeRkD9ZNy8UdwgLR+yDfDuiqSoA92ZmTLD2WOIlOT5vhsOZf/YqJCFWvM/jElMRqw92eJJM
M7g19bvXORc9hUsfA5sP6FYD7nzeRXmWr+pu4FzY2sRXmRMRjjVl0dhjMWeH9Z4JdLfUGq1fdAEd
7FaXLXBiw+g2bK11Y0wZ9hhRuO5wR1tWQzF+oAx1N35lx1eNY4YX308xpQOHd590DYkcIiJ6LLg8
EC9mjCTUEmK3ZNA/732dTGu7sts3LRPhuU9i6xT7eOfpRaHjFpic0UtpGwRhw04revhIKFKikZyd
ZqKTCYIRXNSxhlNnyHMC/43Oa4C87itZXTEl5ynJkb0YrotNZTp9zB52J3NH0Bd6Nm0NKWEvM8v2
bnvkdasihl1gEE6UnjDxNKn9dFt01bVbUEp4PbNvIweFTZTElOYuAW6MnDtyvwaDfQrnmG3jUBRi
utDgvNkuafZXL8Q2jk9w0ritCpmdusr+mKRPSg4g1BwmHimJRfnkIWLcpbG0VmFmkfxp2iyLfTcR
+ARZAXZv33saZVEcYFOYN5SyCL1qZM+GF9Jw1sz2k42g5zOn72GYVa9140drdJfdUUUBvESiMb5c
1DlbVek9aYMnN/UUB8sum5BnT/FTx77PRjLtXEbL+0jH+Y6cu24pSbTfC0famw6y/VI7mrzkWvrT
cHoHVVqBh3pnWRheJ5i7ZMp6rzWrdOVYPb7U6HhvZ8RhOMF5WrH9n5buP9PStU1dpa38/X7uTVP2
X8XHXy2vtOV//L/u6y+f//vfZtn8vq/719f51fHKM1hHmaqZ4P+6YxLl+0tT1/5hujoFkxC2R4MW
o77fWrrOD8PS6dvalkmvVVf5v7+2dM0fPgEwhm44run8K+1c6294XYE5Y6vlWq7qLv+JtfwNKK5d
CfyFIHSV+mN5Swot482uf0NHUO9w38OIvW2mNXbZ8qJF7DWaWuWm8aZ3Z+tcKlK4VsxwqmPsIJzp
mI+2ttQNkl+zKDxZ37Dx4Ermd9jvhcsJseSanqKkwGJvQgcLrTzoiQllkj5TOCGrUkwznjNMQd3Z
e4i/keff/XZ/q53NRaz+6PXl+bZNZ90WpJu6+p9Sano3xZYyFASm6NapsCiMZxNJooEJDkaEyVtY
aofBSbNlMdtXaiajYyiyYNJyyiP8uoxKZ7HQfVw9NJ2wQOQy//gD/omFNXVX6AS4wNeSR00O0p8+
nyegshgT1Cp8zVzgQUjaylB7m3/8Ltxlf7oKQve4mxw2bHJB3T/dBT1D+mwgi4b1XpJNYLPj6/nH
ZHoXJyEw7x+/mbJP++MlV29mg41zX9vwkH+cH/QzgYR94MHfDtjUAsYcG1Gj6IVvYEdB9RQPkAmc
Tf5/7+sRMfXHdxaWiRJJ/c50gSz1sP1+cmHPOGgTywzHmNoDAmcQ/CNN/OoxLyNnH4WhTyBmypy8
L3w0gJVZX2e6ABRK7JqZJivzLulC6OGMci+efHFEk0LaCa6WCy8KBXApQ/fZqtzrEiXKU6Anqk1C
Tut2CntqaqZD4VKvwuz2+7vbHAaX+tAEr7i4YJJRiQ6RcY8nEqpdjCi9IqJn6XbhFr+8Dj+6tBIv
1F9gOL7M36LAaukfGMZ9EnQ1XJUXbn07tm5F7tk1E42UMA60tvit6Z19FEEaww+7jntkaBmQ0DJ2
NmpVN7mJgTdR8ejmc9LG+VHvZ+O1keNEJz5q5FtVlcY2ioGkbWGbqwqLgLU1evoZOWD3iiCW1vBM
Bs5mdEo11KmMG/hmJpS0nXVss4BInxm30LIC6L2YMgjvugJiUe9bY603uoHtRDTtSS+q16lWIlgN
GDLUmAPNsvM3nTe1W91qfWJXOb8aft+gfAiclU2D7KpgCrPrdHTbjeWuZ0XFABdr62F0aEjwpIJP
9XsKsa+8JgPTc5uERA7G5nxAMhCCuDx6dNY92dZ3AWOl/2TuzJLjSNLtvBWZnhU0Dw+P6UF6yDkT
80iQL2EgAMY8z7EjrUMb0+dZPZCs7rrdV7JrBbMqs2KByERkDO7nP+c7XWEa+KDxXhliqo9UlRyq
aTb27sgtSdu5msb7mhG+XvmagllicN0Mmf9GFmJcZzgH8RJJood1mW7EEu+U0+3yhcEzhLB10Mnv
FezTw0hmCoQnBris4olu9DFLt6y4KWi4Pamgh1RSud330AG23YzzcNs1x7EU72HkgBN3Csb4nMc9
zs4kSaD5DrDcnR5HqgtqCGbTiKTiYQcBJU8VEkS70LK3eeTRKih7/3aMVFGvatkVn5ehBgVKG1gC
TQCI0oNkTXNbLG3zkhLK9Fa2McCVqNXSXuI0d/EhKTAzeV4SYY9Mhixm48c2XQkDyrJdVXsndacT
RpVvOTBvehqMMn11cp1iS8eazPkoeKNJPgfHSiSAhbwhHO8qJ2h2aIT+NRxixTLWpuPTcNj/QTKp
+341zeCzmyGY3zGl5pvGmal7Rs/cWEN0ZTdt+W7PU41jaIgOViyHN0ALyRXgmuwBqxVpNMatBYyc
ZHw0ybez1uaUG9y4Ilypo1MN60OrI0+IlyDflBO1klHbwVvvIK0yuJeQM1hHbwnCu+BpSzvY0zSW
HikjqC4C9mHXUx10T0SOzd2Ud6h/rZd4dJW25htqH/aQLg7kZ7OIWP0lINdu52KI32lobA4ApY2v
LZiWNTldin099vWmcD+49JPHyjGHazmW/qY2ante25ybN32wyJxPLcsfS6Y+5op3FZ942qJ5pMAn
VUEg017a6kG6OuYVTPWXdLLSkxzYWKSlSDdlLwJoR6Jsb8daMsAz50TKVQXNS2xFyPwLzzH3o2Wc
l1MTx2IjGPntY7cjW7B09W3MDeKmmTjZHfyUKPmFe6zjrrz0Ay7HVUHNbAVw6aKy4R2vMNJ9SNXW
zGEbme9Y+HwfNXMuj3C+8cfxER+VJJToZM85rrV1k0a678VRj7JsaMpJmCKF41tHQz0xACB39iiv
Eo29g8xdwP/S5noNxSMdACZHg/IsP4DKrQewVCIlILY7buscr81kmt4XBPT05AAG0+5HcbeM4YYq
knTXd1N3zJ2sfJQtlQCpo+l9nkIBzQVDyDT2r2ZHBp8jjfwDkJDcTGRFk5Uno+1oFduRUN6BTgBY
gZoayB3HgO2DtyedwRwDv0SWY+RyzCt6vAaPtMM0mmAINZBw0mhCtCL7yorBFWpfXB1S0tdAMmyZ
/eA/KkEBasyh59flBa1Dy5XQEEQuPXFTd1m7oY0CyFEI4SeXbLWtpmJYM7L7lmeqYpUXMDFy6WKb
x2rNEnR8JC473VHiUWieD9rLHIFsWph2Ssq1s+aFRZ5zAH5EtaepW8QVc6Yz71HGwF78GW3B7al5
CkaYe0nj3Jr8hA9TQyNhwbv33J9xbo9gS0dTP3k0ZpLClq9zIxTqF3f8RqMoG2gLi3trg/TYFBpX
mTOz3KNleoeBDdk69Ja7SOMtz+N5p+Wm79i6jtsKb7C/v9VknzHFtU+RRah3ssrlM+lodVm5GkIw
NRgQ/eJQtv5LolGby8AAVsM3eyfH8znxDGScuKGZVW7CaMTXM2puZ5TRg4ulOztZ7oMaLR52ZVld
TBr4WWj0Z1jw5B01DpQs8DOuuXiTsHdDjhiZ8UEzp4U+5JJiMzmP82WnWV0Zvv21qbGjlQaQpvnS
bCHuQSW1NaC0hsoNUBtoaYBRe2e584ZOt+8q8i75ULcJJ2PXV8shrqnymBDMrpucjtgOsAoNLgx5
Uk1Kjc/Q1BR8atDiiaxo3x0NzRUYp/AQttwjBTLkGTOm8auxBrGSP+aRQ0jrIYAaDwAI13Vk1CaZ
XBN+rVtPB3Ysi7UqeGhdC2UNDOLhvi6aABuECutSjpHDo0KRuQs/kP6xYMvv13JLI0AzOobx2uFw
sisYs2mBu9LKMBhEQYjIm3YECjWQtmcK+aVtgNRm0GrdknOkT3MTI5odYEpFBxwQXWRH/0qggbeT
Rt9y1/5u1d8Q3vaBRuMOy3QnnMh4jTQ2Vy14mMe83y1npK5vfa00ZLcnV3ydafAuS2PgH4N67wcV
XHTQedNoqddy5E3FzUmdCb7OzAkXRyZzfwnhdxGRx9MiqlfALGjzGJHwco0E7pF3Q0AeRsH9sPDu
aYZgumsOGOZFxtB0ypZ3PgZoJVy0oO+QYtemznqSYOs2TmqQziBotCGpEx5mnQ4dp8y/rnVitA/I
BQfnGGlo1vWD0tlSUEfGsT0HTqu6JAhKRPOo6h4jNaOCmPwVaXMdVpXEVn3iq65Z0I5I9w4zXrzq
sU65jkTvDmqytsRM0TgDfxvN3dGLab7SGdmaG8phCUBzJph/eKxR1a50orbX2VrIbyChIuVjFia7
ukr1JpZ0HYG71upowklrRdwaZt8+rasnVk3TF2bFcjuaVfFQDd/o3Xufs4lYCuiQUad/ScKnz6NO
BIfK9C97l5SwJC486dxwpxPEFPKYR8t5qYqWZLXvLfsCPrlu0aDqhPjxnJNMKLEWbIABdXiLDetA
+/G0TelIdEekRoJ7FCfWedHt+9F7zHSpInRab1vZDPhT1YhtqssXY0v3MCpJ1VpWhvkLQzxYoLGL
o5uMy7zDmwFOzqLQkXwe1Y7EdW5Li7rHnppptm3yMtdVkIEuhcTPSEi/q4DG1UPy4NRt9MRdZAET
mdfXXddlAOF7P53043d4pAfTeHDAZN3CXIi3TcrIvyJlsJZeco00V++yHCBDUYywxMZguavyuTkA
Q51gYjQOdTnnEkzZORRiJoyJwnW6+HW7ssq42/oZ6cR1S05lb55LNac2OSOWqHqgjuuJiYVYLTRw
itK5xnSLJ9Nt26euoaZTBS3Zs5EVHU6f5OhpJo/b1PR6TkAVeYbk+Ido/QQ0SXmObgJtqAQdU77N
0i2hVP5A6QQLV277c41oPXtS3ZFSqL/5C/GNtYMXB2Y1lIKbrgjnyynPc7ny41RrtvGwN3uiDqvU
B3fKBqzrHCZ8HbUDKg3Z5BWgamOqS+ypwYXVDk/2HEIfnktH3ztZMFK7owsDJ3XvJCU34s6eiJZy
wK09tWXfbLsTlJ6AxCNjPUefu64NT0afRHfDUibk/ucQyLPn6svV9pOTiky4jCN9U8JSNq1uaZ8h
EWSpc1UVfQG4CDAaIEs2lMOkAQ5uubCULGo7vkvAa2/4/VlSW2bHMjYMg3VQsgbx1RAAFZsaVEnh
s5GI60DuWze1TjX8NqIPkta/tHqYk0X3OyBeM+v2smQdWR2n7zCmPLrz2GIyny7XJAvqu9SsaWYL
QbvVrHF3/kKarO3ZW1WUunGrWOTlIh1E8EHMD1aL363vl+8TM9kr2G90CvjDuyfIt870ka5nboF7
syJtT+EpRADRNMpCuKl8MgOemRwgXfCpeZPRrHGi+Mt+plSv3bOO5r40Wf4TI0xaQpK+VsAKh8+5
3TkjBrc6Ps5uGu2DaswwXamlfIgb14Tq2c/fi3BhrRtNAopVGZUHMEbTI7zs7mqy3HjTZDQe8SbS
5PtITdQuUgmukYioak+PFq7uxV3WUDWmW3eAKGpHbKOziHFWJkNQSKJsriy0rBX+d5pn7ah4tJK2
2Nmc2heWt3BjLN3b2scvVhhU4rRVRY25x8OMdtbuxJUHandaln3rOzbT3pGNVqBQA3I7NnFTZW72
PPqxf40TT754du1/FhT7bFqXp5XXT5BqOseJ7qa5Cz57C1N2OhQcZlnYj4iDpkB7S+jMTBhNelaG
xZkPHaEkakmgQBarKQuNbTxV4sJJBEZFQhxYwjHrY9Emala4b4w9p/9AZdFa5u9EFvQVn39QNX3r
F8Uqo/Mps4Bq8pu2KOBRfDM41rwzzaI9VH10CXyR5K8xfYcbRciPjSmcfevWM0s2lYZMdqA7UDoc
jILmYzqX0TZRA9PVHEbKEr2SuFibU5FsKYiSqxwfFctR/zbwm3GTzIwB/02xCjutMKEoId2amHJ/
kYwkbqcGKDrP9FZLA9aHHRn+qqmWpyaV5Upl0YM7Enn441c1/8FBtAVFDJagEYGc/i8HsUczzglB
8MS0id9kswBjhKF23XYOj9Ux24u5+mpW8rC46hDBAcyyVj1QZBxfsnvlYV9dN6I5lE1MV1CRHf/4
7aEx/+4ztpElbdviCa5Qrn8W0oqKo7Kwiwb37lyN8PU3eQVWyyX3Ws7zvpxLubL8GVV1Wnhy5HHx
3OXLEcJot7Vjh5ALkLnC798aEVtHIIrdJkgx93aFPz+3jrctYhjBC1gSgCXBVRbg0EyX6eWPf43f
H2Rm1S7Td8Jkjudo3f9HORBwZyCww7CSykM6wGZCojWlSifKfC6EKtrLf//lFHd2h2uD/MCvnynd
OR3PL15u6YuLMLOjVdVKelyoeCE+Vn+zzCrYnV9S14nQAnL7o337b/Uiv7m5//af/+uxRALIf4Vc
8BP+/i3/tKjkX/uun9pN/iR1JucLVt+BHJRzTLMuH/4/H+pgZ2jCUveZ7JrX4i36MNZl3v2f//3j
RAd9nHvALz/yr/MdU3E54DSxOKM868dGEwY7mGAFhn3uJPz1v893vE+ottj5LUoBTP6FWv3X+Y7z
ybQtyBdKKst0+Nn/zozHRLv4+Xr93TunceXHM92LAUOTEsI1YzkZQLEKTqb2dpL3q+6pMIAvJciH
uF4wr6FCHIdYRutkaN6lpgZLYv7SHXCnnZHCGn3FSjQ/DaUEOFwx1w0BJ7E9q3OmyZVzNEXUPnLf
vBnYnXzGqPxtzFnkpfifeaBBNXaEQHo1J8LFyL8vsd+TSzMiTHQtNV5lX+fHUFOSC81LRvqwNs7U
fqPIbm0IOIGCeBHttXCWW/2DavwtvG1a5b1GzCiLLv2LQ0qWeXoy4m0neorApsBd5+58F1Wo9kWF
F2Js9pbmZ4cyFxdtVN8AvbRvvDB/SvtSUd/ILtawwUS7bONjCh38bsAiXjyaASMpXON0FUF+BOHW
3Yh5fFKSapVI06f5SL8KzUCKhsFnnganGrsgXfWpXKWaYW3VotiQtDIOCIfRrvVtWGiRG785mn4d
95XxNTbTCf69gzkYn7h1PVSZt/UrZ6H+ynCR0gPeCeJmoPnhYLaLHLMC/HXg2+Vco9plaq+BEY4G
dE/gDMlZINNj80cCO5O8K04JIhItS8rK10aYCObHMTkDwGkufGRi8TbBBvc1JNxPxy9NLy7A7d5U
vs92vyESiMQ63PZ29zBp2HhDZ2TVkLDkbMPHBHyp0Wjy2cSMPbKgQl2pBnyOkD86DTOPoJpPGm/u
BAAVIo08Hxzg53aiwotxgdo1myMLJDw7s4aljxqbLrHCriuNUie5bHwoOX62gxJEdPfdIHmwTyPU
7sJlUneu1kPzNx/gxHDU8lG+2oLs6XCmuYO8V8cOidgsbdKFGvou8RGtdCz/1jE09iq86u1YbG1E
zNveG7NXvDLWPevthsJJCV8+RAv9vEyLe6SDY9mb7OdOrSbSS04DjiprSsNqhueOx8LK1D7fWNPs
a82190KRHVwT1n0O/2tlDj4A/G6IRoDR4VjeUR0RXnXQOdel3288e8IEO7lA9Oc4NR9bDdbPqw5Z
ScP2xzRD14gKRaWY7uV7Kb1iuq/CiXFhaJE5t97ocvaeOrcu9gj3ZGDs0ob72fEuVsbif61whzPP
NID5xWWmW5DtJTQ+CgqzxaVRIR9XVCk+165wDSa6hCM9QC8PFKOEO0DfREkbhy1GMZhfQNNPyEo4
GlhNW/SPHVIeihvXq5vuEDIuu6VIjlh0US8sE/p8uMKM2D4K1L0T/WfRXpjFcu32y3QQae29u4Wd
YgwzphW0BM2grn31dYxIsmzxprE86lXKbp6VMaomtiKqNbA2+2YQnsAayFUZUqfOPojbRVBH6xB4
zoSfeFGo5m2k9os9BJdUAGLmL9ku4BR3dnogR0qQFjR7VKDdXTEQKe+lDsBYbCJi/JD4vfmsL3GO
TccuG4Z7KkKrawb+wRX1Ry2w+IQ5R9LJFz9Ic+y7dcuWVQlApvohgu/HbUhdq/xUWktyQYP0eFLI
1JU7yauBLSPIg+ADLtur6C0bZKH5OfWKbyUMoW0/Bq9sWgnQUqDCtBSWmDeJ77lN3RqO32enoeEl
RJkyh1tRtHvlcLuayewzmFstc+uCy+QqjRfj1I85EdS+PEWtIdgDZTciIpIdwkHJJxNCcW9RReyr
ftMWE8xlPZpj8JU5zrBitPPVm4m8x8LPsF7T8efZLZpfJh5NbqQMxdZgElcAqVg+Kwr2TK4sixpk
e8LHUkjIPjbog4zpxpjVELXH6QnyCXOcMIC3vIzp1YiW8Vml03OEO2tDeGJ5nHr8W0DO3kJjsvaM
mu8B8uqynSk7hB7gPCEMmkQVNXlFZciVnUm687g97AZIElydY7QxE0zhgCWw9StIbbXteCy3K6Cw
wiRWrrCgBV3VYFAkWD9i3oDr2p2aOZyOYm6QmcSAG4ya2OygyKmuPIvcvJfA72RIw61/5tCm9BE+
NinG7gzS8qGQkp/FcQufKn/c4RwOV6K6JQxUHJPe83acSiu3MXGKmfbKlbiDSKX65kGOhbFzIRdf
CBneDN7SHDrFTaiKKLVqwC4XwFdxWJvBNrf55DESzYfGzd3vXZ1c0NG5w+pI71PI3MtjqwvXufsI
Mge7RuWQBfDSR7dwl0PfzvjqCwomsYlKNl9HSW5/VbDn1ooNIWKSyjUuqlUpwTKQkX5KLZ7FNaS9
HTB6OCB2lu9zKMok5rAQw6DrtxnFMhtLFTBMqERaqbbhxlAyyVs5LdmqtvkS+gVpXmduQc6NvLoP
D8gvGQKwB8YJ3UXz5ZKRB6aQuntTZh+g4VvG3vHrFP9mHAeX2tSI2GPk9R4ld4Z71bf3C0lwNk8h
xq+ohoxaTtMuqGG9lLG3acYuusDFeBIm8J22bWtAYcMOASs84r+69juP/6DiOPFMIKwWvY5FV+6n
Ootu+qxSLxTLWyfFk/VYDxXjLunMt8KaKtSffDlZdX1DUKp6P3d1RyL7Xnpucu0TneMkp/467oP5
zq1hP4gxKjbnemG/Tx1aBYziOEVLuLaEvKDaV0FMlpr8WnAislfahbSyHOLerzZk5HDPWUG+WZoF
0E2Rb2c76b4Ty/P2/RxEmBtlFST4GkoKcfCGrjqMsS9WiTSF6V7uCCo4K7vjc4EHeRNOrVq3lSO+
1WP4VrkmnAlvvkNBeQ4VFz4Ui50nMWrAonhioD3ue5stu9eMVAo09j02tg4iQ62Nq9wvcZDcEu15
IfMIwzaT5Tr3SCYWAvfq3Dp3eUcAENnvXXoivjT84bqWRrwv7NLkOTpmX/I5yt6FFjThRRcbperx
Q0CjAhT52UjjG8Ppsh2LaxIBeXlNfI+6FbfdI21amwFpfhNSrsQyjOVp0n4u3PIZUXwdddVbRngG
TJp7k3rO9FUXh7DjhpUgXxstL4YW7T4kblDnlxfP1/Alp6RulCmNiKj7iFhMlxpkkwBp42lgOzsR
uPFlGFbvjhTRPQ3n9QmDxjfHl/IAFRgvt485AAuU2sq+Cm8yGVwJz/86e+kLLpnotpNyRl5myBd0
wYbhKuT8RuzC6mGaOD3WsT+M98o1WWUv2VcZB8UJ/32+pS2CtWWo7peQZo+MVKFPJvS6ToZiq4S+
CmdQsn5Zu1uX0maKvgNP3CunhYgBL95m3b6yImP+sOPQPIwDnkVBhoaSLh3kL5erdjDia5D2Llwv
5hDcg9yniRXZYw72uejESuluPnMwj1kzTfvcI8ObcfdVq6hNghdqKQjqWaRgpzB6tZt6ovKP6Fcw
FsNGO+AQPiOW11Gmvsu0y440z4g7LrH3kjgsHg4qf7te+bcmN9BdHnC1LJ6zJ+lM7jPXEqghXHBP
aX9rgODY2QCLrh1FyxQKb0KkYooA0bAk4XmwQPuQJH/IzNyzDCtAIEzJ5RkI5wyFuGSurID6BAhk
XjsaaG1zd4NPItyGTo1xGNj+GjISzQx6ymfGgLzg6/c3c1qoXe14/daJmcN6s9mYKxnVONTTiZ08
9VZ7FebiMPqUvPgMOHYCvPupdZd+HwbABLgXLlczSuENoV7/AXZ/xrIDTN66cXLwJpk1ECPBxeZw
g5m8CxF76oBltVyrHOBvvVBBFQmvvAchmBxILkN3ymuH+y3xXFbdjiNX7ZAriFFee5VnhvlNoW1v
Rct8JAY189CWpMzKfpjx4g6pe+OVqNytEZVHKlthZdhCPAaca4LhXr7c9gPbx1UQs5L3OM6ruelE
Rkqtqa6VJEoDrNyG52Di9V+1ES+i8l5ezYisjzJakj3jAgBZPUdiXoKFvGYibDhJFdXWjf/uNXK8
0RQofpHolhkJQSRRES8ZlbyQLVuXnH33Y1/WIPA9jOr4Opd79pTE1Dglt7EC9aTgL53SxYovSKKr
F2HN3ksdm+UbLNnye2homogLsCk1q/GjbN36Fhfn8EjJVfsIUMNDX5Uge1hd30c1gWXGjaD1JsiI
MwTn7cJm9plMonEkzdre9lZo0OdjDPKOCanalamxvJA7EscuyfWqn4B8x99OV0IF777OULoVTcJl
1nl7q8eHEZM7faz0ztzX+UtGr2Ibeul8kjqdKXVOsxw5AUyd3STtSZmVznN2k0muxSmra98f6aOG
iPFYgpLatzofOqe5+6UeZPvMHXjcyoDhEgkccqWB2ZGW8PRgp3fjYzM41WdcR0zYoPWdQlmMu0XH
VisdYE1in8k/mVZTh1vFSBGAyhlDSx197S0rJDE5kergUVsDnwqeJ8NjE0FqNtbx2dkFfyFI1Hoq
BO6jQ7a83mawBClEU34ddBAXypp3gRfhHS0uOBBE4M6CGciIsxfVGullpiO9BPMIrw3k51OmI6nY
dR3xX9XwjSWJYIdkMBGT8QrXK+Q+HRsudICYMQbMK8d+JAhTH7jC22+RDhz3Lp9ppkPIdcTdglFD
zOUwW/dE4xRanc4tBxGBSB8vGjWD5Jr7DN98PolLKKJbKcKa237zWnI+XnXnXLTkyX+z6LB0LFp2
3UpHqNNJyStmGt02S8piS6pRiq2RDf2hIn8NlRRc+zmTDXmQijcd1Nb2h91IdlvoEDedZcXVqIPd
s454w3gb1pWP0wbeFC8CJ9n46DDqrFvpWxiPiIpDPRLULxHSYzD2eYqqh5RcOTw0/1DHg3np9qxp
qXKw95UOomd+pza4pcZdrmPqMa18J/8cXQ8Iscc6zp5EqrocdMSdpK17ctnjPuK6MfbduT3nXKTD
Lp5SHQUzJV1Zdr9UHKxAfcMoSAOP7aLqUq9erCPd0BP1Jpjkc20Pi4/qG5ia8bmRM60+Caq3M9H0
g/Pyq2uTyvJ1C9Ci+4CqiWBIqYpqyxIgWo0MYVeNLoY5n5OdbhUaW2KngZs/eLpxqI3riM/fwuUM
H7HfowZ0O3DwqELofrtUNxeVC+6kVLcZMc+cDoT9HuiWLfa27juiCdchTqFLkNikpnsGisZ1qjuS
aIRDmde9SYtuUPJ0l1KaU2hV6X6lyKFpiSJR1ucO7UtkERhE1vZrKV2NTrRzl+rS+AvGnfkSUx+4
0B7NIVG0OuWsH9e1b9zlJAgfbKE5ZboFytZ9UBByl12tO6IcqOsXAhYOSUEqpEjCeJyswQdJ5p4Z
Fz1TrT9Age3onmrsoWVyKQcdBa/XYCvwsMDgWy9zNe473WA18UtgOJ3CTaP7rRx220f6h/GnxY8t
gLe9Gmd0MN2LtQx9x2APt5pMW15d0p9FPMU/TJJOLawF9X6hZivQfVuh2+zbAP5XScyx1Z1c+Krz
C2oDAygKJWCoOBkP/QKCrTkXevXw129q3/pA3wJ6qBuT3LhpPw/nMrChrveN7gdLcOeuFirDRmU9
p4H/pI8868aOhI1Pw1FWr3md4BSwKt1WTYp9u0rt4lvC7I4bMdrFatZ9ZbVuLuuHxAEpAW6rxtd1
bemGMw7bcpwwY3F7Ty8YsOJgoAwNlc0+OpxPj8Ts/jJh+S8T7v+EkvxfSDfWH+nw67Kh2O/1R9n9
73/tN63d/2Q7AgM31eGO5UqBrv9blML7ZMN5ga9oIrbrjAWv9Fc6jvVJYJcU0G9sCQNEoH//VWo3
oeNI3RvOOMsTfMu/I7XridFP1nZg1cQoTM/xiIkTpvxZZ08jPKb2XAPBWoBgZXPOhShmbDN5dEkn
+Lcfjs1fhjs/snj+was5vJyCQWBZ5Be03f3t9T4uQg3u+R8sJCml1tVmKDDhCXssoWN6V9bTYMe3
bpel/8HYD/DX734/0gieBRJT6XGI+mViVliklrJ84BlcNsV+JBl1rb3xbE1b89kLfMMgrGdGsEwK
64ucAlCiEd1gRc+9Gz7xtZE4oPaqtvEfJ4BFJ6NoZsKu+bDuXK9CPy3E9QhFdONC6uLR4JqbdKLM
h3ShcYjjyT4lxZhfGW04X8x+BEs1glFpOxRJaKYQ+5eE6DOE3UpKbzs5AEZQrmoJfpuZ6WimZEDn
XjdcE7wem6lZY4xHeYi6azHlj3gu8BxHRb/2JnvZZZkYVrRPcztp3ICeoiSmydvytrRqItLySAQ4
olDDhngDQpudBh/HnRP2uuzd7yG29PEpq+GRAD8jxDbXxlb1TrY1eYjwFAEaRl1ZU2zJmd4nixE8
LZPxrYjzEcmzBz5hWi9h3WYHoiHlNZhpYxPEUvFMg+04zQGfgwnJE9DQCMgRX2naqzUNpuVtJaEk
0V0ulusq8vnZgX3rhkP96GOoIwbZZ6+thdMU6Sv2vkNV9IEONc5z7lv9Y5Gx6IFwFHjkfoIJX8Iy
rAt2bWgHU6Kw0HdWqPWN5t1FYGDJxCr52Hjd+NmvefyuEDrzgzcO4kUSiLhwKnlyMujZ3mzfOrA4
7ro2v2P3ab94IcFLY2heI0wyO8Iu8bOYLevGGFv3Is5bdTOwUbxqqqIGMJAPD6EVF1dO7RqbKB93
UVIAt7O6eG0DXdhSRvsBeM+FG251ex7yoPFC29/MKvZRIYFZ0nA17waHxhsKdCkwjwMk99LPNoaR
6dUjFrUgCM0vZZ/hBQaosbG9DAOTCoct0z31VIRxf2K+e+2U1nBVAA4+ZL7InpyRPgmrLCegrbBQ
u4xuRByjMxOb7BuP7Ha1TGN+08bTtCU3pOF6Sb9dJC4Q8j3NFvmKtsDErG66xvPuskWo+yGMvKd4
SLyvXiGcDQ33zYmltIexqaJTE+Y2c5D+w0gmsa9M8qVgLJdT2cfyfrEMuK8GXr51Z6cgL22DJRcE
U0QVpHLaf68WKtgcXfNHdpWAiBu4e9cIcAEqA5KeaJN7o5eMGJIQkj1n9670KLxzR1Wfxlp3yDPk
2mfRPK8rfXSoBpV7QpX5IbeceitqNzpGNs3UMc3DAOhxbxSDf/ByB5oduAUmdAXCIyWPz34/+Kck
yksMekUDSCCPn+w8HlYttLCtaxM9K7IC6RhtewOUhNUenUO7uUEfQcu3T0D7qp3hR/WBJgx7Z7ss
Yns2PLvzD428xL30I5x6UwsLvIbxfHn+viXm5At76exLFx/YWFrTJauxlIxbRywHyX0tDC43oh72
7dLbAdqhAVuIOPlNlAEsrihz2ybUVa17VhFEiV2qcNMOfgk1k+/F3Mh9aRXOpTSWPt1Uyo9enbxD
/egslllIzSAvcq3fFVV20A5VEm8jyK52AcaiuBXFvXFZCRGdRq+/ZOp0KihmPFqmRRV0bCH3JdGM
XsPWLcxYlnrITceKdcuuFS6Xf2UN22HCucnw9jbt7Q+bc10bu+zrFi70Trghdi52VFY/qyvufe7G
mxWVsoG4Lticr8ixYGNLpheXyr0dvSSQCro+2i+UtK1gqe7GpaHnnj/n90ZkbjPxxeo8tVNzOh/d
agxOdmSljyY5l7Vn4tKFUGyssbfv08AuTgiT1g2EAPeyMsLxIhpnQsyJp0HjVJH7LTS1dnBZ/9E2
bKooux7dKr2AgsyV3JTZlymN3RddLba3PKAes2zvegHE2Y87m7vyCDZuwLrbhCQlEis4SLdmOuTz
fC5rDGZlQ4mXz5AvTeyn0Oj6td8OFU6ltkJQt4CuI5ofhFV9SfzubZoTzrx4tG+GAIpTnfnmBTmw
fmsnyXMvuYjsaJhv5JKYt2jbxsFoK3s/Di04O7QGHG4Hmy7kdWUuxdZ3ZHWjrGm8XAgrn1xgTGug
Cgp+u1myveuszejEREha6zMME7Eu03jaIQENW7/2GYBWZvAFYIug12uhGMh0s4vKMMhPB5a7kY5k
oLGQ1fZd4xJOS0NU3ve2XmvSz1Ayeo5ok6JfHB6INT4VBpWgyaLTAy2tlT2qJ86UgSyDVx7Ig3X7
rEvMXdiT6KqIcVzMAwVwYY+tEYF9t8i2XS8LkWjgIlc5WY8tijpjy9hi2DbjfkSe4aPoXbVdUuto
QtANOtAEwfjUKUdPudxvNkVoSOjNLqAbGMkqK0/QLbgYcOMCx/VwRCcU48qZe/IkQHD7hV/tIFW8
dbM7bPAoXbHlohBiRKrgAYb3b7H2lG0RJULbJ8yQ3U3cyzeWV1zl09hsAukf1UQ8LcG4vY7T5KuR
qwILeTvwdwlyOmIudl0OCHmG1EdtWrDmMgBawLS2MN15Z1TlvvNI58uBofp5UdDnEy1rSRIRPogg
xDhnNI9aBZhFV16zhNsq7NwVTEE6NFt4NQlW3JUwQowJwL3rJFoOzZgxi0dX3pBdkBhsMZjHczdQ
2WhwjbW+2pqL82XCgEZmvk52VsyghvvVeP/H68vfubx8gppMIi3ysfhR1C+p0DaNKkvRgQVUWKbk
Mcz6IOgo2UIsW/4Dm93vl7K8FOUfpC99pcO4Py9lO6MrbKNDojXMkaC9SxuyMPDwwvCb2JCW4+b8
q/2X7a9+Mkbt//8XCf3lF9m8dq/bc2z9rv9o5vuPts+6v+E69f89czofy//cN/2V+/mPf9B/g1yK
1+Fxrj7+539/K3s4pryDMC6LH/dn2sb2k7Hq/I7Ob/ePfkD2ys/u3/nJyvnkSMVYTTtJs5IV1G9/
LukiYgpO1k0zT/XXjx/xP37Lvx2gP/61/pXv+emdv77jT9zELdLZW/fjrw5OFW+oZbss+FzeqP07
k9k/ORa//MQfjoVPkxKmMPyIPx0L8Yk+JJoI/oRHAAABVy3RA96h3or+a2fDPz8C9icOAOsfKLa/
ff1yIJCQFAvEv3/92Y4JG2ObeSx2P/1vIvX/72eF94miVrqwbJwM+uvnC8X+hH0QmURH6n/7+hMe
EsyMnmWaqDMuoo31qwr0n7hQKNLA1olsc/76+ZDITy7EDd/Rw8Pfvv6Eh+T3btJ/5T76z68c9xNG
V+mRKvnpklGftGbD/+AMOX8hE/FC/5e5q0ttGIbBVxl9n8lvkz600I2x7mUbu4FJAg2EwNJ0kHvt
BrvYPid2auM0tBUU56XQ/MhRZOmTbEmahTlnQ+6lR7G9HdCC9vJoQQcEAd0g5QEAQrMljwFDdS5s
Bl4pJiCy5RYTMCuWITqpBEBB2COeRClZlYYs8QJUvRsVg8GTgPlRDE8As2Q4nGPJEPr1h3EBcWHL
+2j2bYAxNzEi9GtBq0M5BaB8dNnwWOovxU5syIx7MoFQq4/6L8gFgf5PBwRA4EXMYihNlIMXO8/F
YfAiYijrjDgW0NhwQK26xRK5HAB4RNUXqMoTxL5ig8mHgCH7BmkhWDNwem6IAD2NDwmD9k2SlYJb
ph31ATxEBkKfp9BLhGvyMFWv62owETKB0+CAmpZzyTysr6BilxIS5xTEaXGMJgWwBTFsT5pIeYdY
aRoSTomHVbVwNJ5X8OECmDH6s8/7ssp7T7YsEKmzHd5zFyigYp+Xjtxbvl7AUTWuE37tQPrk524M
I9JjJO2kwkw9GXm7fD+bskFLvZT6c1cWDW+yfdef6OQoRTfi9eKpKduW153uaQ4I6TSU9cIYqKYE
5p58Zek6zfu/hdrljU+ohGYXjYkPv6irMpHGJ+8OojlMxc/1hxEYiPr13xHO5nVuyNVkBINO6PiD
QvKokPh9LFte1oUavJiGIGmHDKgkd/zYHqabX8Mdt31PKr3b8wWJovKK9MT84eVgxKEmIw7UV/zI
Mny8ujQ+3qSTQqW0hbg0Ivfya//3i59tBcWsi4ygasHgeapTann0eW1lrWKCU7eZhkhckVUFbzb/
AAAA//8=</cx:binary>
              </cx:geoCache>
            </cx:geography>
          </cx:layoutPr>
          <cx:valueColors>
            <cx:minColor>
              <a:schemeClr val="tx1">
                <a:lumMod val="10000"/>
                <a:lumOff val="90000"/>
              </a:schemeClr>
            </cx:minColor>
            <cx:maxColor>
              <a:schemeClr val="tx1">
                <a:lumMod val="50000"/>
                <a:lumOff val="50000"/>
              </a:schemeClr>
            </cx:maxColor>
          </cx:valueColors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'A1 - Context'!$C$6:$C$18</cx:f>
        <cx:nf>'A1 - Context'!$C$5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'A1 - Context'!$E$6:$E$18</cx:f>
        <cx:lvl ptCount="13" formatCode="0%">
          <cx:pt idx="0">0.88235294117647056</cx:pt>
          <cx:pt idx="1">0.96875</cx:pt>
          <cx:pt idx="2">0.967741935483871</cx:pt>
          <cx:pt idx="3">0.9642857142857143</cx:pt>
          <cx:pt idx="4">1</cx:pt>
          <cx:pt idx="5">0.90000000000000002</cx:pt>
          <cx:pt idx="6">0.94999999999999996</cx:pt>
          <cx:pt idx="7">0.93877551020408168</cx:pt>
          <cx:pt idx="8">0.89473684210526316</cx:pt>
          <cx:pt idx="9">0.93333333333333335</cx:pt>
          <cx:pt idx="10">1</cx:pt>
          <cx:pt idx="11">0.96296296296296291</cx:pt>
          <cx:pt idx="12">0.89655172413793105</cx:pt>
        </cx:lvl>
      </cx:numDim>
    </cx:data>
  </cx:chartData>
  <cx:chart>
    <cx:plotArea>
      <cx:plotAreaRegion>
        <cx:series layoutId="regionMap" uniqueId="{3E6808DD-8E46-4A40-8B9B-E07665E493AC}">
          <cx:tx>
            <cx:txData>
              <cx:f>'A1 - Context'!$E$5</cx:f>
              <cx:v>Distribution numérique</cx:v>
            </cx:txData>
          </cx:tx>
          <cx:dataId val="0"/>
          <cx:layoutPr>
            <cx:regionLabelLayout val="none"/>
            <cx:geography cultureLanguage="en-US" cultureRegion="FR" attribution="Powered by Bing">
              <cx:geoCache provider="{E9337A44-BEBE-4D9F-B70C-5C5E7DAFC167}">
                <cx:binary>1HvZct1GtuWvOPTSLw0aOSMryjfCiTNyJjVaLwiKpDBnAjkgAXxE/0e/3z+oH+tNy3JJLLmqXOEb
0WYoDnUOpsxce1hr5eFf7+e/3HePd/a7ue+0+8v9/MOLyvvhL99/7+6rx/7OnfT1vTXOfPQn96b/
3nz8WN8/fv9g72Kty+9xiuj399Wd9Y/zi//6K9ytfDTn5v7O10bfhEe73D660Hn3T45989B3dw99
rTe187a+9+iHF9d3i/vu4fG77u67c1PbxxffPWpf++XVMjz+8OKrs1989/3ze/7D8+E+cHV4gGup
OKEiS7OMZOnPP+TFd53R5S+Hk/QkQzwlUmafn3l518N1v2dEP4/n7uHBPjoHU/v597fu8NU8vnXC
vQnaP61qCQv8w4udvdP3sBa1M/mnI7l5mtPu9udF+P5rQP7rr88+gGV59skXmD1fw3916B8g+9v/
6R6Th8fk8yD/MMCyE5FKzBBg8unnK8DwCUsJyVgqPsGZ4q9x+/eH9W3Unl//DLPjw+7Fd38mmC5N
mB47gOrHMdT+rtZ/ZG6xEwxgYELYt6BKTzASVKLPOMLvr7H6fWP7Nl7fusczzL51yp8JwsNd8O5/
JNXkieSSIsH4J4zEs1QTAmHJ018R/Bq+3zGub2P3Dzd4Btw/HP8zoXZpbH+nH+o/Mt/kCYKEk4zz
r4BKTxBKMWFfw/PLAJbPn36rl34bl79f+QyQvx/4MyGh7KO/K//QwpedoCwVUN1+SRwgD1+SCnyS
EZllXP7So543KWVr7+/0fwDN3698Bs3fD/yZoMmNdX9kguATxFCGM/ELOwBy8AUukD4pR5BAn2F5
xvmeRlPf3/3+hPn1wmeg/Pr5nwmTq/t7IAr6Dy1cBDgd5gKl9FtEAVCjDPOnVvPp5xmn+7dG9O1S
9sWlz7D54sifCZ09aIKH77bO/7Mo/Z0SKTvhWSYlYr+g8zUNYCccEQTAfMbuGYv7t0b0bXS+uPQZ
Ol8c+TOhk4MKso/Jm7vuSc3+D0jZjAohP9Ptr3FCgCIln8Tspyz7HCKfFO3vHNu3EfvmTZ5h981z
/kwo/giSyQJhSG6rv/03/PqxGx7d58X8Fo36nfnGThhw7gzJzxL3qy5FTxjFDNMs/aVWAsyfxPUn
HH/36L6N5G/c5hmWv3HWnwnNa2umR/BRPsGY5H/7b//43cP/+nEN9vPC/gGYkhPJmEgFAxb+BeXg
JylPOYac/QXMZ5TjPxzctyH9pzd7Buz1j/mPfy4nQ5lgS/OUlj9bTtVjkpve/+3//oEgihNMKM4I
/RpEepKlUFvxLw5imqLPz/yUkf/JyL6N4G/f6Rl8v33i/8+p+Rtj+9I6/OqU3+v18hP+c93EX3dG
fEJZRgTPxC9J+IzBfMvC/Hoc30br83Vfnfs/bdv+tqX7qw2+ufN325/98y9c3X9+9OcJgrv/7NKv
bPivpvk5A44PP7zI6BdAPd3hq371eZU+ofz5/Mc75394IaHXSUklp+Ag8lQSKI/x8elIwk4QERmW
YN4zkQEFBeNeG+urH14wdJJCLjKZMpB7hAvQC86Ep0MUnRCWAdSUE0SoAKfk89SuTbeURv+6Dr+8
/06H/trU2rsfXoCtMnw662mYjApKM5ESjjlN4V0Goxvu725hbwRORv+7HVlhi0Gnilfj3B5m1Kxv
aMvkqba9O2/bkKb5F0vz7zyRUYIRYRgL/kS4IZC/fGLaJ4N3xk2q01bnpGLCqDVGlOZmtnbYMVyv
N//8kQjQ+nqWDNIDFBhA8fRPwEJ/+UwzstoUaRvUzNfeqmZa+kK5uWiIWvEq8rkcxJYLXjTbru7K
d4GahKqlpB9nYrsPccCTyUtC5rfSk5iBgf7rDs43VuRpxl9hwCRCoNgxo5QIkkHt/XJ0xARe+JJY
1ZpldWrSji+bYnX8iiGT1GrtYrbRzCxh888fjJ7m/dWToZhADCFgYzKVgj+t2xfo14GLprKJUcvE
EtihSTOyLzuyWjWYKqTH2qTBqZpjexXKwaKzsQ5yzDvqEpTbcuStWsCU724Zan2i/sXooCU9Hx0D
75ZyCkkC2QE58OXo6ExNH7kxaijMjFUCyuDaUjcrY9umVnbsa3FIbJLpDeN24XssKvPRZBRiqe0T
9z4wX9/0QbfJReXqMtksPJHDvxzmk8n/xUAFTjnBKU4FyP+MEaBDXw+0z2ouZwaL0bCCHeuysFuY
TXPWtl16EKl9MF2zbhGV9k1VRvph1E1pFe2Ev7KZ7s6XpmQ/cV/RWiE9uZtkFiRvlq7FKmR25Mdx
Ktk7UidjtRnqCi0bNzF0F6xcfN7Eqctlu7TVfixlV23mLPHrdVxkN99QWaMPa2E4PQy4CEWnhmB1
e702WJcqkYaQm0b2K94S60mtVW+yBitcV0aOypd2nnYdQmtzXfFYz/tSaN2oomyp23gobiVTk+fC
vxSWDQiAmrMPIglpt7H1mLhj6BK/mxbW672fhqbNC58IpiQSQ8xZAzGXrN7Yow2Dw1fLpIvluHIh
CpUanzjVWTY3ORdTYqEdxPmuFBXv1aolJAOvEK3Pl5qtUZG1bbdQcOCO67CkXk3pRAdVDD2+sW4p
N51vWZ83wtUXdBXUXmjYk0wVTmd4TeYOl3nS8jLmpWnbVqWWwlJ6sxbjfpSzL5VZsbGqn+pm3i9J
mn4oOStqJfEKJ5asD3nXDTYoFsvxdChKRHd+1VX3anLenWUukkTFtmqWq5AS1ihkxu4N+K8u28hS
Zg/dsoqomCVV3qMwz3kvV/EhXazrlBiarFMl7eZrTj3U6bVI2Vky+blXXVJhptLMQUkbTJbeZ7Zq
210jZXGRlRnd8WVYStWXE6HbhOls44xc8zVEP23npQxHuiYlxCAOaR79rFdVNKG6WWG/+aE2MSZq
qbmyq9NcuR6hGyaxt6dF00avUMPk/CrQyZTKElPJXV9lKC+lHq9ZOWurRuz12wQqy3QoSMVfDmww
85ElU9arpi/jTdbSelHTXLZIIStrttV2MseRDcM+aT06JV121/dJPyuemPZu9TTB9wMv7M6lbfOw
NIyNKuEtlCpLlhltWdDjtu51OFtWfhYHvz6gLqRqhF2oPanxdM8Mbi5S26SvhE/7NScSaxjDOvuD
j5Zc+oL1x5IH95bZQDbEF6XqatRvzEyrvHLe7JifYP7LjBcAPiu3pavGXrWJmXayrfpGaUYhdung
0W7ufVEplzVQx6ND92uZ2Vr5usBvka4KplCrI8nN1NiDZSwEVUCf2KFUPHJfNq+ShsqPYzKyJfdw
vcyd6/pXZkgJUiQT9Smyc5IvbSY2VJNhy1Y3vGxosnRq9Lp525q03dQ2m8ptHLGAMgNwYzUsbZlu
01Iy1TsH9WuNy3oqlsBe0rVhH+p50Vd2xnPOx7FQZdDiONYevkBhOE/UkDJzNjAMVcWMnEy58W3j
d7zRzO66QIfdMqLk0WTSXoxiXrcBDcOca1NUp5EuFVGZCe1H49Y6XwvSNvlSJZNUbUza69mWmdzP
wrCNq+16m7ZDnaMmo2dt6Zp8blxSXSw+CfKsG5M2R1OHJhX8zHOHU7sdYu1krlPoXGm6XrUyEdDV
vI/vBiIgWAtekgvsKrFzYSyvM43qfdO2aauSwrvtxDy+acvVb2BlyEG4jOY0GPZmlIOp83qpZa0q
k6w7afGEVI2x2YWxyQ5NVYo2D5HWp0sYl306dsyfm7KjR6LTZd9UBg9KJ5PLq06Hl9D5uw8Zr8lF
g+y06/u5KG48WmO1gR0YO6lxxeNtD56/PSRrCDcL4VWap3XBz9gks/Zs8rraTsu8Xid6bhRLY72q
LO2gllVuzCGK1/ekdDQobSjfrVI8dZ/S0OymDaZPbnqI9OFYR7nKAzTkpDhOkAr9Jrq52o0QsZDb
Lb10Are5jDxuJ5zGTcOrJMdtEzaJY+507tj1lMUjJdkrU2T4vJ2WZRcTv8ct3o8C3ffdejuk8tGh
4RYZueUt/rCU5ZVd446u9XWdeHpk1o1XlFhUqc5lQZFQQk2t0Mtu4BcepfXO1ZNicxdP536E/7Wk
z0ehiaJFRFsE2fy6iHLejZjxnR5kc5gWhzYyw+QInU5skrJuHosBVVualOMeYlBsWx79h4mO89kE
jxDQfQzf2gzWkWZkfGMaW6QbnyaHallnt0ttxjvFiNf1qWVLWHLbyeEsNGhqlU27IbcGh07RNtw1
47pDs07rC963IW5QUqU7UUfbOQULWpR3CZtDyLMiS14OdVnuoD5X5bFuOAGqRfqOHYqiTLOLmLUs
20pWuVcmhaKKmwHBCrf9Nq5jKG71SNYNLUkRFQThkKcSFeVprx0GruvZ+TQW6074enZ7oBoxl3Zm
VU7qOF+2sZFRZTJEe06WYd7WU7oOOSdpM23kOI1uC9+kmg4os+xy5CPQ94XQQeTG9LzKl1ksqUr9
ut42Baw5lEFGUE6rnv00BlHJLe6rKl/HdEWq6Uo87QTwqNeQs+N5s6RLzHWSiVnZSfNNs/TD9QoF
aNeQZNHbyZXdQ1Z68rRGYrtYhLMNGRZG1Wjq5pUAbi+Vj72j+UJ6jvdZTOiNSOoi7xrZfhxQmbwe
w1CHbdvV+uiqsiy3K21t3grhclm2+PXMSfauwrQPp6ORg84bX1Nz9DUpoHNMS9xXqRkPVE96M0+l
3Oh6tFem73V1gG7SXWWJnH8KuB9uacPs6dKn2c0Ehy8IQ2+nrHGnoqX4wpCufIOX2KtQYY/eM5CB
Z5JzeSiLDn1sHBGvy2Dd1poi3MPKsp88KtIzAA4iBqZX2E1vceLzumP2LR8NahWfV7JdktBtFm0/
zNjM2xW0XN6SMBwcbu2i2qGfN5D7wAI6mpB4CGWH3g+tr1VmW3mKRiMGlU0wzjYSrXctnTzkvdH5
aqoZ8J7nU967aR/G2G7iYKZtEYf6bSOA+a0Dz07TvhxRLoYZkAySLDuasADkCrXxfOLkrC6b6bQv
LFfFyuEljeLDkoYmzwZIt1CEY0Gack+zdWFbqF3x0iByFpfO3IaOxTVfSjId4zyX2zEZsuvIPHrV
Vkyf9R6Nl4sYlutl6KkHyaTlro1GbwvEQV+m8zFZpvY9SNMqdzLONxK6xh6+VZcUW9HT9aoi2qt0
aKIaGQFFBJpxfNCYFuc9mtCZtYl7TUCrH5qFjqe99NUFjqa8HtP2rGzclVgLfT4sIcUbEACnpUiO
urHtO16YeMeKYF4HIDv7ruM3aVvvgcQtKq2M29MkHVUmpu7cBubyIe2dqhDHOzSicLEmvdiwFTfQ
0Lq4M13Pdp2VftukCQjGsR9ekQga3WSk2y96GXKcVZWq6xbt4zKci25AW1n6cClbofPI++oMi87m
fswyhcjsrkjbFsfIQwW1Ni5nixv86TDF5BVQLrSxTCdnU6zWSkmAG3AfbbMZq0psFkvxm6Ucu31G
hvUsah03OrAP1VD1wEPCuI2yn7Z9W0/7tiCPI7VG7kK79tu6oMXZmKyNqionla4WfJX0i3mFKqcv
ep3yGTpULbZzRYBNL8ms1tDGXSYqf7YMgudzsiyHViRsMyRhOeupdq+qtf0oY+Ye+ijbTTnN0qgK
l5kSNY6qDrHYD2XT7bvUJ0D3Ky03XJvzvuoflsIUO+De+ozy1UBh9q3yZCTvW1IseTkMJdQd5y7F
zBJlOuMgpnidV6SximtgHsUKSn3iDUBct3tH2/UmZB6/ErRqDvM46V0XxwooiB7lRWjcqnSwa+6a
EeKA2GaXQt29l8AMH4XtVhUmBH2mKPCxd0VyQTPe7hdHs9eSFqCdvO/iWdINYVtN3ZtsLaHmMtar
otN1Pkls3yLjN4kvmlNvZDapSDhIKzRB6+/GtAfhEsvzxE7siRWn23qc1/Ni4GgXffkSMJlVRWqy
KarC7YKMb7KC6XxZ5u44L+m1o2jdkgSaNDJ62XW92FdLrbek9v2QjwOEyMTNskkxgvLSL9NOxxrK
UQsyBkFveVXXNTkkQKWOGfALEHSa3Hc87Xd9iLfED2yBXiCrt2mdXHdlve4SnD3ylOFTQBttM2gt
R1nXezmEZWtHf7l0czyDWgDSLSb9S+Br66GlvssrjKGXzvU5DmxZlO5p1ueFFGErx27ZT4npVCqh
vZeQ3gewvoodkOOfehGrPXy3jLztGyEvxmUCZmUqrphew07EAHWklR+czF7iaUD5UDQ2HwYUcoQ6
s+N4OSSQQEpHSs7nNmsedNfFt7HPYAnmcp6PWbSKLKu+7pqu7/MoWvGyWIZhN3nRB8X7FEgNq4oD
W9d3NavWnaMkgBhjYVHQwPrtOA1dvpKMh2M285mqPgRvVOsngHBcK6OoANVER5AIKiuBfKSd/lB4
87ab5+xhXHxzBhf2V8KFih+LMbALWg6NVpW19F0ZDD3lk5kuk44td22C7HVEw+xUEZfxkDJ2R4eU
+5xndriYOKd3HU2Ha96kzelIE3phsSbX1PU0Tw3Ii4jq9AYEJTstslbvBx2GU4Lo0KsyqdBR2y6c
JjqLF762842pOns51hLe9tGoEBLy0vdzAtYGje8tndCHPvp+kyY+2D3TsRWqde1ykK1uiXLgeB0Z
Fw5eQAk4MsbtCLTu9SDW9KFI6LqVIVseCET4PrJs3llhIlKuQt1ZX2iXsyQM+7kDEbSVRTtCVaAU
+U3Khaygq831qKzryWuBSQzbwjAgnauXb83aoToXfcoep8QFn4diHG/c0DVvyApP2jTDFG4KkSyn
sxVghLatvS/GWR5ahMg7Y6I5LTV7SOpOn9JFujzhRLwC2v6ym1h9PjagaBUn603MSPq24kBlq2EO
B/iGQ/WhpVn7OAwD1DfMgWZZvzdd6k6nfpXn3mrgSL4dXmXTmN2kwuptA0FzkE2abmLTlmoeminX
weO9WcrkFkd9My9DtaEs3ASD0X3n5jInvYkX7RR/QqnsCDSs1KfKzMnwQaZ0SvdQkWxuWlP6Dagk
Vqm0notDH5Lh3WzZuImmTc5K3rT+acEHFdLyokdObHiX6FHVTcNPiZ4jUXPfg5EDLJbuiqyDePdz
KHNJaHbwi12K26Fb2vYwEemT3WrneT/ghT+KyNftiGJzMZTmZU+K2dxXfqZTpybMNLopezEt4Oo4
fTW1HSu2kY0R5bNN0SkKdgR2HlacbS0UFrotUTtXb0Zwn6JCfEg/IDnwZVd0MbyXQLza3WRHuS98
SCAKxYrPOBjSN1NrwV7Klh68s4XSRGJVDpjyUomlaesDsaKsduDgATvul45nZ2yciphj2y7ZQepC
+qNewXA5H3AJVppJigkrNDLcbCxCyabxGagsFLtyD51vqZWJMlxDOdXt3ehjDTZ3y+tGPQUtexcr
kEKXVTt1/CM4cO1gYRyTX0C/Nh6Kp0o6Good6YFyq5bbAV1R3hUECsvkml0DrOVhQqR/hUEQSCa7
cCuhVRdngsbuje9t9wbU09gBtevp+9W2POxrnbH1Mp0Mrvc1G6otY5FeBsgykOcNZtVmnKu63y6g
Wi9Ks8zu2IOXuIBzUbhri4tCnwoc/KiMxvUmobo/192QLEpm1RPdNN2s9zqraqCaU3lTsUJ0CkpC
20Bo1fOQaz10H2UAz3WDEOPsNZLCd3v4Kw2o6RXCXbct8QDOIc6QH7cuxlgon1BiLlE66w7wtBxs
eDAm2wMZOewgWIzhfL2ugKvrJeyfrG6cr6d1gvTmJafTbVVjj69m5+B0AbRT5y1Yea+KAcJzh6Z0
WdUQXbTbdvXI52tZ0SkXhQUbr5oskAm9JKuaEvg6zM6UT+5Ig5P5gjdOrHmJRHgLGx7xMLVVx265
SaTqCpaMOWEFt9A3IK1eMk2yC2Dl1UVZwgZETsLcVxtTw9ZT7iAg0rwG9inypmxjm4tAm1WhrK1S
1cUGXPRJ9rpQK2rXsOlmXw+5Bwa2kaaO4mYlNRVaZUXNj2SqCZgaA4nXJSsTWBk9etXztdU5b3zq
oKwIDo5To+dXTUUFsOSV01LxaYEGMtF65sdVx8JvCtxDzZjN8FBRi/o8gOD+KdqiunaE6AcvuvCG
4yjBAx/cFXUpcgob0dWKrXOhGt3PcR9IweiB8QK5Y9XxOTsaa8GnrSw1UU2RuXM3dkhVQKuuMSYL
y8OkuzcE+PvbBc/rpTRC9vkwDpJAQzXsNUuXtMutnAX05lCJu3WMcpeAUw5detYZV9kgpv5t7XUB
hL53ov44yQkse1SJ0B5cpED5wX/W/Q5sGCfPS+i3e8lsNag6K5Z5ByMnd9MkmVckKTKI+IXV2zAL
iD7S4nhq57V+h1djX2Ul8ZfItuUefAYImTTjItt44I/lwXu2tmfr0qYxN0NZZxtDyr7b1LSHVG7W
nuB9P6dArJIE4Ws2ip6cLZ3urPKc4e6Y4FqHPJlGAY27KOdiI8CNX/IK9fJs1g6s+mxJoLD51nV5
t3h2Cn+ZQfrTlANL3IJWg+CODfD9DWchfV+zJ9pZp318SX2lSV6ZAFmRgnCHnAt9clzcBKU+dgIo
xVLAUpq6khAtvuZbV3EHdLWYbX9Ybd9eusxLfEVgAxWDIYGAWg0L77s8ERSmYCErp5wPCchA/HO8
p1lZPc5tg/mWgsy7xDBJshkm2OXMHDJlPgdr3jsWiVNj5MiowvnuJfi52V09+vb9gsdq3jcD6d5g
IJ0DJGtL3qwpeAEq6DkFc130LbiL83SVQfo1IAnE/BYtrYsbJ8FcOaZ11CCsXQIjFD1u+bYynWeq
KYumV5iU6SW1mn0oJjCeez9CgobSA3QVmtNqLyIbOlVPQLvhibJPNoQWGpzuhQy7NjPAXpsx6c9h
D3MZNpJSeknlCFMLXZruo7cJ7G8WCd+mgpRkU49DUkHEo8IfU4xd3GtkyLxP2dpBx7AV7K5MeqLd
1sRucXk/DdFsO5hOVFC4OrENPR6vtJRQ86AJhw34HHOxA4HT6/PQxHju6JqBThRerO847c39IgRz
G2jjeDljoI/mG1fpEuhpH/GYL25d4sZmZnwdvRhMPvYG9jmWpMmm2593sZYe9f0xXWtKlIZNsA/G
RXk5NZlddm7GmQb1jkvYtZVD+bJtJowPT8VzyyHZhEqqIN+0dBE16NHM38oafJNjZqM221qWj07i
OiemBE5naiqP1QR2kVp95t8wVqzzxgZLVmXanoHPPUKrU3qk8bwYsRx2g9Nyz5IMTH4PLr8+TA5D
Z6h4VxpVan1eIKyLszaTPX8IwlXLdSP9WF5a7iF5WT+v/jydpxEyEIwSfOZa0awHM3nYSgT9TLoj
k75YN6NNBgcA9fajNUnpYfssad8MZEyXszi3uPgJr3wdpcJz0R2JQ9bfpXXarm9w8cQOMhRFtmXt
JMU2A49ifEmLZqmgC7bbAXkZcm6yim7AAao3mjvwfaZihJ4Bmyh1dZSwSiAv4xBan/cCOsUHulb1
uqo52j5cgyvfuJt+rPHrNaxGbN0oybxLjStZno0ssKuQJB2wubLeZFN61mqEb0Op250Fa/Ct6Nr1
vqzT4oKtBoH8ZezM1uX6ljJTA8N27laUqzkMS8YUKzns5nieHVqgS1cjru0GDygdNrpYxTmQOXgS
HtKwgV1Z8ZIS7u/bXpQQPrIW+7SqxmvYx+4e0WCnj24t5xqyaik2azeNt3UzNPIshj4748PI7f9j
51yaK8W1bf2HLjuEECA6twGst9/pR9odhZ2ZJQQIEAKE+PV3rKr9qjqxz4nTv60MO22vtQBNzTnG
N1QGjXOqCGiWFU4K/5aSVR1tPewmmk2qbKot/VhZJt4tSbOXAK1vmU54FNKmMmUdyPiXVpqzPItS
erv4ejqlS0fuKxbF6bECu0DPTviwzdt+GEvV19MRxSA+YqwahxxSSf81VEOCAj67YN17EnXYh0z1
GW2sPgbtCgWAu+ySRGw9x6A3iiQMsrOvNJzDtUnvqmygu8RPEy9WvYmmZGvMAhghIjzottq+VSpI
CHysjrBcAlO55Rtbjy0Uwk862aoI06y5xwoagjKtWjSVaWXnHy7KWuiGsKJgei/1zcTAwRcNZBQD
W1p1WS4x6e6XzGTNrk91db9Bb5W5Giys1Vj6LmfhsMicGqG/bXFb/QYvG8UuXDCxVZqQuoCkPETF
qCtaVEs1udyzhu3Q13ZnNw2RLU2jqty0c4/bGjZFvShx8plr85rz+T3ZwraczTze0G2Tp7BvYY6F
4i3mELdOPhZBXaRh38e7rXbjm3fhb1yx+m6Yl5c0Dj22wr7ZeShaN/BP/f06VM1aBGxUT/3k4jId
+dznUD3rYhQ2Pk8rIIkkCubnyjP+6VvX34RALB4gpuLB35zp9iQeSbnGBs9GJhXNRwHupcBbyyT6
KypObUpYVIglcPs0GZK+zDQx1ZeObHCG8VbwZRzGIqjVeKg2ZyfwEcFcMu7qJHeYjotmjb+Rlesb
kCR9DseapznqKTtSXDO41Rj0H9jsvcuH2PW3mxiyEwbk9hWOgy6nZqYQ2boKPr3gKiqYy7JL3c39
x6oW7GLOV/2LG3h6p7bav2eDobuMw2SqIdC/dWHgoOhO2FJVP0KwiBqiqv3sIGTlo24vcYCd3Hc0
kXtJ6Fi6YPgtSOlyjLthassrIlT8n8qFHrda1PkWZNBFZzbRHS576otYjejZpOjPtYIoZWkti5a7
bvffQyh/ZnOAdvCIJpgHQCTQOEqiKz/1b4TMiHpJuqFCza0NKjVHUPSyiXn54WIKv43o9L52FJ3l
f/+yf8ayfn9Z5H8ToF8kROcW/+Vlu1mt8eYnGNpdkPJct56JsoXmjZKqOYaDtFv4//CaIbniPv/C
gfCq2ZUCpWkKX4cg1/oX4Ga0STbpFu7ztLCrmln3BD4UQfHKQRBN475a3fy8igkmboieGjAEr48w
/THxLU2yTbvKJ+TLtzZbMEApguE1tevwFtMpDk5JAMW8hTBT9/EX7Gb00EPM6t900/oa5jcHpRKT
Dv2Br8PpR5r1sIBmJDtD7MxZp48xsOTHGrJGUJh2i+6WcJhfOKZcV+gJbe1jPyYhMCAyD9OxmvUy
76baeb9rnEhNGU4x7Lkag5H5yjy7EiTB0KCKYtFBKstI+JypGQ6qqafgRIRvArhKzgxFmizbKY66
5GmN6hZLC7PCl1sd9rpq5dBg0VrtowDNZWEki1hZy2BDWxhoYaHBgZ8ux4qE8YkrslSlt50/JS3B
zLbGMdQPQD7DOWwSA98E8/UbyEfTlUPcB790xxV6jXVN0wMcK/WetB2ND6pe+LRjIvQ/Wr4qUgTj
Opu8WVZLdvWyAgww1ZaU0wAlGoNmv6IEQB0LClJHszm1ehoaTDMNhOMsHcdLtjXYZvjm6hYE0Qjg
Raa9b8phyEbMY4HqDlJbAHN9EkV6VyfTvEBsqFrIAmGToXwDm4lz387jmYUtyfZm9dtpyDxZD78v
jr9jnw9/PJF/QIw/+sFjg6/+fgDDP7/8v889+Ab9e/r/X9+8nt/wr69u/3Hww3/7U4df/RVxtn/9
oeu7+effwpv5+7u7sp9/+uK/UKj/gDH/wpn+cY7Ef/jPP0Gof+Kg/x1CRUIJMAdBLfgnXfhfUNS/
hvv/haT+67f/AFOjv8XY34ALM46jI8jvids/wNQQMPHvyYw0poShOwYU+nculWV/owzUJrIdYBbD
iOK/7N+5VCRGkYbH30uQtAK2F/5vuFTwsX8uRiSkSYLQL1K/yG0Bkv0LVGdZ5mr0M3M+D8DJssYo
rKSu30+t4UXkovGpihIQNxKG6lGMEG4U2BM3PPnEPLMRmlYiqy2XbvicBcg6onN1Fyrdg1miSckz
EFZ9DXAo7h6CqQFkheBTbn30gvVxL60FuyDv9VCLXd3LD8cBbLRTL66I3rdAT2iaR1NyRooqTTHd
quDGdCA7HKCR3LkK9vesuxIo/gXMiMD4CwpLQmzC3KvwBga3lt2iHxpXfXjdveuAP8xD9GbX5Tss
+ltaB/Y4Bf3ZwrPG3Ea3HFseigpkWVB86ZZjg2/ypWo8fBXyWXX2SzcbdDOZPls2mdLwCv0QIESM
LSHZc9s8ByjvJWAPLF0xfiinx51NB5Y3XfejGYalsGtgd01tahBBjc7NOiU3sxjMXplm3MnOtU9N
2/d74JUu7+uO79SYPVixvijfPOl4DU5iJX5fgWY4gDFjp23qfjboMH4FQg450/U9WN2sCAQgNUMh
1G/J8jhxAdlF0tzP6FJENNwEgsYXjiY8rwjm5MbL7DuQhJ9Lu5J9JDNacN0AY4lwcdphORqiwvPM
57tkY64YWvXTjfiYbu5/RNirbkUa3ke4dVeBdCjEiCIrr5dhXr7brr5Hm/EL02F7zBT7hXZLFku0
PEqJC0F1+xTq8H7a0odqDO+BpD6swBQMeifslM3eQnvEMF0ND1xu7UHO2RFD9Xl0S1jYVqkdjZTO
ARr+kKyvcxlttlATfxC0fZo31pcK8NdeKIX7EM3fvZ7vhDdyRxk+hBTH2kRw3kCmaVCvoE3CgrPs
K9M1pO/1OqtVHwmIwmeBltz7FncBDoYKcNOGpEU/RuInO6v6xMia/GrW5AZSiroCgd+aJXgnm39R
TfxhbHiv/XY/x2isADaRnW0gADDaZnARnN63A5geDFm5xp12QQ1btMED2MdR9dFP8s1c/+omu0Oq
xxfLRojmzpGdBo1QqqD6aZn8UNIEe5gZexHo5KYhy57MaIG9gXkma4iF4aZFsdCkupAxOdnkaq+6
/kI17gh4mPFia/ak2uHc2zABkQY9xDr80NwM56Sb5uOYsh6/kt6wzr8kcrghG+wmsm2FcuyXGOsn
4Ej3ds5CPOHz9NH7LsW39FMf+k9FU5IDlsCGl/BvFbGPsHYAkJl3n8ijFi4pwIB92CzrP/xgebE1
kKkqlMtitRWApvYJxRGE5cguoG9Qu1L9o5nldtBBnGI1RR9cCowrS6/3VUcbjGdYZYFjFyblW4oV
yqNuO/RLdovtGMhRHYqD7vAzIkI/3gBG2zdQUgtb8aGogAzvhhZNmicoj9DMYMq3jhZKTl+NQMXQ
7QhGa9BA63qf5qtCG5CEIik7nr63pisgYrTFdQlPUX/DaP8g+WCgWaU/qYAAYqDoFm7DBe4N7ryN
6ikH9gIV6FrI2IrH2fbiZ9J6j3k+iwqcSlSBwsRtIRlmARv7oBAsvUiTdae5J2cy4Mo3TgE/wXNG
UCILEvBb345LyVcs5AQqzYBZLqR7o4YLb92jr5Nn34NARE9W30t0QIWr8fwBiOZFHyZPSrNfrhG3
ZgjXoyDdu2zMUhAQH9AzUOMNYFWsY2/v/OruaNC9Jt1816OzhMuQfIykRlVu8KAzi0+kVP1zXYYf
coNgOzFdCgiXzQzz3jh3l7TLnatQqhjxTUEDIg4LRp48lMvPMF79bkiGKU+a8aSi7rZxxO7Rc2OK
6tcWrZb6xgK7rTls7+9kmb9rnBH1PigsnS4FWg1ObMyhFoHdG+MbG6M9ow7hg5aH920j9ybz460i
Q1xQkj6ItGtyS+OTICh8arxt/BqVpCLg1lT/0JPoAlIFUgtcqLI30QVu7rvesA7s9I2PV5Se+QjM
WCpLyIBfcNmw87nHwCSiMDEGHFTpJ9VAxeo7XHBU9QRPcf+9UuK2l/bZs6XekdYHl0arNueA7M5I
ksx7sY1PUiX6JbNQ36SfzJFbfgyWZjolesb4CpGxMGF3sQbLgwayPybOJDuummc94QnrM/0wLuuL
kQ25R18rygYqcYHKCFAtnc3RBvGTb0P7Rdd0LOfZ3Wncmn6Jz43BQxjXw50S41tK6S0o+i8XMoix
jgw/ZwB7e75VH4Bawy953Vlx9AgvBUTbI9C78AR46RKA5dhfefF8CocYZGkYXu351znY0uMMi6BI
lI1veUuisk/8b021fJ9b+zVLW3CAA0eSAk90E2N7sqEpx6W6k3GoLmJN7VEboD+22dodT3sLrmUc
b9yM3Y6O2H/C9n2sgasjGLFrE7YTOGes0G7YqxGP7jreAt+bD2ET/yKLVk8OwP2eCjPdOzZ9l5n7
5El1dAk+MDqD35KospB8N1/2FDLGRNdjOq5AiTlCLlrH4rJWYbeT/csW6nMUd+DqIMDnLMEtnbYY
nrgZb3EoxbHJ4huFrZD2/ViIrXnqW/YkJsIvooq+d9F0f928fIZqAO37a1ZAxFh4S8Ou3ssAj3cV
bL9Ck45FkjRPcq26HKrliC0RJYmuw4llwVcPlzhPxkpD2I6TAnyh3rNrb4L9S//CsSRpMXdBBxFL
nJrV/GjpmN26ETsviLyuWEy/3Wji2guGTXySVvxakK8CtN0kexexs477c1oPfB+79Le+Y2fmNFxo
HZCC1Rokj2YpmhJ+WyG4lVuFi2CgdeTE+E8j1rLHQyN8AhNOokqCKoEITW5jjDwIw2BXX7tXkqI0
CBhmJdukwlK+FqvWfZv9tpwVtbcyMN/ToAKIPWTPpK/JEbZwuxPDSFGpl6RYbNUAH53YEcPcXCDB
0OVhy2TBG+WLmjUElGGC+6thXQV8ZUUkA7obFNwEyBO+lG5mL3Fnl7uJ6ntokO7Aw/F5UlbueDK4
n1mXuLPYetTnbsu+UUF/rQTVnoYUn5jYYLmlayiKpI14vmF0RK0AFwfkiO4CLL00xcadVWlzS0kM
On5KVUFM7cEbVSavaXYroq0tB4urgOwEfMiKnVfA38DepvoWRExXpClK+dCJEBDHDMRr2j6FRQnd
2qaD1s0n9E9uzunGw8uqqL7VkaHF1DXJKVtReLUNhjMJgNmEc/e+xl0PaCP7RY3qc5jmy4nzcdzH
CoTvyrqtYNO4PK54cHbZgo67jutdpodzBvMEjt2Vo+xbVzpwCQe6TT5XDojo73t8FwtSyAUtKWBp
DOlB+iCNvwOERuCdc/vM3Fh/Oqyd3bUDwd2w8GGEWu+I1dMP6n392o99ehNuWL01Km8GVRAUHj57
vKZtQTE/w/JFQy09Nv5QRm8k5VmhFmzD01Dru66STdmMW/xtcPgEo5zleYnqfF09xMcQf6OpUNMY
WBkiSFXWq3vMOtytlWI7QUDK5xrPzCdbN6DPcfWSpeyj5oYfWIP9b5pw29IQ+jcgfHyAtfvRhps4
GC9tGXDspxGyhCfcBrTXsNiLwAzTD2I0yrhkXzB6aBks/lvYjLerhB3m4vSx36qzNfSxTtE4ePiO
eF5eNE9PhMDQB9/ySIjgubHsI1LZUdPwDcww0oiSxXdZMCY3U4bmI23lhN64W4o4614BLDZ7XqE2
ZCsaAITkLsQibhNXkCdaoLlwvfhHP9fPswk6PAjVT2JQacHc78WsX6cM0H+1fl7/rTcMJYkwJzBG
3a5tI/SqIfJsC33T+K50a5UvaboPbSugPHbmEJD+StNNbJd5/RrLKi3GuvtBPCY+DzEDPVN/S9LF
3vIBiKV12ClXIUsdjSezsZ9kGJ70hL4cnn1fFcjbP/WYQPIkXvxeJ/wBKYBjZjrMvGP91lfuOJqw
3cGCe5VZdmsRB9P1ePLaHXkt35J0vJ3xeOVwsg74O13uXfyhu/S5tqD56+XODtVxi+JTE0QI7Uxx
MdjlOKjkOeyB0K7Jk7fX5ULom3Vo6ppQdCdkr+KctkBuXbv9Fg3rC4vHpdgIOpcNyGauuuHG2OuY
pNOhkPTaja4LsA58bCVA7F/xd4EXMmFjwSphc14jXM8k+4n56DxJtBSWZ7fxqn4Gjf+sIjQNfY3X
7yT88Ou139LgXRJgqeN12E5Ml5wQdwjzZcCiFGlih7wCCpwr2cP/qGOH7Ca65SAMhhJz1K5aUbTH
loBfbrA/xoAqCmAYr+ugx6Kq5HrpAP5gjUuDMRGvXHX4BWnXT+TqPgGifMYhuRdy/haG1U9pfYKJ
v/qJIMmeAvGD4ik+x5rvWrncJZmFbQ4SunDz+rldhyOg8m0eIcZSVqY/+hSvF0z+ZODlA+pe8Ez3
D0nbLOU09a+MbaeJPMLluKWsv9mS5pmZhefzSO9Mp985j6Mim/uLsO3TlqAVTcPkGyYMdP2jWMoF
LF8J4rr/4cxSPbJOBO9BJzQybf1HyKP5JSCgQmC4pqcsASJatZl4+/+y3H8+ovWvwloIsfw/y3L/
6azVawj7D2Hu+vt/CHPkbzinKMKxazxFNjvNoH39MzKOs0Hja1SXQ6yPYxJH+K9/SHP8b9DwIsjU
NIsRcQ2hE/5Dmkv+RhNOcEAVJH6wNcn/KjIe/jnuipT4H3nlhFIcnphQflXu/s0TocwEIJHoiKQy
aFXJKChXHq7vtiXA22DXpMh2TxL5zMrvqeZjnslZP2N2/OEnzDOJFpcoVl9ORefVeqwAxPxuxg2e
ru20XP+HgG4WXkPs//I18IYRc8bhTrBweMxAuv0l5J41bbetGZoXROKiI6IuA3K4aK2iJowvfVWx
V6DoCWDAKcMij1zmLlWi3sDfkzxLeH+pFT1tUs97RtV31ot1h5hdhL5rjPYIdfA7v4UP7JqaXA15
aZ2CHRh5cB95PCHYWgxV3+2jgaKp8ZF6QKiCg56usdXqwD8ifA58tncnzOgCsztZTnMzZ+1+MWAe
XSQOdui3w8C3+HFaXX/ckC25rV312s9eFkJohKK2dn22if1CVnyn6lA+ADLRNynO93uASD/udTON
R0SK9b4jVkEA81Gho96W2UxixPGAtBLV0j2fu6FQHRDmSNh5h1rxlcj+MXUjUK+gWW6cXwlyIBoC
RsXdAYTiO6203EOTkqX1jTlsWpP7oY2WMta+Pg6LmXfI2dKdq5IMiqUYgh0dzQJAmqtD0IjnAdpS
vvExOcBtFvmC/OYRaP+z6a6xwwkzmJo9O0EjqfN6YPI2kODFtOqxowTgbxqIAG/KIwMjKTXfzLSK
AbO2kd8iCrEv4NjHAFoeQURF5Ry75NzAsyx4neH+h/WQr61PnjbffwgH62fupbywGoMKYnbBduHz
VmGkr65s36KnV7dhQ/IbWBHkTxGFgT5aOq/UeUZ7usuc2E1D9d7WNilUGDwMEzRkPnJZCmDkyIe3
eq8C6cq0tYiuT5Eo7QwDfLa+mA2/qQmiKA5KewEwQu/jFhJgwp6NgDaRhuJ14Ybdz7wbdxVhAuP0
CIeKIfK2DMzlXQtHF38hyTGLqXKM7BtfdVrEzuhCpfJZU7mVEEQoTCR4v5zFu6kivlhjTnbt0gA3
TFP5AobUn8E/ZPsJZzk8yqCJ9rXEh1h8NkGBJOJeTRgmaA1z3QHfurFIDZUrRdNAsbwALnTQz2ek
1YVu7KOaGD4WTW36ArbmkWgMASGzsuw6NT6KRm+/LUNHbxFcjI+aML+D/9bmntD7EEwnUA4k++JO
sENfq3C/sAz3TYXVR5RuAJcwJiCoIy42XbvbgPdlyKIaI147lXIGwW17hVrV6wzDSxUgGxTAc68D
8857TKGadvN+2RTi9LSRTzEzww7EcvIrWQP6MCxDevChRagrBbOISJlHSZiQO2woFnq9qcMcNs99
4NQNH7b1K/HowzLQSI/dUvGnkE3Lc4z008GLNMuNyfiL92hzyRS5HaTtD5yUlRTRAEDLSO1geVhT
tggwHhscApIjh4iOqdVwMDXL7VLJMmx8maZVsyMr6b6Ldeg/Eezvj7+rhrKz/sxpsh62RA/4k8b+
xgO4oQg8v5EJ0y6DgfE7kl1KXb/3jbKXDW0MyiQCOULgDUDFbIbmGZInv4WkATdkRLMULbHDEzuS
oh7QsfQTiDikEEtkf44MfRoihLaF9Cp+LHEa7nDmyc0A2/rUC7qni93h+mV3co4C6C/6xgo0MrPZ
gAxScu8N8m2ANvBVOs3f1qnpdkjQ7FJAmzu1WYsgukaGCeLmbdB0a6nbaw4HKdTmlUcW4SDrvgdx
A0OzRlCPa6h7m2nJeQkb+rON2PKRRtnNaN3wQAJS3yfWXCVyTOESsFGLxPKxtzGpciSM/Vm3MoZK
DjZ0F9WzuBewXUHqSVofNoWNYdIYeKXa4hJ+DrB05F6qTjclwiPr0V/DFz2OT4WayNCO4wQOxDqD
VwureT/zPtgbwe1XbFRymreFQukBA6znBM7ABm041IbcqC2gF+FQOFNtst2wZvYDz9hunOxP49L2
YskAB8EG9c4C0bhoJO32fsgOZHK3Ti6IcYXkHHYRsk5RFKEum/XLsjT4tBVtTiAbsNR/n8z59ZFY
KxzSDkmLX/oUoX9FUd+UJ/EtwChoxOAwQPXM0Yk3CHHP8YbhKAvefR8tXR4oSc/I0qXnaWzUqyEx
4iMM7TAIPDSh11NE0gHPukgwaoyOq7tsVKeRo1WwVqi7LRiRAYe3vuYpPsVrFCAuXsN1KDZVz3lv
FZhYHpr2wSySH1Xo7pMBC6jvMXhgrlxOUGQ+4ALGaEC6H0hww8BXG9mr2eLXVZSgMGXiJuZ0O9Tj
kDzUDIGFCHeUhRbHYQi9CwUkcTI3Y7kssgVD07ui2eBgqKxOMWYAZ4yWMN15iL8HHF7TPPRsyG5Q
IZO9SSz/UlBPtla/RAtMcT4rwFeLrl+bVSHfAK+jAj6CWiNdp3ZMeoJQLLAeTeSMYzH8FQPFaImQ
lEmjHZw5PGPUhGdv2+aIjssBll51/aUSzy/RCoVd9gHPgV38hjMbwn3gI9hZwZzmPLZhAcpjAiXh
EIVSk/sW6nX5bOVGDsy2yxEAFoaLBJcNDF/hdAohXESPGCrdG0RnVTRzwMoUK42BdSwbhENLOcxr
iRNskFrA2SS5j/mPquV3rUZWjGIiKibfPaQTxjKHV4RHJzEYgjXJK+G+Kr5+pF4nlx5C132SCogR
psleF1qzEkfizA/QiCExiCV6qTvPzo5AKUL1HR4jBAaLmv/yOPfhEw2uQsS6DjQov0gfR92bYu3n
9rioOYDIHj/USA0fTHulD7ehOiTBCF10MD/nRY27Olb384IMK7FJCW/gNcENL3yysO/jULdvSCv/
XKVwpW6qb8Cx530WIuc3CF2dSBbV78j4a/R2FWfwfidsnaSPzpZOay6NWOBrUjns9MxQzuNVnFg1
f0vA3I64Xkv7hm4Flh6LyiWl3XlDDmSC+XdYMngDzULw5YakoMyq07YEiAHbKh9WtDBTC1CXkPfZ
02/Oyfg4VRLkWmN+Tk2AoAgY7BzG0mJynDTldlNs6FHi8I+zlgQOYbvOh6mn8U41Kjl2IENKPzNY
IrO5G+k8A0UEvds3FtvZZph6w0EOSb56UCBtZtdXPUCUMwJnpLD+ajAgt/xpajs92lojyOjaGRbQ
9KvNDN3HnfpJQjkgG6Wy3ZaopuiQnjoQiSwOj+rqsc2wTyYU6ZulwT4b4Fw6SFZoy55x0IoqgXLN
l4Wly13TQBfp4dLREiz0/B61AtztOtsaSrSa8lTGbK8gIz91c41FNtXL9jHwgX0DGTBhxAYrmyWw
MmwWIJ1AdHSe3YLTPuoeJwkR1qLJRGuYyna6mAijuHc9i8vaGACQCVpIAf3/YxmW5CHpzd0s+JOI
0IJO9cgLsy3JW4ykRz6Q8RsLMV7ICp0R5nFkYxR6zIm7xy6po5PFMRv7AVd9F7Q2eJnMFOVB6FXR
Ct7nuvkd+kxx3sIEXRCZz+XskAqIb6gEUmqT7khag5CB3D54bNYbkGoi78YIw1bGKMidKHybaKsL
HvDvCdWfTFEczNQ12Qvvu6BgHic0LTIdEHhbyA1PApjXbLV3M9KGpczEg3DLTRen2a6G4bcj1Own
gnNe5gjZNcBdJ4S96R2PxhUBO9Mf2qjG96FLCqX9qY3SFW9i+S2hlT8vyC3sxirZ+8YvhVrJVDTI
N52wc8e3rQEHUgyYfncMj/uBAoJb0IegqZhrbHvJNKgbKx1ED1Q5mC5blXx6gMIHhZjrHSWde8CR
FcuVxlM3eobazNoZUmxNkXBc01ndNMEsyiiYPsMuViXdIntEJD48gJ2TJRqhFQdHCcycfjHJIaTj
fBgyfc9r5c9Z3Kb3qIXyZMKwgTaOFKZBqqzA+W0wcXgQP1C6AiXRI9qSwaIGLVCLdJ98IBAT4NrA
g3C86kovIJx2m4DHTLP6p0RlGzjOnsHpSvHBO4SJN5TyQ52Y4YKYHtRH2WaIkgcITGCIK8JZIBaI
QzXGpgo/63SmuQMNd1obt8GnQf530xJn+jgIpDgfIz0PMPiOm6mTwzAz3NjMTacG6ejjgvTYKWi7
ZZfCiXwZm2nYE2SYH4jNAFFmNMmHCod1TLZ2O78tY1qY64oPByjzFNXrGMc+vmORQNVVjdgNVcZO
dbf4hyYDUC2VSN828Ik2j7H9jU7Ta8gFWELmZn5Jw1GVSxtlphQLUR9hsyCP3pNqiV+sqy5AQ2WP
KcMMulzNZHB1ElA4kWnNu9E2zDvauVeug66cGcIHqHPoQgWOw3kPEjM+RfCRHtoEa7/z17Pjwvmy
xlbv5BSM2AebZNoN2bS9jqCEAbms6TOUVXsWUscPSJEGiMlmUDpJvbV7dH0dx9FUNWwqMcCD9iHb
3kwN06ntwvRjwRkHVcGheRSAOtTBKQT+OhwtV+dswHktpWXg/5mydI/geQt0k2icWEC+h/WEIsO4
fe8letJIK1P29TLjdRIhLgIHSeUNE+oGmoY+hzKhr4tnQAuj6tTAQDrMNvEPmcQugbFQbLthmBWc
oKGmZUihwwxsQR1Z5iXBzmqFzlc7S4/ca+OKNowW/v/YO49tuZEk2/5Kf0AjF+DQ0wggtLj6kpxg
UQIO5dDq63uD+eoVKzO7ctW8JzUp5lUBuJsdO2dbaAB72EMumM8C09AXP4ooN7Vylju9tPVnhiwz
38/3rgrTYLtL8ozYU4/HkCpqNh+MvlZF6HmzGcOwUiZ2Q301qZeu/WABUvjYOo7KgsIxy4eoNRD/
tanMfjh+UnwY6sU7JmOknxjZ0CRk7mmItf6W6lEW4aTUuOOwZTdkNlL8LYC9NHycEvF05JrdU6RP
v+MA/88/+JeQ338KlT+FMIh6PvkmnHVIYSh7/7tm+VdLZf7mi/0uYIrfHNYbCax7iJcMztEHfzcW
asZvLko1y1Zcj4iVsC3+r3/Il+5vEKMdy3VNFE4bJuU/5UvxG/5rvIWECEAQM/b6T5yFP2l8f1QD
DRKX3DKorMaKM/5VvoRSMZTSjVaX0JweqfAbuhnHw/YxDeRYSufu6eVVjoxNuNTDgazpuWl1inSk
lbOTpYGmix+1PTwmmpveFyrtU1mpaM+57D/YS2ldECQpNa2+e6ihKzDEHNRVWbH3qV9REUXZdM9j
EpVnocbqRs5q3jFBmYNSmE+y6l7qnmbCmLW91pXLFVJI90HGzRgS4GNYsjBnyn3v0XXFbmQSF8yV
87Wg6dgCPdAeJwn7glMqCsZ60uBf4BdDBaSXTrIc/g3m7VRGscTz4MzrNCfa0bPZoTEZNjqO0N/0
jILrlyfn/zl2/+sXzOifJGMHscLBS4pcjKfeQbb+9W8eZdVsjNMAm0Dq3sHt6nNTI3st1fRDG0bM
4jM/UDtQdCKpVP8pcZRvzgNkw7YxMK/+Ua/ucgxDAxIqhKhe30Klu7qtByNpoAMksF/s//3vaq+/
zB8esF/fMuMPPM9FTLWWGiUxwrpe8IIILRADHlYDGsoLgISV7bhYpwYixrhxG8PbIM1Fe8seu89a
YjV70SViP0RatRtzjDuT4zMVrioYOqPY1GbPDKpAYsSlua1GKfbmTNxF2WUWcvtQgSYT9Awe80On
ZiB7jNX2g+6FuoadL2JumcykZQ0pP4ESMzaW3a3XeuTvxr6vtlWHVGBxhh+0mJa1d72bLh2qWShr
oaRiwQhR0qcL1SzFBkFHf2YuHD+QXw5z4WtHA81zJ9Aot1YlvQc5x9NB1nHKHBq9+N//rf/8XPES
kyqxEPY9Ya0r7n59rlyhLKknACTSnkiRu3gV0jkh4p5s/BZoOfFhy6RsKLPpqSxz/28e658f5b9+
1KZjiTWyZRrC9dYhzq/f317sguIqh+XklwCY6vyR0e5yNfAtXhTx5IE8BTUknU3G7Bbol30DqhD/
zYTjz6BU6hzdMNg+oluOMP5glaaocwBjQCRL3ChvnhY/m0Ly23kcNCUz9r+JxBjQhv/1CXdYprFO
kZgJY/TWidj+669tVTVOGY2HSJ+lduBARzZU2ERgKGXHf4bN1Fhqh8nq4/2Q2/bzn1JnXjrpH+ep
V3dJWDQkamoeVa+Wh1Z13l6nn92ORuM8tCSvAtgz7kF5WhpELVOB0Z/zj0QaJS3patKNi/oU+bYK
mrrs9gOIAYZkwTIM4uTjSDsRVT17siN+CWrukpsjx3i1sMHRH1Cf/RXdmGJjgt2B6FMgTsjmEK90
gqa1nprZzok9YosYVS/PvUJdj0U2XoVJj9AasnqbOzm+wiecQmY1L46Xqo0H34ushypuwqKyHyfN
+YJhtTkkZLjszWjgHS00ize/aRgvNM1NX+OVMyfoJstkfRSMHQ6qnPKHCMn7aCsHmJdRD7tGm28w
nbIfRZQhTQk8Ghtr0UZG6vvembJNP1nv0GBbTFoYQ1tdgkPK589YS6wfah5zcDlDWPvK2uZk85K4
HkJPdHhpaqZ1Fn8bRNb5JRLug+VMcUAG6MOUGpsxItsymsNpKgSIpx5vs6Vn072auiGg+0f47kMN
xNhuHiY8diMTsNKackCEuLbbBlVbzwY+5NF0n1pekJ2Z+V254R97KP1dunes2QA8YjF/iLDWOIOZ
73LCoOc6StQBc8scTqVGyjCVn+j5T7KU8nU28cMMWoIH2RX5QTqNsxmKPJzV1F9qlVSP9JTx1saT
fHBq0eyzRfGtyjk+AkEYdkumTZx7wg+mTGc0QXQZX1+DBmzynG94oOIwm7ryNI360ZyttaUtZOCX
AsNDugeyUIUx85Kgb6Q60DFrO1lhRRhbmEc0SK+V5LFyyuI6RwjBkefrxwKqYuj4IG+R96vuCCrz
rrfpfsLxhJBsPlvDOnnKxviAifgdSE1x0CLsJYOlox6MhrmJM8+8A26i9Nfm/qyPWXrr27VfTSKH
KGGS3LzWosMXs0aYKxGY8docYABoYrsqv1oxEqNKeMtiWWQ7o3L6wIV1QKuWNMFC3vqmZObvmKQM
t9TywBG1LfpiCsvvYE1ejekyae95UWEvXNoJKili3GIV80mrSI138wSp2JFdWCjd2DOF4mccRiTq
OgoJrgOXmbXhA+MEd1sOL00u37mQ+Pq2Y+6WiiiqbYRk+p1Q5gxBpaaw6hjaErRe+XXW3BcsKc6J
GN1yhmVCkoHkBEnfl8knfNRa7UVvsXZmdfye1ljgXajIgHC+yNoIyyy7FspG4J18WJl4VTxoGhsT
PsXWaWEemo3XnB0zh8g7GQhJ3hCowbyZE8Y+UG/i45AUJOiV/X2xWyq66rWmkQJBsTzFw1Ri5Bmd
x3ggnrIMR1PP4y0+6XucJvKqa0Z5FGJ5tmLxA0ZUGvirCpK0JJPTIeNQ9doqrKj17MqeMC+39vd+
imSYVvbLYPgBn9hNdfxqhq1eMPFe+czgRzUEX8upy18nKHtjkn4tR0Zx+uy+mdX4ZSK+cFdyei01
jFOrD9LyK+LqDeHdWlqf4q7LyMrXa3P9MUIAYWZjKwyT6UV1yuF0LKpg9jVAlWT29sb6xCEz+hfT
aU6xl5hXn5kxEzxrs0xuFhYNtOeFI6EdLGZcvtTPTh2bZ8vUzccqqvHJzU4o5ibZVlP6Tpq1DjqY
TbvJ0qA7Qjk8jkQi0qBFmGJ6W8QbU4Fj08tmO8rkXTmSMWEEnkR2DEDQrJjYzemnlto7wEuHcZFJ
TjpOcHiVs++jBphZ7btcFct8B9OItpNItU/aCbdnltpP4IeepCYpnaqiP+Tm/FBXvXZUSbpsJ15L
aOjqHYvujdNwC2ztXpB/vNRD2r1klOcnZQ2vir5+L0Rl8yPoZahQcB/GaHz1LDffS6UlD7NRLde5
bUAgm2V2IcdcX5UfwZr1Tzj2vnU1o3BraW9L1/MR6Q9LYvmUN2Qy7OVzCw8L1Jx67vARHDT86Dgf
UXY3tdNvhd1UewVwcO/Vs3XoYaFusYYlB6fN6wOHYX5cZE4O0q1bngvUqdYtobthmXwAdsHoisBY
CKpYXIBa1liumExwS8ECinzzuxd31c1Nqi7MhjRCsdD1I9Ln8CgaLrvaynZa7G49aRBxmaoHcIcO
WN8yDhDxup0U9fDg6O7HcYbdEjH5hWHGIdETJNx5GYaCAJKUfbCqJnn0SlKWm8UvvNWUoJ/JFS0f
8ErKp6WK5BaKoTpIlTO3BdKC6ZWqQ/NTHL163oKsWz4yLIxffY1JeDpn5RNCeRSSnjFBlxdPAxlx
rPgj51mkLclzzDvy5AMQDop1PAuERA8d2+ELayWOD/7TOB2+w/l+4VDXdwj5LSg+wzvMkLxvczO5
21bHTlCxD+nqayYfV+x8bPHk7y1JyrtPcBUSNjH2WVGSmvFctCKCpbvZQ+6ucUIEs55+bhusL0RI
pjOskuIcS1sRAofHQQOqcM3MV1TFyzRbfWho1rErneit7BbzFbqCQ5jBBHfVZrehYT6U0C5u+K1/
LJE7BEDnqNqNCv3V/FQBJ9sbjZ0ebP43SEUBPMS3njDZpifs/g0JND0P3SYZCJf50wW9isGwmeww
z31IgbmuNlVrI+k/A6N3gQeAUN/OVjUEUVc9GmxxuGC33OUi13m01W1s/ORaOFUWZraJ124sGLl6
Yt/aeVVuohnKapGzUGDWquleJ3gjBOOCrhAHUkvtJWrxx2x8LLfo82N26Vjx8DHDfb6nX1ZPgGG6
48ib6CT5DirkRhOq/CpLhgQcud5ttBluGi6T9y0gjQqy0eIcVdcEKrGX77NJWmyUK/l+1O8TB84e
Pt1nGaF6jXAnN1ZJvo53pbvLlPm0bxouM5a6/ubNXbK3clzjtWeknCM2JZ0NHoychfelonTetPVC
16Nl026K0/FQSrHrjb4KVa0ajj6b3ENaJ3ih2uTI94qufTl79yEfjOsoMOJiijB3hDC/mTKp4QVK
AO4r/DEDrnRin8fIzEkfiOg62d3COnp3CeK841J2vnfuYB/cNOVvVk7q0lXqXvhDGpSEbmx0D95X
z9natX4a8Tcf4tnTG4I4JQpmk/VnzWnacw0tcL8wtzxDkxBHHuV026U2aWzehzAnWR00Yzq+96aN
CaMpnuMWDFpb3iCN1ncjLvMwWU0noimMF1LrAEYtRQqTN/xB0TkdIjUcaztvTlqjA5tqyv08jNEW
ar2zjW30+t/dIy0DdX0uiy81aKQwK6UKUKopLycTprjfXZXnFvekB4Xd2boMHSb/QbwQpHHczvjO
rdCF0wBvQxMf0njybxyR38aC/I1RHvoSjZhS/iC0BDrRqG9drW9ZblEQvY42s5fpm5Hua4tO7wVe
6/L5YsYCaqAHZbWISw0XZGs7/WNVMz0AXx0ojyrYTQ32B3iTt/OZV20iEgzoD5E8sHoFnEofXbLK
pzC2F/O7JUYmCar5sAA7Fb0CZMaye7JFzc2ANEWrHe38vHtODDPhBBMldVA52sRtJpKLjq1d08iP
YJyjNOgN+bTIvkfu9FZq3Q+G6pAaE9zEKr5nHiE1UlvnmvHBti5M88npImeHnE0i1tT1R6Kfn+wF
8BioN/fc6rF1qRqrhMKHNitU/YEILCiQIgZDO9vfAWLSCWntDxnpNejQBoKS0YGvZ33DtNq6jS8C
+vrSt8UOzgw3smfyMw8FPrDWE7dSjBiix0enG2/+wIh7Zv4BRgJNnlL8oz133sZqO30nGiN/12XB
pwi9PDTS6eQxaMPbQ7UJeIuBtK6ly2VCa493adp1e4kmFLJ8gLNTaNqB1qTtQgY10b3PkxqrFZz2
xxkrPQVXUZ4Kg+xF746zYNQPio5UEWHbiSdLGFR2ZT0AFYwLwVwXY9Rk2snOhxJ/VmbxHjvATTaK
eCkQ58r5rCvsH8YIAsBGKnmBNHNatDkJMl/vWEwwu1+hNzJVjkH35z2HoJuAzZWI+hED812v+TyY
Vte+ioF4KLWKRvS4jbeV28eXISvSywQUlScRV72m4l2ZAXXphfMsyzoNlDbZAbOO8tFc1pSzpYw9
EZTxMXMMMkhl+7l2tXKvVwXMllTM5mPuKW/XiCoLJmTKDZxFJ4S2pjajhWFO2FDtIMvKH5jh+qc+
dcwnHXw8P6ebY1qMui0hM2dDHmo8dmRZ+pZRkO5n7wlEos3clREWbDmQIe7zdzYmpHvpNbyY1ZR/
1D3VnxtuiDCJ8+qTU2dflm6kJTHbb8KNGc57Zq0Zm57sFbUwawV38C/UMa4s64V4K58ZAMMd4pD2
MWF1DbMZFjZ4AH4PWOTUux6nvLJW674svf8Dh9XX2O/zy6RKYFipPr2PsV995Obc0lQ3QWuTLOtb
F2MjGBgMMBEhFDmtfkJR5xkzJEx4Hk4Cyk6qHtVVd4/Pfs8MDQbslFc7JYlnNn5ONcH2psdK76xt
HOlaSIy5DnW3zE9Fms1fM8NxthVdKskDHSG3r24x1n1yDqOlHrgnrgUTtUsPuIp8FGeenlPx9krD
9zFwUvIkY2B1Gdsn6ZXmUw8Sn7E0TbF5iVhIcbWsqv0cMdp6ZCS1HJc0traLMY04jASstczrU+Jh
ita1XJz3yM8WMFlpEz9Nspc3VTHDrcdy+rqy9LYQ7ONwMKmbjLg1Q8PhuaBrBskSEcEAUAdVbxjx
mqVcbVGd1qEQ8xIYLV1V7ZTlKXKBhueW+0Q6ktIkstA46sHC4WU/jQUvcazHKzXOHKKDUPFy8Ex5
1N0KTylyj9zw0J+yiJZWJwoG65hIK0end+0mwC8dTwP3inqSXv8DaFF79KzmKRp9egVhxGEij2nu
Jde6dH9eyCua42j28tNQXofUZxKb99Eev8ZCcqBp3qiafKb8ttyL1bq3jIb7ZMy19hI17qPXZ9OX
XLrlZfD9Jweu5H2YpoA5NHHaOB7OrJeJgSZiF+wkoCnuTfGQQbH77lg0KYQ3Ot4hokp91UMSXu2H
WtI1HyMmbWTuBg09xh7C0XOGHRZsLbCMtAh8gl+H2FdBtxocdTFX13nyHtk4/CnRrNMyz3uZax9T
lppUoAwcG1dfRe22vCZ6iXsyaaJ7vh6TpNbnsLV86zCudstCiflHY4v60TZQekzcjE/matKsW0zc
G2FZyGOSq95e7Zx9YzFPXy2eni7LgNrKvPRyzAPHLH7myqI7i4fQR1ajKEer2GUdwRknK6lCZ81j
3MjhqYohfi1Wpykdh06RMMxb34D5/jO4WWG82w0FW04kUcBL6zEgnFYra9tVDuxtivpxNboOKWgx
h/wW+1fG6Mj9TVFlgOAzUoa/VSvPlqe/arOGzxgbLa4ZvuJqrRVJdClY+gLP+JS48cFaHbgkZ8oV
0zUGnEPFTmAJOsJ1YnEQym2YYOPNVj8vCusHD4OvcEcRDsiPGB5w/+owigIHOBs7ZPAGy85u3+zV
LwxDFuvwsrqIzZ+G4m71Fg/crsd6nONQxlZxb53FPqerI7n76U1OwRMOq1+576wFmFW99VYvc/XT
1gx6uX5ONEcwYHKyD9BysVLhbznWZewcpd8kV3v1SSerY1qt6TFZcceZlvki3UVxE5jge8bM2auf
rmvffYlWH7axOrIXYD/h6Cpus35sRKhW7zaCTnpoEujuepPP92b1eOPjjANNzPFOTcVHuTrB7dUT
PsbZdMQTTlS280j04hq3sY/HY/YN/thMW+wvu8whWG126Uti48axDK4y76cLHbZHMGQVzjO38y94
wZsDhrMlYwVZdmdDzHwsjdK/F3jcmR99aQn9vBQkLHdWBxNY4ojXRm+59qtJvl7t8gAz0ULL5MVI
8utAQkokNwftM905pTccl9Vw79r9sYbOfFsqFKK0jfygXQ36DrmoB7eYyqCbk3L1puDkT3uQwht7
0HH4M0d5VbZkVRLufz5374ZF1sQARTRgRPYMWWX3YejA9mqzfrQtVMxmjRS0evMFxdQnhTpPzmYB
qfaZeJCEllcmn7qumc8chRNqut3QTybdvcMEGJaoLOcJj8ROdTZnrqtyvAMYcCw9ffHWQruvXMqq
Zhq2/O42uy/cPLDnvHiriSaE8aruFPZS0wra3Y7xqLF1vIK8osoOHPL+szYBctKTmqUh/XxLaoaC
LN3atlTclzJrhjMFJ9uhMNoTzfeqAPyEd2VpC96JOhdnvdeBxFlWBD7fabZtN0zk9KV+t02PQKGo
+y2ZxToomuGjUXTzI+vSMti2ZcF5JJOgBxrLEZcmwMlSiUdeQELGup7lvJ1O9bTqm4CIq3BUxY+k
IpGYF3NyqlkRdgElCklgmosLqV9qv0Rmj3nWfLJRyNnoUHtBpeV7rZ3feL4+p8uU3HM6OHr/Lt7N
I867MYvZTRJhIQdtYz9ERNWRPcihFolNnHlsqwvtUnr02xE5yY9zF2PVQqCrqO3DVDTOIU2X8jWP
KvNTE1Mu9Lp762KjvSeLhhM6waBlksLyt26SW1uAEOyeIY4yeDhtfBBIZ6tKkgCEsHYYo8jfWsOK
WCnJhKvSYC/UeguyhgK3yhQ/5vQkDD1MO5z1mLUg3JYUwNI8Z+vIr3FXF383ghVWLOnRuoJtOlNz
MVzVH7LEwX9CMmRvmshhlMl7exiYGAm8UQIw4DZHT8ZEHaPo+jK2g5zj38PH3d19to1hwDNVw8Ye
tihx+/WBjr152jeUyS9azeLH7dxoNA+RZsY/XHxdZLIF+FMCj9idt2BwAUBihn9OazVvl8Tw3zGS
m8MBEKj4TAqcd9qqVBHky1AVoTUWmRPo9mq3cmSSvRtJxFtTWlDzqS39ydm1o7DvZWzO77x2A0O3
ynsdsnnkJMM5JTydUSz7ZT7lEIb50KAn6gOO12FZHWA98FF9ntibZyEUVLS7D6ZRCbiTif1JQ9b6
aGcTQc9qRlb2qX60I5a5/oMsYtIw7IiE0kf6lFVY/TxJ99mMCoEivMCNbnNt2Q7E//YpTtyg1/u5
XokzzH4X3y8ORD77B63tqQWWNhoyTqcu/sxasIHqR5sg1Qt2KHSlH21VGbkvfbVuIZAkC3HAsSyk
OM+eXFMIGGzLuoGhTprRggww9hwtu4SAeYRnrKFg2XS5BLoAUmw5CEz2KdWpMQt4P459YoNe6Ycd
svYj3mRzxJ3UxHIfD/H45tALvHQl26tmowBjuLjDnd1k7ZfGrCV/ake85zF2aXTLoBn8Dz/Rnn6s
+1ujbbvHX9iemvIDvQWg81eAT33EgQ1/Uj4xd6EWif/B9nRn6T+6rTG8sldM0Yf9Fdsz0p0YrriX
XP4I+MTzBOw/5Ubc/JHw2WhNSxAGjj+L+f4zzmfGQqqAwVx2KLtu9wfg5+KwukvUC1aubrAfpZtV
279Ef6rIJ/GjaxMO998BoFYljIPSvfryBwioCQYQy3Vfl7TcerNjU9P8Of0JAgXiwDC/c91HFkNk
LEKEBlrA2jnlLEQAxD11m//2Op1DLGfrB2MsqmxEV7T3WncPRdJou65oYETXjXiY4dMd3UJZa0nK
dAAo8MGZzPaqGd5LrDwq7drZgmBCRieJvP9v2cU95uSSGxxXyxMalaAPFOB31GJu6Mubo1VzyjSi
UPsFX0JX2gv7JeNgMvvkDCyn3aLlkIvXYzZSthRb4Kqioft9Uv9/nq+/93zZumHaru07SAee7TLL
/3eer6b4XH6bf8XOYRv785f43ellsDbcWve+O67hm45u4kz4/1Yv8PECEpwDQI7Iqomf6x/LjfXf
dP49pFw2tpLHFPxX/0iqApEDPr9C6VgAZuEz+E+sXvyC/2JUcIHIwapDqzcc2yLiYq1Ghl+iqvwY
iRk18zrTpuYhXQTLYCxoINtYVPcEM9ojaRZszomRniV56oCdsTkEq/LWDaM4K9XdSyUjEifzs8LK
7XZUrDgiPnWFXQIbkOoJaaXdWqZXvwhVHCuKpQfAcl9MxaLSmPZ9K4gFHkv61pCZLj2KV6Nn/hyn
qfhQFyStZqrELTcABBLdMW+ua8jDIso7KH2w/+v0MG+Wt85ng3E/ZcnGBa1+lsCGVgd2v9Nzi5M7
+Y5pgYEwjAeM1YbOkMUGDt6ySDKhD9yZk/0WE32BuFbGz5QxEQUnYIKYNabXAsAqyBK7QVVEnAmV
M74WZT5eZstvD44pTxlFwl5n7B9XytiW3Blbt3uRA4ZhJ3Po2VfGmZehb4lmfMLPlX+IQEVtJ3Tz
l8hmnlQUEYKn2/Rn26ZcqjV93M9pezUS1pksfrqWWqsbApb+trb4t3xv74XFrmuVYA83TBqEhGoT
OC3QdGBYEST2bt1rOMcYl8D1rQzwxtyzng5GSuMBFDeWANsp1QkSCOL52rgiTh24tpKdZRP6bw2j
f4DgTEi5G9yz4fjalwEP+d0iq0m5bag78+jl6HWgcbyGDzjX8ktE4P+AJ6P6PJd6FNSRBt86ggSU
1QTRooF0DrHu9uTYrvPetguWA+q0A31viPJnH6jgeXysFWgkysI5aIN28WVbHlqgJC9pVXSHyutZ
UdTmEM2Vqk/ZgPu+XlEp0cAeWt915SsqjI2DtiH2AcqE7XlTd2JdxPIK7jFmeNObHLejGBCeZQX2
kDSalRTmwStlfIvWIRumC6Q65eFymHTg/n7lx+wccykyC3v8ZpusWvO1SOeeK88K4Ice1CtipoGU
EUrSEtgMXP2arTwazwAFwj6FAs+xO+zixLAOSwvVxIl1PlAfI4pwUYc8SHkbZYL1wDQgcTSnzR7/
n8u+lQ54TQpWjU8fMlCffbXHjGAwU7SNrsfFqdS0+Yts2y+zuawVatc+p+6MUT3FWWJojrWB9uoF
rA5FQRh85Ndca7ZN6ZrXptOLH5NvFGFeMsLA8ABWxRudwKDN2DIJWALosb7cxZ2DaWOYHjPGU0eI
JAD+ZlIX85gRtEyNdfwST28rfYpBPA48UsSnwrbbG/KOt+UgSkMwNVTNzsjvNPt4HYghvhCmT/eR
g7KNuk2cABdL0C7OE0j/z0DtvKtv2X24KKaSqmGETYbjFDeYcqgY6QYiVsZ+b8FeEDChOcUG/+Az
a/xapDrSaRm1twY45WlglflW8Fe4NtRRF8P0ydG6GUt0dX14TxwBTZBEHvhXbRcp+E3eup9ZqnDu
WWvqTMpg71aC728GjEbPZKtDjPl7y7FjHNquZDZtmMvFiQUrKXTV3wSq4znJMW322vqtURk3NClN
T8dgDwDGZl5vVg7Fa/qW0cem1huWF2GSfOyk2984u7Kza1YgMowxfkzYvnbCHoVdw60f9KlhKRLB
pR/5pKJ6m6Dev7K6k1wPBhPSUxoFRgh9rdry/AdabUR3DA3M4h0qKUwpot2XlZefNGr9rcagF73L
RJJOFu85msb2c4bmeiK8c0xHckKVndNZFK5FLtRovZtp8yyAFjHfTJlHjwCJ+AOA/Jkeyd6BvmMc
xKQU7PpOF8l0Takzt1nHZYzSuZjuhhW08lszo0/tKn80ji2Wtn0VLeWeFUH12a9nP9AcJS6NSSR0
oTtumNcB6vA1X39yID8dB8iGATmoljWXHYLtzDnmt91XkphyC+fs0CbJD3IEbPY2mnm/VNWZgV/0
I8110gP1XH802Q0M5JzcVplG9cX3cM/lEfsnE6E3K4OsCMsl/ZBMqc2x7yYv5VA/s5EUybvo9Bzn
D7vSsqXhNFlY2otVABVyFvULby/aJeO87yAU0t1o1W0wScM9Vlm+PECDtKgF2bv9NVnY47LkvZbB
WEOKm+myxzOcLWIhVtb2bz4qKJtrBPvf5jIWrxODrcelcaYP3WxETKpl5kK04oBdlWPt0OcN2yRp
rvduEws3EE5MczxQ51NN6uwSBvtXgmDLNasHt2xo9t6aU5KcZHCNfRkJMh5+7SDtO87AhZ5GVvnu
6EXxOrmz9UaesGBnu/JfWVEyv8Bt8IjjOBHn+WJgXOnE/M6CVZMNVbBXci11HiQ88sDsVMnG2nYo
rFCv8UEGzupFYnUDW6c0zSnfNY7WE36A6mS5hXGok4pLL53ZdBr7rCS0MrXcaya7YdX1V1k46cvU
6SSLtMn8DNyiRovzuEhdh+U6evKyNHF7VlWtX82urXdLyQLENs6Wb2ZhNwyq+oLV0jXbvWMxVlt/
jhmAUYMgbAw5ZF0Mx/pLKyp2LsuEgWgAw7U8LLk/nfQcWJKEtAPlQ5W4+2DoUtCTQ+6eEq/UMZn1
moff2FJ3u621yxIzC0sRk/eJAn69AXfPx8/Osew5Hzv2oRU9c/kQ2Ws5eWwA/FEjMl969nTqBLJM
h02nIvkYtYlB3YG/p2G/ItC4MmWZEPrlp9bW2KNgLT0jr1br573P0tJ76koY+HPvgGXKMEVrtlfC
YwKgXwUDdhswlBRr2wGs+HfkbfawmA1+Ja4WlzXefVtyp5qaenUZkMNW9Vf/gFFn5PNcNmtI7hR2
AKDEQFvfsFSFHgycOVsJS63FDM00+8h+lvhYCmC1hVO8uQD217eVcD0xrTCViXkozdQ+5oP1tS0F
xx+nN8AofwwqhZQgvFYGbk3YeKPjrQ5I1L9SwpxtY2HPFzYtdhuziXlY5npvM54PU3eEoAs5KrCV
IZ77zJ4OaVy+YcIl817337LVF0Ax3O8b26FAErMFsg5QUwNCL9ejHI8gUjfzY8KiWvI6ulr8BtFf
njx0n3vPSr8dosy1TRaJECO6c4NT8sS+aYQhGGFb9r4DNV9W96/Wii8SL+S97wvOn4n0JzHQYs2D
dgPBa74Yf/FOu2Z4JD5bJro2PT5TzppUfdW0xutQu8WKa7WJoTXy3cojsqAcfNHO7hPnwEuCyFPH
dzv3lqCrZxvXCudU1lj9Pl+zrbxRYOVAIR/KiIIJeYZqqGM+DMLP0Q9yKr/1blYcGS7bpOGMF3YD
fiCycYRzi50XWtJGs5K3sSZdJwV7GWoyToum80n/TObWcDnWrO44AcrUoumbk/oMMbt1lyevzLNY
U76CDPi2YW1xqAx79Ldc29PG7ifzlGmLjdVjjQt3a3J4WTPEaJUJejBOpnlNGNMtPIuhYolOhXeq
wIL2Nq2B5NmGsmiTUW5s6QZDVzOmKt/TaGoCL1NqQ+69u3sTeyqbNe08zJFGytd9IFytrUblnOYC
QybHf3Go18Q0u/oIT09rjnpovzew0NCOMLx2BkvtVf65z4uHzuVMZ80DAuaaxR5TnhrhUSPjGrVW
tYQ1Okyst5Zo/4e9M1mOHLmy6BehzB2DA9jGHEFGcGaSuYGRzCTmecbX93FWl5QqlaTWvjcyK1km
kwxGwJ/fd++5xhn2R8cnv2Tj0WOzZ4Yg7U27HoDCcF2Gdbx1xXyYuuShSVDipKB8K3Qo0CA77nuc
31WhCYfk9NYM8zilpKGdG+F1ouPnjQ6iTzqSXpFNDz0Ma4aOqw+sZkLMr2Ctu+EwVUrsMQ0Ob17h
jA8Q9PKHAOPd2tcx+MrAsLpE+CtHHZJPSMuHdEJDO2BEjxRWKZy6yTu8DkhiddCmB0nmfvhK3wPa
sLd8zwx5/lc+nz1Jtw5iWW4sHd8fnYgfUEf6u690v6jxaU068g910D+ZGgOA6PI0j7iLNSCg06gA
e6SHMdX4ALxHck95vLuNYAtEX5SBRAMHmMdH1tqoaukXj2Dqg9dZIwos2d6aMAtiDS8A9aFuZRYs
+1GjDRDu1IZHWs+2CfCBrxEIhlV8gO8H5RbZ3yeNSSg0MAFfqaDyZ7ypNEzB1ViFL9Hg/9WW/6C2
aMGBbJslpa8k/rcv1eNfqy2Ht57fwo+fxq55Kz5+/iq6/OVX+l10sX8zwfYLVBJLuB4IFZSVP8D9
9ANYWldRZO8cUxGX+UNzkb8JDynEtR1F8k8LK79oLtB69JdUVI1TCWD/d5qLzrz8PRPzz9846s6v
mguSHqlrYU8riQvh2Hp0e0yRcScKj+akYcxuAWnBP55NwJs9nrtJsM9f8PCG8Nf3yonHl8kgyxBX
bqNX/gW4zYSN2pRtBrMFy1rG33C0Wiwf2CqnHqOhnZCV4tGaXkLRv6ihMr77duK++hAgtn1ttM94
WNwD4XW8L31yW2NsM5MRJ6nRCg6TjNWvleQ0vDvXvZ2xInYoesWiWb8VXE3K9Rw1TwGWi7U9Kmsf
kPahfdJ/tHrvexxgIzcXYwJ2QgvjnZUk8geE0mZPxN3kGKXilHhtdTZ9xtDatL+PlfmpUmrc7YZc
Cz0HYss63rvwXb3yzLyZ0+oZY2r65E3EqiEScD8tSqoE7Cjd1D6bRhxKnv/gxXNyxl3jXdVZ1KM+
TVm5oQ1hXnNVhXqoknrfY3luV2MZqDNN6/gu06Kq93PeiGsLLNq6rmkaL8mjOWjUXXyzYBX9wYH7
Y4rM7FvQhxyYLdVTKk+65zLPkgn/Kgmd0jKTm8IfePVk5erikcLEoZ1y8lR9Ia6XkZ9KUQ+/Ew5q
MlywCoQ3OsbUUFy44I85zNHsHkIoHoyG2DLMuGStU84xZGcnBmDCPQzrVV0/GoNdnCiRTVgODeEN
xhJ1UiMu4lDJFrdWPqpLKJ323mNXfEDN3MJmfw88/FsqzuOfs8dbpxyyxzwxxAnhxN9mRKb3Yu6j
XY2AxMRGJtxcwg0H7HcWI3fAKv33JMgYa2LpC373Jg4ZmR3VsuTnsnOvefHAYxWLebED+hD8qm12
XP+aw9B5fLH6L6qUPaPsNrVQ1TZa8Huk+A9uf+9TLsKiOxSz/73MYZgRuqKF3vfLH/++WNlxg37X
iWF6oYRNnoHdc239U6dy2s3ZJljs+uVfdir7cdQhBAzOS2P/VadynE7DfS9DSBlpa3t7x0ntDUcf
1zKWQ3f5mJg3iRktcNb+6FQmeOAdfTs39XJ5JPJuUiJvFT2wVuP/1qlcJ4W6tdTkTpug/KNYuZsa
89mw2urs/odyZQWp58gW0wFOIrvP/6JcOfKLbyyt5WUaanr8rHFeF3Lmc9XM5XakvH099HQjTQMu
qCj1T2XoDIcBD8I+/aN4OQnwrgiHQexv5cstvFgqES0cX9KwborUiK+GGrCz4ce8b/p/0cC85LiT
7bIrjqzVHv5Ww+yGZn0fCvYvlq5hnvKw5OEJBxCadt3+dLI4uCpB57z7dZOcGr+fdu0AT2sFZJ+d
i65mptBn2UUDyQt6mZtrr6WesFnK8vCnnmZ0JnWhvsOmzBk3NPexmdWjOeBHJS7Fbe2fqpsr7v5d
qvydlTW2xDUXrpzaqCFKq+kslojNIyWQ/9Tl3FdOsItaz9szogwJhaKmZEihk3PHI8M9OOzjDzMx
8eDWH/jwdqVTnzJZGTs/5ULbZ0G/tlSEMtaZzLIKxKQvbxKG7KskDdJTxQVxp5HZPEfpsZMbb4pm
h5+gz1OGvMp9FAa9wxvhQwtZF07l0sXULslGqvlbUzoJeS+/69auRQCJx0pnropoKh54GO3SoIq3
QzvQThzJZr90XfLianObHWNLyQ2U/5m6pQ274gQdYEyPPV5Ego8s+wovuKGGs97CbPC+FbNjvYx1
mn7361Zc96bf3LLjJuvl4YVAw7D2tDbkl2jJdR+9LJ0HxrfyEhS9fUXZXLVJCsbGmWrGexZ+xi0M
3PjJJiGL8zZsabvJEufKWGr3BzrBbsA+sp54vB5A50Mhc+IgwNebhPtGcjEa8PIDRPG5mjSptDd4
A0KU2945UodNzZ39DWMLFCE3A6GUd3KnEskVd5FUf7N63i7jjA3AF/lj7wRURKVR37xSiJNvchQd
JCGOoI/IdK2X2h2Ku7B+bbTqx83iXnZeeZq0Iqi0NkiCPr1qtV7oaOUwLoZlZRRaTpy0slh8iYzu
l+BYf4mPUuuQmEBBUGltkqhlcwVeq7+MFmnRthLTtbASU9uc5SHM83LNAVMeYJDAxvkSQB2thZJN
jde91kcLrZT65X2qldNYa6iykwcyMMM3vDDiRJUboDgsDtdSq6+j1mFR9X2a3NFme8eJthSr2x9O
XNwWWsFttJab923zEy88k1EKmoVQNqpvgfw7ax3YcRayHuy4rhaTkLw32PeLlo1DDCS7tMBaGeCv
2E9aXqZ7Odg6Af70TIvPsZJ0d/mYWbSkEXAbv3SG8k6ybCgpRLvmfTI9mwuzC2as4qXREjd+/HTH
3Fke4364M2hfWYel6cW7psDhZvebiJJXKAOo5pHWz6NFyLWfjPm21uo67krr3CmsP73W3mutwodh
522EVual1uhp7ivAbqLbK0wlZN7adzeZ5ne2v7QHa51facV/Qvqfwvo8K/NagFZZWw0B3cmifWJk
0bavJba2dslR8YpvsTd9Yqxv+ARZH/CGvhPYujNKcPqkPMVBVP6j0qh96pvbLfz5kY1X9sOmzHgD
8yC7WhRY84UMyNbwp+aEiU8glSmQobP9bpbJT5oBeEL67rkpAH4Ngbjni7NR7MNNnyGKNMGnbyvj
QLwboXyAWB3WJuhPBIGVhk3jhneyKzeY6CXQDQXRghJK4UD3gUOShSEc+LJlj1bmUfHTwt5KrhAY
UuIR1CsMVDSfyfgYDywFEn41DfWuZGC4B9fT9L1uEIAsGzWi81u1Qur8LK3uhurQF18XM1SNsalD
9SOAo45DDuBeQ5lDu9DqUDM/AIIny1Pk5cluXLVlmz8/xwFgnDmK4h0OU4KgVUgDEIUSIeoq7lH/
OsfmXC+9jXg/x/cmNRQ2T4U9BljUBvtVGlEFMf7Kor0CEm5BOofflOuSC2KV1G7t1prvEZbG6waD
P3f3geAz9+kwRqMgHoHdEYb4YeFzsXN1vYYDlfDc6coNM2rxLFTF84xj6DPW7Rxsv9i4Tc5V1dLo
mw/LdGAf7m3Cklpakqby3UuM126m8wOOI4bQRri7yBWvSLtbRsuzqvpvWVBfCg93LnwvRGzdKqI/
JA525FuRlAMmTApIGLNAu1sW8SYE5Ab0wL3UxSXeTGfPXFZXQ7iMh1kFYt8sEeIl7dX04N7QP43s
kRdPTTwX7WrRfSn81CTeRybQJLKI0JkO6BsTRYquTp57dGmpCfehEazDiiPPq++k2b6XgQGAFbIp
mZSQR2COP7RfcFDFbElYawTdNb9Q1l7Y8U2X3ZtLP/ImEu6mn1sc5SZFCI51I3WU3c3KK8ORjxRe
7zlXeRA48XQVed1wL82h40gNLx2n/B7xsXzCFfswSzzIeOZjBFS/PMF1AjVXtOqOBDMvkW7IsXze
2nYUwaOnQUc14Q9LV+rk3Yij243yNf56b53g6Vs1VKM8xmTPV64fgKqntqeoFWteOto3A8vEExHw
5KbWvZuVUwEIJU+Ft3mqhgOD50AnHFELymWR0BGU15CvrzxpoUwr5+fsYBP+8rDICSBDCaHiINvO
OY81LL4KFuV6jovlUkO9XPkLwqofufHRpEbkMyxIFPdOlu7zRR7/Xxn5v0PSNdTnX8shbC7b+OPt
Vxnkdza6/mu/ax8+jHNsIZxB+CDQV/Bz/C59AD+3fIteHSlMXzjMDH+TPmzrNyGBn7ue45gmfxlV
pP3fzkL5m2WZNs3jysdpzh/5b6SPP5lNTEFJIQt9ClsJi1uQbv5R+EgjyzeduWavshAoh+UFTYw7
5rbOo2uaUt9/eW3+AqnzF/+a4p+zha8wtqAD/eO/5vvLEs3EjVFS5vA0Z8K9ystUMM452Ja7LP39
nUvNZfiTKqhsZv36K8IH9w5f8Rdhh59P18NamuiEymPb+jv6xUxTWOwVs3zoaagmqgdAub2Eic3T
umjlsxf4BoDeVkZ7Ky2sVwrIqZCK6MguepUe6aW7sCejYoWLsq8j+upkFM28btp8WHeuV+1lV4jL
CKtj43Jo7qLelRvi+Qk14AmHK424p6QY87PRhjTE+lST0wEiV46adqYWzr8Aywwv+a4yTW87KSqI
eB7V6BLhCJhPpsk+n/uMSHM37cdmIvDYkdTg+nsRU/4odQGKERUk3CnfhQeMLjUBqdjnjctTuE5o
IGf62OYBhvwxAJLYh2whasZ+qhMTqAtzeafCfrpyBorU8bcR7qoJuVN6wUqC+MjW7lXGZcPnwYw8
Ve38poHLlNT3yWIET8tkvBeoGT/cos+OibReQkIYB0xW5YV6QWMTxKa9D1zi/xMr1B7Xn2eQQhgp
8FkRM+3tdVGY5S37SoyALqV3F2h9fO3AuXXDoX70m6D+LOM+e2stDMyku2LvkzYdHx9eo55z3+of
i2zpwZCGAZRdO5hePGcZ1kVTT6jcU2JTk9lZ4cmq6+aHG0QJxdlzaULy7cZvfm1DA60p5Tx44yBe
zACrD4v4k8poTfRm51YRKb3r2vxOtcwnXogRyxiat6jP6p3rhfGzmC3rxhhb9yrGw3gDcq85NxVj
hcWF54EYVHFWhNcYP8ddlBSUmlhdvHZajvIy8n5SuOKuIjZO+8DsOYKIfGxmO/bXXKs8qLHZvBtU
2d8lmkpKR7jE4ehn7JAwZJedbFdBEMpXNieEVyDubhwvy9mYhsMWW7P9RHl3f8Jod1FAj88FhXGH
zBfZkxoNl4ricqKsi9mry5AXKX+bt36VvVuJPvInlmQtObJtZAS6VCXB6mFKLmXU6277HpcPfJXq
pms87y5bhA2vM/Ke4iHxvrNtVTQkRs0pbmzWkGnlrhhUiQ/m/U8DhM6+kgQ/qS9aTtBpzPvFMgBy
GNSnkidJt6QUDXh8NFeBFiGDnbvZeRm/UPbUqlQgBCY3cPeuEQBTtQ0aVOCQ3Bs9YMGczSK7Jloe
So8Ep8uK/zSS2N10GPv2WTQTetevTgwdad8NXX7ILUXIrXajY+SgmxLl9nf81eJUDP7BAxBI0Md3
t3FAy8C4dNWzz13hlER5qRnizXWh8vjJ4TxftTCotq5Deq/ICm7WNK9vnJxV0+gE0W5uqPIMJ8dB
3pirneFH9cGEEr1z3M7e9PVgMlfxRdmsuNd+xC11aumArAl4X3/9uYWRBXueSQzGnQil43S9dsga
QHvGiyfINOPM5eOGqOPcLtxfd0ENnr2KkayjjKK6ahCkJ+keX/c5y/qWHjc4Et24z3Ix/ABHae5L
q1DXJplJrmIULLypvKtxYrMG3acV97M0Z+3rFlV2iJQIcMqNpCswixHW4VEEz/i6EiI6jR4pKEwt
uBDyoyWJ79DHzrU7iebDODC1AA9NV15gtTgvgN7jR+bjX1nDdpjEA2bcAWiq89Phvb5OmPwvLX2A
O+GGn5On8CsQFDrz7HM33myT4AkEsdykpcILHp5IJorKgPfUclm2sBqi/UKuhEBWsBuXhqse/z8/
N5Wv1H+8Wp1n72zQr0e3GoOTE1npI5d4XHcyNsAMjDR3A6lIA6c4VUFi3cza+1sRu7qKRuJvc+Lp
gslw2vktmV1uRT8nqaIVC8rsMrpVekX7HZ/kpsxepzR2X3S2cG95g4Ejpb3DAS+PkIHR2dn3ApXp
sDOF+YrealKFbk3Aw+d8LuvhW142+Y6n4LmH/fEUGh0Lw3aodlICXykI3WOsG7KDsKrXxO8+pjnh
nRePzs0Q9OOuznx5lc0g9Z0kee5NPkRONMw35pIQBWL/ejDaytmPQ7uBjvAZIicfHOIiyH/Q7n2F
+dS2ppHdaRaeYBYJ5G52/XEocWLJztqMRB2g7Vjf6sARaG/xtKNQY9j6wMTWFRwK4oITSE0aBNeN
hAVfGQzeSWBpM4zZQyfG7uq7Bum8rNn78AK3XivJBLBH6IiiXEL029G0RngwBLeTRdyghNc7uw9j
0LYm+UNCO4cWoWufdYnchT1dQxU9eFfzMLX8J2M7FVs7LFZ4bhbyu2asLxgBB5yuGYe5Hq3DOaNY
jfarddG79nZJraOkOS2gNqCAitIRYKPQ0X13GrMA9drsgsJnN4v15mRQ60DmmIUxTIRuo5KYHjiS
hxvcnMvaL/xqR9b7o5vhW9gudam5LgKGir/mAKP2YrH2WDXs9dy2tAos2d3Es3xjecU5n8ZmE5j+
0Z5EtU6gsKzjNPnOXQqL49QO/N2esArEgV2XU4A3BzCLQ6aZr6YRU/IdgZPYGVW57zxCsuYwUaOo
h4I+n5y1SpJoO1lRegJqUh/90cZts0ADa5ZwW4WdSwtbFmPRD3CQWuzAhRHOd9HUnOskWg7NiLEi
Stp0A8HKhNcXedhyugGWjMFnrPVZSS/qdWqQSWgJSHZWPJdHnlfj/b+fL/Wa7s/TnktuyGI3KB3+
9x+nvTaNKpQ60QOkNtNN4cv6INoJTljQLId//0/98yhLORGlz9h5MTk69p8GZxJyhWN0E9gDLqYE
28DaC2OE80tz8x4Fc/z/MMDvYNb/tJ42uTXR02nyWiu9C/a4Cv3r+9jNx0fcvRXxPy6m/+pr/LGY
htSul8h/dMNzJfnfNID4zTK5P9BpZSnfxEStS6X+IL86vwlKqaA4cnYRF/Dsv9/PzN8s22SVLiwb
CYLJ+L+5n/25B0qx9Zau4n6m2Kdiov/TZvrvWRU7Y73rYaugVeYrdzIpqhmthRpNRVPUycLWGUb+
SGwFWSZxKPVukO7tZIiPjMfbRXbZaSqVtzGpU+UIJ/ryyyv9F7ct3db1y8cPWCpdudBz+V0pB8+2
z+v162Xr74kd2EcKxA6JmywpLA6Qlp1lZZx7nc0Jdd2yp/M6dU2elS1B/GCic9wUw3gXtIhl5gLo
IPlK/fyH79D8c7pCvxNMYUqP1xRSOML9P36PpIaVP0GZxn0eOPQaBc2W63ZyJQUezbRLPsosWbbS
9pvnKBzt97pIEF/szO1uGq/IYGeF4mhXXcZgEZFi6kc3vgvhOf6YDWt8KCUnnNdO3UEEBjAZf6Gz
oYVueuxkQL66Gft3W5XR2QiocwHZwtnDgqrEC1faV4nfiLc8z8Qumsz5SPlJfUIU8t4ao84+OBCL
e1ElzveFPd/GX1RxaaJa3LmVjUJcpaqONrKoDfbZIRb1DUjv9mKzPD9OFVu3TeOlU8zQ4YT2bnDc
8XkZep+CmyZo6rVvaItyaZJEXzV+TYi0IhdA5im33EfMxzsiFxNQdcPfQoyL7vORmIiHQHGqA4oW
Wu6Pu7KhgxHnhDv4pNw9/9gWI0eiSCSNoY1i5Z7RL+zipPsMsXnRXuZNjKAGt8EALWxMJwZ0mWFG
c4FarKsRTh/VsGm750c5RYOmyAzaXVFgJ94HhtFTAUrvTT34rzbuIWxCUdvjDXZHE5xiEDmUDlZj
ue3KzEQ3Bkv5CsG227aJ8VxNrNghpnRrggLqtu7cfAvxw9kMwklBJfHHRs9Mjp02vU3D8tk3JS8W
qc6nDATcaikVHWrAlIeBxUE0hp/ZwrdrIq/CcaeFc49saWZromkdyIgRzozBSBGyhFG9u6uEwcfT
FZHL642ue6GRHcymGbG7JGixtgvMsnkeapxTXENVyC41C7o1Dq18H9p+vJ2NSNxOpC4fitCA+ADK
AwdfFxIJld5YXxKwroxntKb2jZs8OEzC69EnYWJQ1rEuIKIex9G8Nm2gIJWlqpPDNe02m5xwZ1tz
+AJvxMCXWsw7lc31S7qEXEnQWvMXuwr7XWKZNIBkhOfXA0lPzJBucUolbbAseEvMi97j3PRo5WEG
3HlM4H1mc/YTDAZ0waynKiIdJQHpjHrHlFahFZSvFfztF2oTHgjaHOndJgJZprl3aulN2ErT7Q90
C1kHOww6rsGjKtaOaNE9KumvHNHMK7svHmHOd0R/8v4qzAXFVj5yLTmFbzhQjVXvVYJryJyeqEK9
V4vdXMOize/ynm6BeDTbswsSBqG8hsHjDvf+WE4H0yxSmJeiSve9hx6U9RYVnZVnlnclxuvXMa3J
7NIUsQXBoCEZmioQC/Xe5lASjAjQUu+7mzjKiB8Dwl+LUjKQU2373LpzdW02AVF0OajbUTneUTDC
UMVQpBvsco+LM1ebXrXnnM0A14JYQrvpiyN+rpspAYo4hiANZuKdVx2uSx2OztchmG7SJlHl73Ir
b84hXNZVV2XMvXb/DHdrJqpu8GaEVOHBsrMH6klA1iivMO5tZHFQFXO0zQsQe1bmzN/I2s97mkEP
VkDDShnKaWfbBcHw2lPXk2d7wCJDIEt192NZ3AwFpzLXKA3RJsja63IG1eVyLWIbQpFFw23ThysO
I8JJqTuBqtBlBf1ojnhKaffalqWzZU3ZnVXGFx2DpNjKAeyomw8fzTjej1P77DpsRflheRzHpHPC
mh5svWYpF5yJeUiftwcaaQOV6qhEfc4cAXhwws6L7zxZi3BJKViDdRjgOSLcwf1CBpCPDS+oV62f
JWD82AKoYgLoiZm2iEhpxZJNALLGvGumChAJJvlNjysdn0GHdchtN9nsn8fOCTep6ZKA6aESTUv5
U1iTQR2b5BvtqaZa0SdYAMZh9Ac6HT573Kl2oS5A57aWuoT7ECWn5zDUnsy0Nt6DRc7bMMUAGvsw
u4LRzK7QfModUbz7xex4zChlXImp/MB+Dowy9/QLoa6JPtHrKjUTtloC/KJ1M37DzQWzR1keRV6a
5Bfkt0GdT3yD5kPQW3cAci62aG58D2QE611/jVB8l3RlzJihztOsont7whkSzRhDeYK1w7b1qXo1
mkJ+Ur/bbLjoCJCdQBuYoKotZl+8G5EdnRxKv+n6S7k5L5XtgPVgdWLPRD2kxR0GRML4oYwyu3QO
Cpksq6fMgr6TD+JcyQ5InkMWBwSZ+UF4OltXnemsG48rqR132a1VIbQMmXHOR/tDaHwkZcMm+cks
3WGQJcg0ZPs0Ce/SkcsdMUhqZVVsPQxxfZm0+aysbGhUmeigULQYUQq3WeftzL4Sf84OXikE1Uy5
FE3k93AujBc/scsTPCMeF34DWxeKVtzLZivykLVpnkM2duLhMbRqQWFZg8l64dm0o7oZgpZECyZN
dGom+hINMHmt4MSIivk7Wp58Y2drrxwzv4+m8TkkYDnSQ7NuB6A0QxQROk5toCQlgkki/b1E48fQ
pLWWBqZ+dbSj9i6fL7PTYFiPeJMgPJUXpSh6GS02iou7xN9cD5pANm/JnnwrMux0ic7qmWGWwUNJ
533VoLvpsHSaV1xU02B+XoBpHsJp9k+DU7wStARJ3fgJu0a6j1A9uOK2Fy+KrJNDs/xGyDjcpW7+
6PZkF6gQf5/YqjAgpAKUowemy4/fOlfBItbPRtv2IcDVOeRWGrfExGUZMsGTxWEM1LIR1Lbb40Mo
jYS+ULhzHF8mighP9NinpUblHDxmnvYPvg2UIBWL2rhDe8RxIzbsCACb9uMTSd4e3tiQ3qWeH1+o
iJquudkv+6FSM4vgBaV5zB6teFSfbhEXu9ZjfBG1AKMH6OO252J9ndnxY6xeoi7/sGnhW6cZJlGV
8RBxQhTOScXHdvCgF/ObAZfJEaeoZmZniWHCXWyihnmyvCofVAXxNzURD03NY7tYNDxj6dmqiDds
MI6X1AsirCjCrVaO1WyLxhUIE1H9XYKLw7aYXo/GXc0ECdNgbuSWO31zjTt9JJgq4Ls1MJ/MSZ0K
jaw0NLySToOS5OmwH0MTlE3mALlk4km2XETic5iQJYYHf8aEgELY4XwkE9WsjCpifEGEvooX661t
TXNTaq4myRQkEBlAv5LibdQETk+zOInbZ1tD8zktHsocVO59qtmdSkLxpMAQGd0R3yWUz9CwwX1q
8GfcFJ9xCAp01FDQuovTSwUntNLA0IRh9Kky2uC5Gq1jt7Co4v1zjd3p7MReuYr8KFhFGkIqE5Vd
xYY7wmkDUcpV5I1GqWEzeeBLPbsad4bL4ZDKeF5nLZjTTgNP+byJTaMhqHSDvvJR8mnEbPxzo1Gp
89y666kX1gVyarkrVV2eCO+JnYyTB5mYn2NH15BUQGBCZODIXqgmNYBy+W1SbwyQOffkCMO7vhY8
cxKLb4rviBtSbGFroG61CkR0r3TnPWaD8Ikk0CuIoJaOHrHsbLrijpTwxluR8TaQi6gOVq5r3uDZ
39MyVV4j+5ZrqdmzQ5TQ4q6GdFhZmk2bRoENxLFUiibRCcJ6zd5g0FDbOHNeZzot72y4xEeh0be4
kI11mkqX8GG0ARy8S6bFecs0OxcKEVgmUIVbevaqC67un8MXbHf2maMzTeBlNDKv08Z7GhTpsDDk
JtdJR6NK/dtGs3sXTfGdaLdgmw07adIPaVmF5b62S4NrEgRgt4YFrIaYjmBhLIcKFXzkXU6s1mU2
C8d0OBTLD8oR6g2rlTdVhczFWFir9rOZ8OLW8IhhZP7IABRjKLrD/VmfKfpJr1HNpiOlVTOWbMjG
8CPpmUDWK0ky3/Z1z5yhSchjbXT7xB6eGPGaU6V5yWwR4+sZplOSw84NmZXS1mQNgON7nXehR3Cx
M1alQov0lRGsHC+4MsDp3csR/YwIUbHvNMGZFPBNUTnEhm0qHPfMqs4K6g+nE8zmmUF32zj+86LZ
0LV0km2medGFJkdPRMzaCkuMCVSa0irscJ6xDqquojURCOXjqDHULFbEzh1AU9c4JS1uKmjKDk14
4KvjoL7qa2bcObbMq9R0lqtmAHWNLvie49LCQyjT7cCggB1P5Beb3JkVT+1j0xX5ztcQbdWkRLI0
CaDSiO0J1nalodtO3jTH3CeebTqbSIO554V2S9qQQfE4Wyd6qJr0iYHrswDoLcfSvXFl9x732Gxi
rrgrd/5e18ErndfiiZ7elkwYT3og4dYynDECHeq2vwK78RizS1xi1lvm8IDDhXvQYv5s8XvUKx+K
bI1QssXv9VxVQEL5dK2GuOWJTCBsrcTzgLtqWQh9u9qhanlykxhFtyaHfANuG25qVbz3JH8eYOGV
O4bj+0pD0nODjsy8xcRu/YQzQ6cWB/37spDUSUhbR06IUFv1P3LUoovbTjVfNiZa3EfogqW4pyvr
ubcF3N4kPTeOcWlsKJEyXm5TOO82tQfb0BAWpdYmwgJVeMtUnsesuiGqPdHonIqr2oE1Omr/ilWB
TFqoIHCaowqZ83mOgLObe2s7iCk6sGLeFsUCfUtYO8Y01lHKeC6HR1/w3qWkZ3iZNMq+DnlgJVEm
8K8Cu8fI2m4BAs2bsIZyLWzsLJ3G4ycalJ9rZL6Zte1NaYHaTzVQv9NofTzE+P4q0FkXqoo9FhR1
fsExU7OFA8xfRRAqDLx3fJYFFTCj+9Mil3UlDTPfV4rO1NHsjVVbLtXG1Px/lhCYDMeSh1ClwDhH
S8sVqv7oZ/K6VDneDBASVhH8kBWzC0W4umYgyKtvri4esHQFQUwXASwlNpAGXtFa3rSAwI/OV3NB
oKD+oU2IY53P5s6l4cAzpyuorndh5R9aMT1AarA2bsjyHF4SqBndkDCOTDm8XyqKp5P9wMJWq9iM
eq63mTDpYCyEZIlXKtxiH2Pa5qDBDaRrGTKrrO5KXdUw69IGbB0DkeE6PGpn8b4Cy7s3Q886LIZl
4P0G809PQbMpXDakkWoUr4057wq2zu/xTE679aBeju3Un1jdnLgQfu/7Ob2UQ29vA53bdnoA+X5i
otQMdFFYM+Uc9JOG7GYb0NcpfYlF4jprBnuKLBrdaWFPjXvPXGcdmwbPI13lPERmrhUEKdSGtS9f
kP7tDc/jc0qeYFXq+gxyC+MNnoF4W8ctqKu2uUY7WTYUuWBRyF8sXcThm+4tkND5cRLy1auJ0EiD
rZAWBeMiZYmN7UxWT4Wu+PDsPLtFEYDTl85vrWCo9HUbSCxsWoan8MMNgsdOMVN7ycFaSNz0FN8S
DdeVIlRmoyw2PnN6JubqYNLLdbSR0257cnWHRNeTUHEgVqh+ILeFuJFGS6DO/tmPU7DnIOOsprXB
WeFJnWisr3iod5V5UaQqLq0au42rO1JgXT+aujWFZDUnxCLLZ2nxZLf9aXqkKJpfi8zw3VoggL2S
l5AiCNAEM+pXbO9xfUNy4LlGcO+FeeYcDym4St3rklowrvosaehnqVuI8/S/BJhLTiwxdk0jywOH
9zOfDOLUIEVu+tbX9SeSI0w3y5g9rrNCt81MunemjXXFexeq23TEDeipDJ+6bqoZdGcNNIFkq9yk
vHHtjMZYI1CfLML6RxoFBVWiTRedPbCkB4iG8ZvZAVCWeNDhcfKPrtqcdhWYcPQIuihuH6Pl85bz
BHDeKo1yMLbLpUMlZyNpqwVxMY0LkLAexS2lyaa/MPi1AHTLoxurZKe+yi3OqdoJZwgjkogflu2i
fXCqPPxEQ4IeQ5nIMyd2Y9BrkEPRB1e3ACMMDMAeeWSu4T9wS2SSyx7hm3/LFAGCLEoxHFZB8dLF
XXu0AYuckMODIzCxbJV4Xv/Kr5AbfN031/T5hccYMtWpto3/Ye/McjNH2uy8lX8BZoGM4AgYBvqb
R81DSjeEUlIyOM8MkuvyDrwxP8zy393Vg9F91b7wTRVyUir5kYyI95zzHHc3yAr3QGXM7T0ADYY6
nI35C3Q8jx9zoptXULu/fMA1N1U/PHuONWGdLln16P25FMWQ0Q9kzftKULdREIkgsdvEDzIV1bYx
wLEQezCvqnHeIUJjSx+Deu1Ko3/CEO9/TBySLtY0OHcp/AmMBKwa1F7HcjM6NbhJiVAMo5OlM/Fm
LkbBYfBo0dPN01aK8JgFYcwhefCDbTgYGidsRWszkgX+gWyunA9vxIbLLqhuWL4CxmK5bI0Tsac1
pRYV8fQkbvZq1i2sZr6rjc38Dh8zYRvaR5xHc/Tzy9xi++Qpwr5Cgtw+sJA1HY1Dnb7DwepeCmau
m0Gl86G0rOE6h1VwDMFD7Bpsirs8c2DipL1Yj0ah9DpXVfXAEGj5aO2+OwuFzb/LC3kZCXqTW0bG
fdaV793EQEffgqoWvMXh6EDSsF6tSrcMq4qKEDsYfMxAIuJ+6x3vbarMhuHkrO0HE8fSpcmzc8CY
0F/72Ne/VCvnTxV8kByPicuTJnH4KrhF2rJd/zelrYkS8TAhXh2w/AO4FthHM8D4vqAaDoKCs+6j
sDwtropjC0pkneHu3P7WLf5rsqnX+JNBdfmr++/L3/9ZVlMTg2r8H3/9Yfvnj/HZbT66j7/8YPvb
PHnffzfTw3fbZ/zRPx15y+/8j/7i3/5j6p9pOa6Nzva7ssyBBPZ/RYHtyaR+/W3bdv/cj8mZ/l9/
jT/VP/8Puh5RFH3bIXvqe4u2+Kf6J//A+EgqlX2AY1EW5qO7/T2Wav5hoUSidNlWAJTA4Q/93Zvp
/WFD7/JNy2X7YQsUw79fm/+jn3FZ/7xW/5aehkvxL4ran9+5XLoHheDpRF77q1oFTUPaXU1gEHW0
uBMdyAtu0jDcuLMysnWSRcSaZrO4U+PsfQDnre8TyJB63TH7uy36eDqbgXI3AQvEPuI6b+Y5gdwh
jakg/RNlX2yM5BpiFF7osoZ7HRr+Q9nUiebkODlodGWcPFHY0x7ZLI5vLRsShgfCeUtYGDbY7GHV
O5nt00Y0Kmvra8O+94w45IwQpL8qKzKeh7yYd0UTE+rQuFF3LIPL9JpMigZERUclOJa1zA3vIbfN
kepA6f+Icjv/kXRpfdaOEdyCec++A0Wso6pZFJYDMoG+CcDDzgJre+xiGZqrLkRN681xutrFUGwI
XgYbtJPmFjbn+MKiOzQbq+nlkpwoqAkUecWs22mwpBgFg08G1dKxXgc/aU9eaosrwdToxYZ2EaZU
tVDJ53XyCiWxhnqi5JmebiwyynvVlj++Ja30qD9v2m1Thv1nZbrdBvwkL3eGBGeQc37NrO4Hh3Zi
tHkjDCDtmdO8cpxg2Bzk1qsvM3s/GX0GUKf5ORKO3VKmzFJhTttU9hSpiRSNI61yfHFlCmINWSJ4
HFQNub2OJ7qJR870Hjyqja3d9J4K3UPF+r2CDkqOJlLxHW9QsSes1p5sMVowaIv20o0G4ZA58JDT
6sxcSbLPqwxQwgmYzrhXTD03qF0DXtIqfsUEajG6JZijEyKk7Gpg2iiGPvCb56w+DnVFvUZoA5np
PM7hrORvoY5BGkglXgcXCg5dHKc8ZGc7gHna+QyAgL5q9zKZPZ7UqnS3k090c0Qt2zR2CFxuGJ2t
nTXfZpkUFzMtuNez8qHPHOho8DZGdCFOPzWN2XeRhrMeySQ4psopzoNbGDc5p4J3V46AaUGbx/vF
awAiotyaFaDVagYwYIW0ZriE6JjIRORw8FQhDGZgk2QHTmRudn3gqo85z+HaTn75s7fFdxjDC5aF
oEtQQulGnEU6yunwK22q6qFc0h4hvSULOsSvqlR3uTVYjKSM9rmjv642fcm0CH63T5oyD9hzOSoP
bodWnK2QfoO8dVDXMILu+iStOF9YZsgfCE9WMVLioqm5phhEf8jJbS7uzAiszyPsfJl739rq2NXe
i81Qz1Rlu1eK/liv6QLuQrxnkUkQJay9QyA0LE+LTDU2vWIllTb2imKa1TzbxqZotbNhwO/vyiyn
QKMJum2GW/N79q4W3WwE4maqhYqJwy5nYhppU2uv0bQ8RLltGPowgUzUQKFPKmjzvZX7H1jNv38H
8LJ2svGFCvuW2hi1gXaRHrSL+CR7jV+6rTpmL9p4GuvY2uqOBpmI3cp2MIbsxNip3ufxCC9D9Oa7
9DrvWivlcWAI1GviIGPVikVeVvNZpZIRaz19qEoBA2T4gsI0LzgX+60LUc3DqPvgK/hENazAf2EM
m970C2Uq6mb8wLVBcFa1tAipSdwa+VQ+qULUn2EhzSdSjjhco5iYiqILhVIcUphQQLJRtVvyI915
qojNcc7w2JHMAdNSwwFT1k9nStnHVWT1xklBQVLt0LyXWh1yTR1uNKB5M7WPlj4p50vVmuCg5qVR
O/ZzbZIhjxgcpkI+TS7fopfTbGPXuPD6aHguSktuU7uzV7grscqJbivHW8BS4sR+nPI9R2zSzrvv
JO1KqQwZjcRo67lUb1PTtjfeiP8WSxsuYJMZo1rIdxMlGuDvZgZ7CbdYnO5bO53ve78TT56tEoKI
Q7HL9EKZaacovZnhi62Kvpk5RKL1m7LBFy+nilejpb6NFKxcP3AKNMNQHPGWGdcuHqq9IytUQDdB
P4xI45+qfqbEhuPUppM+x+cUqGAxt6eB0ewrbCsOZVl/AjjMHK63Qs4i7nS0+7CH56qMF3Mw7MdA
R+xHIVDFiV8ShSTW5kRdv6m87OB29jOfLUPiAuUPzSO9+uGDj91zPQpwKAG5y3Ey7wjqJvvZs8hG
wANro+SkiONsZdyB86+rBtkoxAnIaEuv/XwadgVWg7VUDppi4H47iZmSF5hgOIep2jNyiyGcMfSH
odK+ZZC8dnmvH1DCMKS33rh3rUI8eKD28ymaOIy/1GP64ZqOOMEteIyyiYhR46RHkVEHiDXU3ThR
eostzdzz4ktXpjbyx7Frvgpo9htuBoQlIY48Y+XFCbhfiNDZPudQ3vt4NLNpPyC7rcwgNLEImdPN
6MTvThJRKp+7zw1ouSBnXpFPGZVEKukO/eQ9ApwkxUClDjuUKqIfWDy2afCzbJz7LneB6PnuQ5AN
+d60MMgSMDW5IzFYOm6ribnOAJLKLPwc9RDc1vH4pnOfrcQYjeOxaX8ZLKuQtGmZzgWVf5ngViyS
kT1QQKrRSJtfFm0rfGa4vQf8G/3Kzc0lhKrCQ1cHh9yJ+gMRdmibgIYn2tsicp8DOtZMLrM/Fv6I
5aKqkh85cXbo+E6TgUzVKUfVbPhpe/m4ApDoQQqOeqoEsuJn2JWv2Tj6X2U8X/qWKi2UsvK1jAsT
1p9RpUw3PIYaUFahy5XiBjzDdJKje8E1k19zUi5HQnOvrqO5y7XFKIXkqP1TmdNbJJjtZmOy6nq/
31ITYdMkWCrQVnm5ayjxhgMPB2IhQpQVmLWFETFNQn2LkmqSEYAEvK9tCjjwoL2upbGDOUdq2/Eh
dPUt3h/8tc4CoQDXll6Musyvi5xKLLRJPiIbApjM0MeJjbwOWgnG0r77Vpn6R9PYH3DkH6bZPGfo
WHt7qpwDZMP7qvWNizfRMNm2IPBBpyFv+pTctjvy3rdWK14jDBxkEfpg17sd/bD1LjLi7JAmPe+J
YqcHgCD08XCiH6mUInOCDF2ZR9XM39qb7gPW2k3XMZUp5wQKo05u6ii7NCWW94QnAYIHz+Jj0yKG
a2W91t0Axylpk1vpY2ISeLQ3iDJvGDOpkUkFxLp4YK/SuaZcc451j3aTU0fU6quHWMFMlBxmW/kE
dp1o3+Gm2hZ9W2590ryToe/dIXL39ay9Q2GjSwBx8erwQwfX336eyM4oEFBzyCipyjG8g7YGKkPw
JSsauHQNBgAleH+YSUwmuHYrPOH5Bykl99q4sUVml04gSw23bocYVsWt2NAJhbe3coNNVoXpvpsZ
v8a4sU5BFiO7eVhRGOelhzgJvbO3AFZmm7LRlml2y+7pkOUkoFVjfxOGic4VE6E9nkiq2cdyWo3+
cIc94lhLotwBwJqVDRyM7hMihgvPxYUQZ5UTae72C6pUcCN/s1/womychQejMUZVwn533KDYJxIM
eoq7v1EQZMo4E1ePhqK9J2bzK6ogzfRNAXSm7vksmsB5Hy2aPCqXoQ97in2w0Gro2nnOfwNsVBTX
H/nE2C1s426VBfIC0jvbJwv7hkGMubUSeDh1V+7pmrhLA7v9sBZmDh9ai72rq7aOZblvU+yF7yQa
fgxWl944C3fHLY1yEySUccVCyVXgGy/zGPvXgSeK/TmdGYvLLDan5jT95vowAvrBTDTbt8Q7eASJ
GdSalGxIAbGxyL7RkGV388ILGjRlZSnB7R3ZJLGus5xPzxtJqYcJ/WtDcGUayi0kMv1hyoi+FSbY
NPt50WOrp35VBSQ7RZI+0J617TJCHX1ebzmK4AnzqTXD6F6+4140UaLjA2zBN0vq28Ds78GXc7f8
7vjTs/cQJlH3nlElcBQxwMhquR/nOeW9b1nUQNWZf2d0jNLtcWQnDjiIv7/OLrOVxGc1NIQ7BiaR
8GVBhOVNHV9YwM1DQz0ShQHl80BijTn91NHckdXvBUIFzVzE4bG1PNIgHx8GYbfHIph+llhDtx7Z
XkIvYASqAd7F0Fq/ghFjQA/rBMjFTZhVw1do8r1kDhH3WicPhVoSTF3HDpQsNBvhXBOH8b/9Zaza
BYCgSfZCaZkBRPsgPijTHJbeMLTFtuUOVRRanga/ttaWINLFlrxwgu+qHaKN6Eid1exr4C+yaeyz
DHwfVapUcyDtTUES389N8IUs3VyyxHSo0e3Ke1Jy6s7pm57fmz6RlX5ikea1EqDsVGbo/yrTVFwb
JeBsVl75goVN7d22BEwhBZc6bPzHRAcWjqTS4c4V4iyG2OaaBVhjGqPwP82cXbzn5yhDMwjHdRJE
0W1EoQfPSF1sRVW/hFafvlM1Li8etcevBPJQrUtHb6PADe5H7h+QjxOsYmvMIRQb5bp1asgZlvEy
lAR5AtNvrybBi2OXJR9ISQ8xauOo/PxJebxQPd+/de38RYv5FzXBB96PzgZmHFCRYv7w0P43amwZ
wHvlHauOcfUd+8GZl7eBWPwxRKm3UwzuAEwBNMEEdrRimXYmCpMJGKxy5m591XT7HhjVjy6hnUbQ
v7hXTPiBY5Sfk8dmt5oxMhpdQ5BCpBLbQlltyAemR5uMPe8SAhGDSQ2WUcAyZl+KkOD7xzgu36q6
eJOm8QYBnkGw2x7SofxsvLnfVwoIedcz30NkuDRjVx90Tm+7bjM8SoXGvmlUZK0baW+Zl5c3fgEo
lwf8UYHMrdFKombXRXUFHO/3Et0RHUqks4rspXLT0zF85GSGJ+rALqUrkdhkTbAe2Ah3Pn1fgEa3
oBG6W4RsxB43ZBE05MwsI8VQUi7pwtp10VRVXzzgjq0x/LIBlw24cSh+OM0cT12p56BKjHpGXKLJ
dAPX0tlN7dDfTTbFwzJP5cnCZPzO7gtpCXKmgPa563s7uJtqdkmaSQObLO9rRqm5x4iXHVVk2b/i
UDX0rQXBfaDhlCGpszkgR7mCLq4+bBntuEeMXdQm4Q8HG529ynzcW+zIxz1P3rH8LYHD+eszY5u1
nfc0i8h7NkjfPNMn522bwYhvcDtOV4iuy17TAJwxhHg5bfMglDF9BwXK+MRcvKzt4T7xSuvB5fCe
r/2y9rYSxAMMZ7DtgEmIocIyvuGtzuWL8EWl7oMbLLNim4Zdi7zeaZyz97Ibcrp/Uv0wJE5KUbn3
2DW4NlLcEbg+N7i/O5obgXP7FgOS0U9/zH7wTg3gleJTnj2rtLcoN8R+vJxZN1CLQyDbn7EbYpkV
eDZS5X8xIc8uGBE86PX8y0ofpFnQ8f6cVcrezQH57Ja4YvKWFM78Y8AmUCYcSAofr0I3eh9hTv2I
a7+bUzu+V77ybmHlv+Cy+ARmxqSveYnbV0swVOLnqDGfsVYOLZV2Xeq1e2JXN2Ne3phS9ISczGwX
ZfFt2fSv+DAvNuLV91RBHZh1ON9nk8q+mkxnbzlA1pNr5cnes0cCu0186UL1xViApxFa9f3Y9I9F
BQtCd265bmxsxW2AfIym1woK7JQNhZ63YkdZm/NASTHDREck9Lj4em86KCMijXfjDFs9BLeh0uKF
wuz7LMN8w9jrk+fO+kljHzvmKmHPg5Aa0YywmnxKE5MxmveMCJwfzVAUKzXI8gMEH7VlQmK6IRjI
Nm10ku6XRR8TQxO47VTZbHTEaN6FyrYxCsqD0MCoa4bJsHJsUax7cZCVmFbEBM7s1KJ1ywzziMvc
JfHNXcCxnwApy/OWD3i+D2tKscGlZRtGZwkn45hFXFtEketqmE8zQ6V1Ltzpbqo6WHAiTY7oZoiA
obDBImXqtrGqPZJgSWYXDkxrY9ByzGAnqAdorUwdU/D7mF1xx/MJrXRdMiEaWIh0p86yjH0IpuFO
BDTHUcqZHbEayA1YIKx2yJoPKD346I0cbp5jUTuXxHF4iXFvoYwHg7GXVh8e9DR3n2a22HoxrzLw
Y3fDJDVDooeLijzF6ap12LMHS6GJ8wYQJ9hrhYhUeglxeV7WDlnknuWac9zGFjivgorHEM8EFnsn
y/eNrOB5l3TcmiXTZJ7550KA2JiqZYOV8PPRYLannCJwihmpGk3JgMF8WveM3HpHwLUuvJlqqZQu
ASDAopvFDirxd5sQfGkjtuBCmxmK+Lxr6+RcuML75UIxOTBEzV9U7gNvoh527dZ8cxgJNqMCII0S
2RywSN261RCcLV3w+ioycXAFNKeVhMG3chsGdibO2t73d0EyLj6oW1FTFVUGeucOfvScZNjQudm9
4MBp2vtgPjQ+Zdo3ThXIqg08IAMgvDFcy4iXCZARUpixIGQ6Nf68r6doPPpDx8jCtZiA4Q4Iuqo5
4/J6N4ErYa0ESojtwSeAkUNYM2M9kpqgiM4KKOaxedWymGtiip6JbG9a7IYT8hE+Kz1TbqZZVGit
tVk/me7Yb/umJpc5lY8lk/clK/wL6y6TibKen3icaNgakVQpqppekUO9janCxdrM9MPS43Pkp5oB
QBygFTjcZIX4YYMFF5jE9NjgiMaZYTt+vOZirtJS0XTRF59pyc01AS3YgBHEjbwcCZkKvY+NBEkA
g8ssBx7mfLiH2DZtMk5Ca0kzO1b26GtW7KBxOiRbMhxynYUT9w1Tzmy2Y84JnrXyooXa7j7g2rnz
x+HsdeUPa0ofJsT3QBQv4UQFA9oox5elzL1ycFZbDc6X1va+iljgQvOLn5yJXmdi0ue2GT8QMH65
HC/WkKaci0Hq4BLYEy7jgJi2mffy2ezm+SEh9h2g1vp02Zp99SRS83XAefjyXyjx7b/Lm4/8u/2r
pPf/pMJnmaaEaomw9e+H+tZohc238fKR/e3r+2+XMm7+Eu/7py/xp6on/7AkWJUAYwnhPEF28O+q
HiU+aIj8CoIiqiL7XO+fdD3b/yOQkHAJ3PnSCRjL/5Ou58Jc8dn3EBqzYbJY7n9K12PR/Ze6nnRI
n4GDkdJbsCv/UtfzyEggdtCT4fQfPYiNmxBA2n2I3rznIRvXdYSUZw/S2UxQ81gqz1ZmeTuvpQLG
Yl9cVtzlpkfzX+nRr1zV5xG1e9XXlYFBlz1ZPrrtM2WHH1Ac1X1G89u6EN5PQ/EgmbA2sK4OTNOW
XmcTNP8WUo3aLCwx1pnxqaDxlRkZg8GmcNsTDZbDARO8gVUvtNDKSZiZcX+elkZp4E3TabBqsfYi
w/22lubpbKSDug+YQKDZzVfSw7Mg86DF2iTGcXJ7kizd0mUtXF7XNPPQcO1MPWXXYCGMA1gVXPRG
AiikNLu9FWoz2oHbnS8+cR/mqR3WNHjSzpacs3VpplkCS6zPE71Hu9E1szPoM/AppS85nA7qPgK+
RkSkcux4K7OFmTV1DjA/byDyMo1n9pHuLxXQgVHOJ7PJ3U0Obkpj+Jbsu9meMZL15X2eZg89ORXA
jSvcwcOKZgKGOkl6y86d0UWIGkEJ8QPemsMk6zu5gAMi/rMtO2y35H2qB47TnxV9d+wovBszaa2v
tK0UKzi9ACs1yp9Vml9GjC7HfiIeiZXwZvRFtpmjeod5+laV9Mw42k3OgZU227iOy72BTHfHfJmm
9dr2zxoMPNOb3mXYDxgSfxHe0ci4ozWAyh+muSfqMU9jWBq84jmfpP7wHEXveNXoWBa2u2WQ/Smk
/TQyNFvXIVVQTDLNvRNP1T7J6xSfKOO8KeWwLaLcwi4kuSfD3nJy2tos5OkFJ0AFDJ08WmnSKGnA
deBamtDxLyQjaQhPHE4OWNa3VTFwJbPpMDRuRXNFhLKYlhiyRlVfEjX6P4hH1VcqSEK6msMMGzsK
3xgm485pOTrVoT9/wB50oPjY3WmS3BLC1oBOHDJ5Qf7Ydt1rSO0EfBviA4TTijczgww/dpQzxd1s
fBt0PJCPkrVLm6IcOANN+dM4ev6WaFdxtbq8/zliHwNzCFERKuWblHr6YHBqLOe8UW/r2uOoLqiq
LDrJYo6zbst2k+Qftp2r03nmY2K2/CWmh9Fc+q287Y2UdrvKtzACRc1HntU4h5YWane6iHihhLJy
j8h2nFO8wUGAYTK7EhhS2KyF8sFPVXyaUk4HuRPQpNXW9S7m0fmx9F/9TO2lFVz5T7iFbM4jskfO
HJA+u1QdDMocGHc2dHYYO2fZLvSd9tnrWgCCjHUHAagycZNREcppMbTSS5RkP5yK3+hE7JhGMzyk
hv8V46o46wY/DxZV+T5z/8ve2zSc01ZtlrHT8NQtiVvubCaRO9urCXoYRBmG6NWIsDKFJLK2DBPR
jCxZZE8YNWaM1X21FS0JrtlyvqQdYZA3WdDNwuGhrmFZ0LhQn0RA3MPOyk+bfD9fUyfJMU1KE2kz
qPApEZbMw7Gk+4gkFiXkHUo65pwtE9LuRcT+Uwq96aFRGOZKNKS93fAFJj3TzK4pUXYVdV48pIwr
UQdQqZkm1xnfC49XeaynsLwjLtDAEQzdtUyH+ZVjRfAemd1ECRIo6dDojCMBBvfY1sp56juRvcJJ
5Z7StHqEqDJkFYbHVDPAwKnLkYF9pIvOGte3rowy+k+90dsgwWBsm8aFuF3TNzBVIRh/M+VTks80
OTeoir9PnPDvsmx6EYkg8UIPKU2j7Grz3KPhqWM6WxFxfrW42DllE9n4FE78sll47VkbVY0ZIQhf
Q7eIaSGQ7jFZdva4zfvn2c/fSb5wMRJtvNFIYj0NZaU53EwcRmMHoLnnEOWhtwp3+xUDaiNkuS8Z
+QgDKBQ0sJNTjFezDMeVZp6/8h06g7Xv30zgaE+mQboiUuZHlHKxp4hpxJjo7z4NPxQKPtMKvFz4
3V0cnpgWTZnHW/wb5SrqSNKRkAAdqqLxbHdTuCmrnjEDx6l17Cm5a8pm3OTsbfdRyoBMR7G+MTy3
RegNjZoon2++aLyHKJEsW6CpuD1k3XN6nj5CP/lCn4lpKAhO7kAK2EDs/M4ye9jp1gYGlPP9MsL9
QgF8GGTAP18m9O45Ey9vktAMa/Ly2Gsc2nVhFDxN/jXqc7lt2aOsbMHul+AuxkpNI/n8FSFyvY5L
TCjsimTdSeaC5dx8x5H7MoZFs6df2z9kCmTm1JWlwh/BBMbA6fYYwpV9q6ryOrL5Pjgu+mxJIx0D
zfDYeGo/tjSfkgrOfjbOMD3GXv8YznSe550ZvLiB+soDrpgxiZ9jRfzaVcRTQm9uSSQR200ApcLL
ZfTs0hliq14d3MrZ1UUMjZ4XB64hWukiIdTVJfq4TyxbbrKgOCHYPXWTcyEb0OLWi5x1EBfPcHuK
bTWrU+kFy5J6hgdfrpJGPw6GJbDG1EfgWOAiAUBRPhPy5E8xU1a8d/Zz1Ch1z6zcvknmyN8xlPPB
i9nv+QiZPWwn9yN2UfrAuUXP+G4UyAQuP6+aa1U386Z28/wnPkDncezjO6J/7taddLxjVQN70u7d
3r/oxkesCA46IzFGvsnfhuR/eenxjbBxoc0Oe+a6N9nDVM3CYJim5IW1sPsE6TrepEGlLpHR2dvf
/Hf6yagczEAuTFCHWrYS9yXdTSug/OcJ0s0aokBLpxO9KXLGJDxGbsLkxCDQD0B4FbvmsYyDx7ri
Ync+46ispI0+EMN9OxfTrVJBxDQ0V4c6ncEzUQpCNtXYOIbz2ke8JXnW+l9hAymZi5hfCWKRE86w
fGAI56SZ8VZDb2JJWbr75AThxZ+F/eQvzX6YRy8Cms+B8+Ww5lLwNMZe4xzw02zQZCKKztpmX1e9
+woiqz0FS4tgUjPQAOUm2bviMp/mPtwYY159iFS0h3rpIuRgmR/bAN6MQ0+hJWsamZbuQr20GDqM
rNFZaTbMixFGrGX1d6XNo65QJdkCS32IDHw/5CXnbVUDxqPUnSEkyfbYYzfpA2na45gtVrSTVWsZ
OwjAps9Etl86GAfapiki4nJSMDvcmEtXo5uOpNUnl3fcQKy1n3S4x3y+yIcMXuumvjaGqfeWn7gQ
iNj59hG/N1gaIpnhp08GLjN2Emb6Qy1NkjgaWqKrzEfqwHcOMV2CZvHkDSbfdEkTJZ/cJlm6KR1K
KselrRLjqwYkRjBxabLMZ5b7DMtpujagD1z9lkDxmNQh9uLo0agr9A7AGi9IAwxDtGZsYdGbGbaa
bF3jOwC3adUc1Pe8tGzmou1JqNC8SSdUcx5G9okO9AbaWOYXYybSR69Nsp4o72RiHh/KTJNxaxoM
RjNnfTbX2Aap/bSW1E9OgIpxEvPM0oQR3ldDfeSF0DOhlIyDzAhiRlwSqmZOX+n6SRv4Mipg+g+0
M3D0aGasOvWMYokH3Zoem6IODwWVpe1Ad6lssxtBBmDvmrrfRFZyTn5XnUa/W0/ZSN8OSxNqLT1K
52I6iGOp87UwSJG4xmi9TDKBgTAZkOaaNoxvah8wASynY6t9Bs8WL2Efjuq2qaEx8Ezka5hNFUtF
Y//ACaxeWgb+p6aSTEWHjMC5MaDHds58pBF5pCII86ArGFoZenly+9q51r1RrQBOGAsDwj/jnWvZ
coyMgQiX+1ed9uYuNbr02Nie8WHm9fgzwlW6B55FljKZT3adU4HZ6etkePxsY+2a0I/PwkRobMwq
e4A3lp3bDv01GLaIZO17ESYBG6SGrFC9SEh5bV7clPr5rHfbNSfZbi1CDmQu5eXHKe3bnzlRZUhM
oc+KaLyEPrVXynbebcozk9UIIxiWn4DNUuRAnHq6vT3+fcCkMSpVBp1PIORWYTRg/zBZ1Mjc8pwu
Tsst+QsoKCl1HNRdlNjdVJXbMF7ocncBWMd+Uu9M/KS3basr8nbBhUzc8N7gCf+aMBuevDywOC/6
7UGpZV5jdD88yQuEqo30pcBb0a6irBg3iJnXOffoaZrb1oCj2VBYp+V26tJiGztF/zgiWqDfxy3P
pHmba3bgDYLGqg3Jx2pt7EAvBDfWAFE7FKg4sjrGhnXpHTw99uh9ejSXIsEsA7yi4G6vrA1yDdgv
dzwGGEvWgJ1xKDRstqAftruQZPQ1qdInIXhCwBeHq4ZEihkNN3bkNGcto7eZqoJNafI105j/1In5
6hkg2OrMbX4VsN63nnBHasu5fr/1YSEBA+SxV3y0QV78oNuQTIE1bsyJrJ9jxeTBQyPbtON48lOT
EKJw3ENXkdmpYfHRo+S4pN9sdw1v433uuNfHiZ3NxAPwnMimeckWFTrO+nBf1lKBWbsZe/+zrRm6
VwWdJoORxdfFxiksoky+IgjmdQ8D9SRHXIqgOOMHDnfUo2AmgNmigmvr18l6rnguUc3VTZITSrIc
9vyzV0UbT8bHPKbCfZBDeEAFost7yDm/ex2CQVrZ2zHEvTJBdcSr4j0sgI1N3Wn2hSjNK0tM1OHW
HIvGgTyUHdVHsQT2jMYYMPyCY2jNvl05TcNQPKLgorEmtC1foZ0T5VkzUh8/iwrmWVDZ8U3jiOgh
AEHnAaKe3VfTwCVQkmtICIvxVuVSQ1kGxL92rXA+BiZcdrvCWGBQDHQdyOpe4oCgl1mguVYquXoq
Nnb4rvXBwHNMxYMBK5uwpkE3zCYMx2DJVutLZ/XXBD/QnTFqXDhD1Ve0dVBbRz/NNrFcCsqTdPqc
vSI7zR2liWXpGVv6VOx1Jm3vniF0hpd5qVIdIZlHvrDWXh2k+6Krbt2Co4Q3IL1bORp3gjjCJGGk
DFOFtH8FRFVYp1pPU6/HoXBwuoaYaLvGH129+bhnXwOeva3h99mlq+zPiaYHgBSod1Hi0ThblK9e
Z7DYxz3uoEzSoixsXouYdSjPw+NglGCxcX1Deqd1higrR9mVJ2uUdMvDobWGu/vFQgAorU5/RlFW
wYAHv5faRndeuDVvym+sb3fkBbOc9F4N7fW7esJG3i0+t3aKXzvWfRaS6YA8qo/KxBCEa6Zb98zx
j77T27suceUD8n3/kBvpL5wgjk+DGoamTkroDEnrbrMlJ4ZwlW4cOQBRKEN5P1e052wrzyj2/3+k
+x/hZntAtuAtY5S1cNGx81jCE//+dPcf+uG7iYpv40H9r//J//4hq77bvwQ4/q2v9+eo1/uD6vVl
oOvCWVuiRv8Y4BB/mGDZaBwTtinFgvr6xwCH7S4V8IQdSKwvmQ8TjtnfAxz2HxZxD8bDC2zNoW7l
PzXodW3+pf8Mifavr8S/wAT+b/bOJDtyZM3OW9FME6EOYOiH5X1Hd2cTJCMmOGQ06DtDb+vSDrQx
fUZVqV7lK72S5hrkIE9GBp0kYM397/1u6jZ5nlBCQBzUJ0mbz1wlY2kaZy4py04pBb0laeqL4KhL
jtFGMZgndjAuHGT5EMBWULh9DGzpZ5KAwOHUXmlY8yxIbskTbkELk5cNxzFYMBcmBplzxvoWDH7Q
I+MJ4/10bRnGUZbs/TA7y960WT/snNa/cLXglJur6IPp16OhK5XKot4r93OS/p8FQfhsmCBQxWwQ
oHLVvIJPtx1ViC7k4KmpFgZFpYpfehjNK4rcze9J0WTfe79hEbQreK042jB0ecFlGHX14Wx88Luu
77k3ACEY0POCQra0WUb2zTAZR+qmOgZfjfluqrZfxUmoUGK7+EawyrZXY09zoAqYz0ysZtvBaAEB
G/U97KLwGUamu8oUfx3/eJzGvB9erdE+7Dkv5tzwpygTzMLolQYgpOzMoGqkcuZx52DeJPVOYMKl
JHULtzg9JPXMllURnBUzX8g3V5mnWNCjZUczaYI6xAnSmZ1yDSTNIrvZ9HLbCmc4C59Sw1lAMmFl
s1GGvGHjAhpAcfCsDbvrCQj6tkJPJq+AYcSZseUkZoUEmib7ekaUgcjg7Yx2btA0IMlm2M0Rx07g
nVC8J4KEq6aHIUJfWb+Rvkft5BIx2F7qB3a/ZkPbzSat/elkOMvHIPKaqar5dZFak5h2LmEh1Ftq
QxQi7N19kxMDdKINkUpvi8HjtSiWSjHzPaeLBODBldWpPTQa28fPpSJOgWFsbopIU5WVf2dueRIy
LR5AmXAM8Zyt39UIPK3mlqcxOklqfAxmWQFOHf0nPAxoKvlc/jak8O5BagG2Host68i0ieD30aDR
40ZcauihQ0uDb0fliw956NAvPX3m5Xvb2heaHfDOBp2gmtaq+Bvq5RHvyvTiVpaeHBs+6XVswhD5
0EpCzM4rCRsdccWbT1GMpcgPKdsintptGt3VoEZk8ybN1ENgqPpc5pV6jENC1UGIut25JfCh3tsG
wvxgyDjsMdW5DwtQ8l+z3zqH3nDHNZAa9zyQEqYF0DxChUJhKzhJgMAGWhF40gDHzMlzLefsXKd5
S/ebuQmEvbUACWWrir68W4rv+e6LwPsG1Wa34AoemL9D9UFAz7yx5xwZNzTSpl36UppuD2sNBXbs
ks1ileaj69jBt2VU+SkABP0DPinz8ymHwL1ABpsNhZ0FXW1Xp3Oyi6Aw3JIBacMhaL8OCtxCuVMm
P71JPIjYYfwRUsxnCX3jar1wNY6BfBqjecQyIW2OmVX5WpOGWMnWSI+RhdAwzpUAbhuETxDwvD+x
LtJVLT7EvJsLpBErfigGp9ktrWX8ruG4P7Q+N7jSi+3LDG2TYbFnBmt6bwBJOwv+gaAe8j91p3in
IjvPcETW/ns+5s4xn4z8PkA+1PZAvziKGnUw7iK+Ub8mK59K9UT7AsYuvKWZqaZdlufPmWM2VKbg
QyL61xyKohjuY7o4ex5/bEHBZAHFNXrgEp1TZn+K1mCa7UPFiXQUPKIZed1meb9F040e52w0XxrX
JkhsmurW+oaNajKHj03fT+8NLjmAbXxvD6JL/F03tPE9qKx0zwcBqGdEfbflSCYeCSv3mxInz8Hn
BL92htp9bUNyAutOdv6DsMhKQC1RIPhpYIXLJWpejyw4ZAmjtPUAGv+0DO2yn5HRWDyDBhhDZ7vp
hluMc7Qrc9kPI08wukXxDE+gWycF96aUi92aGFx9rVP4593C7yez5EjmwMwBdCZ0cpEJT44WuXhk
/STnYMmLdoAYPB1Sa/EuwC5YcYGWPBFTSbaLdonskkh4j4GMYaFJ0D/EWCLvnJrGOOE9qRQusXL0
7pA1rc24zOputiT7ljyu+S/tlB4H8hWfdNsQ8q1qx9sVLtD7TcnCTJedqFH/PB8Ngk4h34E7YAcf
LRcI/hslns4ayylW1xnD52sQTt53n+anS9u33jMg/THZp+BjVhmCyeiJTYdNac2fmrYjzmi8jt6R
x5lOTVzqm2SsQRFYwzYY7PcxmI68Xy91FIhLwYXcr8YI8n6/R93at771syzUU2OGvzurebLqcOvl
4nPBwwnMcmcMzmNXBMZhTFJ5t2f72vvT+OFE/L4cyBNBml5CN7yblvGgUnEiGhKsFy3lIz5eoiz5
XUdLuSbSa4MheCLmOG4B5qhv2Jvg3iif0i9u9AcKkuCMAQAis6F8cA5p9jtqrGTrifhzSEsQYTU6
eVcuH0ha6S2GBrtrSlFuMjtmrZsSqopzfzzj5fG2khnuysONtUrlpJ7g41OSFSq5z6e+fobNnwN5
pGI0oiHQzqY458QNf24sea7A24WU8bXtfq7rAZ8qY16AdG2enb00SndjHpXv8NuokkqC6cku2/Hd
sgzU0NijHoJ4p1R7Rn8xqUouOO1M4mrxO7E1gQ2laMT9ZiCGgTdPxg9lPhrRdnYQF1ZVDvU6sGYb
oBYpH0nNMIYxme6EnhUMLlpD7MiRN4ytxgYeuuqLWANt4uHUhcayr3LpH+Mprt9sIe1tUczYPgdv
sp8G5g46iVPfx2pZtiMpVTtZTmXZ5WsJ22dTOcN1oNcCrwy/dDAU45oCgAeH2d9xopYPp31vlGsK
l8QHDVrLemDFfI4ToBs1uLprbhtkE3xK5IyCiTLnrIc67RoiacjgdR89AOvL9pGJ63hu63qDnu1/
r5OQ/dCaXqE1pSuiwsl58jpxpTLIvabMA6ALBdYzvtxfQ9tmh1IwyzJlAx8sC0wgwpouGel+1RlH
GQfHZRUOhB8EP/A+awlsjs9eLca7KSkf42Xh9SjiW+UtNL/33yM2+Zdp8O61a9EYp8aXHPrpoc+a
/mhVhk35WdVxIWwXrdJElJ6RKxpwkOoTTlGp9OJDL1ypgYPl6JIwofuRsHG08ZksMmewuvQEjZ7v
ceHU9aIQjdeFqxFtStD1h+XuajAMA7Bpium7F+P5d52ZNZ9d8mfnjAHI3dm5hVHiHxYHjsXCRkfP
Jw2ukmyBDFeNA47QmjFQaACAwIuZ8ljs8aBWp0zncCOvi6kYx9jsU+yFuuzSvbJsKdNd1qIcjLVt
8LD2nQMIibQFIajb0tqn3lgYCAR6YodfEQLCRC1jyCnBfFxYvteOYfMRYtuzwGWlwIRoyFtzwsKx
5WBv+6J3ZEMg7jJ76EukOrtN7E1dleVjkqbx1R279uiXGCInzxqfCfIlW3ZV9Q7uBUDKgHVv8NhF
eluSIy3TTw6s7Vsu+1tTWvLFU7F3LEUGstTgpIBv3VszPpx2jlDlqdO0yoTp6Y5TkI2TFFKKlRGs
9OfhLeP+zKbKUYqzm3/MHfBPaKL1U6SnnkIA8MqFKoieqg5BbapemqV1jwB9mbIhUhijnQHRnOqz
Q2c8YbEuu2YB60dJkdxeWgxs4Jxl3y2HuoqVERecYWRbffYkCOyVMbQSGEMYcppLuAFF4bVaEiy1
RbPvqvh1duxX0wpuhs3RrzNIpEwsQwjBvJhBKru3SDsbFgtyXwPITPSzeeuSLEqBTQK1MD1EHcuc
/GPSjIxcvb48y7o0f8Q5iUaXT574cm8UiTybbf1BLIvkknCafU7v+QEyuP8h5hGVvUNhJsDWg1JR
AGunpeRM6C08KOmLzPofKYDVI+7L+BovIt7QiCb3hIvtvS3TaQ8vJV6njfJ2c0eHjxIj33mbd49h
X8r3zoT25UoPTdPG+RcN0e+CwfzKIj2Xe3h0Vn5YdGfSG4p0T6h2lDjrsUOGCcckvBbBCnpujeSp
6jiUoseYl26uTXg+AYvJnC78a/y9iyb/oRGY+jZj6H8MEI4Jc8FWKiAGrZnvx/t2pGY3b7pmHw5l
QuI4kodeeGD+EwCdBddTXW1pXKcAiK7N/kjGbiam7BUhtWoh7TOj79YPWaELHM2S61lVLM9fQvUI
PBRMKM4LMLUD2OeGs3BgxkSHXTGuhZ0/zx3jUT5RfPgyEKDkN6spJ7Qa+zgdHYXI187IoOAG6nPU
ApsbIQgcByv44c+OeZaDPrbqtH/VdNMr6YbmsxtCso1FjB8zBdBFzKvmAiN1fRWAp2JVmqPzCVdY
NTs3IfDERE+nSBHqlL+GdJkxM8hJi2p3S46Ejx9AaQ8w3hdLu2Bim3kgvPtgb2mPjMg9F89TC4U8
5ERR+hk6O8E8Su3sCSIP51Jrj10s3OXagWMxBdq72pXDAL4l6a2wXmDZQTf8OY34N1zt5kkwmObL
N1ITPJva70OBqAYfeydV50xjHTO6D9iDyAhodCiOoVF7h9i4A05qzImyppnvGHOrPSYQuSUglp1j
7UAK3PyG7LnjwoOLWHZX0ZrjcdG+pRYDU4qRCUKPR3JypMdVaZ8TwVzvWmN9CrBAYZ+qnyrtiiJw
gQreYy1qRYc+ygCqMh4hh7IRaFcVyfdb5eCzGnTrui7NXfXkjLFiSW3JSkOPO5b+WQ6+X4H41e4t
tlxooO4Gr5+LyVOdscpZuIxZSNbEaJptHDk29wROsMCMQBY9jl9esYCE16L9Y+juKefs5myQkEZm
Ga3LVA3u1gfXs6Fg5uRp94xKSzY3aRVvTmaaO/YsFMfc/B4xsONiWXrgd4C2pWq4qmZ6lEb/Swbi
Kgv48749ZzeYDYxMML6V1EFaNxpUxWdoYhZbwbodVnHG9COJTDpOnPFPDLVglcjgdxG7O9BqGslU
t+9FA8ATCRtwDu8E72vunx1lcFXM2h9wTk29S/Aj6dEUkDrtp6aMY9IjpNSyINkGdXwD35xvjC49
EFT5w6IFj9i5KUIYHZXMmzQKo9vsucaDH/CZ+bQUDMSCvDhMSFD+Rf9s1aSnFB/PMuSVHCPqTlIw
YiYPT3ZSvtuUoNRZbmPmxhxc28FlaWA7OL1Nq8gCNd0dQTNQRc6ZPrOSTR12wzZWZbdhdb5hc3/0
TDmtlQ4zLIxhNtQ1qn1uewzxwNPOnmeyRibMqCZuqPSfUhfcrXG/mbwoyXPkAA7HSbg16fmK3f6d
6OuvPJ7DKxjXdxwVR9OEwOdyFfltLBwzXYZSm841eUSGID9XAXZGrrYP/mwreM6Y2TOmnBss5e5W
cQP+RFuCQZGSNTUcvEMYNShTNcnQKWjtvkPVY+MW8qQTsHW8lIe0jZM7uCFGplGA+8RzzRcCo+Ua
SAQDAVpJb1LXz8l8x827fO5t9weJuOktcVpQBgA0ts1Ik+1STdl69DNxXEx6shdQzjjx0+5sT92Z
dAiGM2NG/IE7GMYY4paTx2lj3aO088xAX2aNA9dYYjiCIBpkGVE4vGaHZASlCDJseXOBhd+YOOe3
OBnHjW26E2szKIYIP+fa5B2k5iVsjnNs/uIgLnajwIZDb5n1ULZVcOs7K3ogeJMcib0TaFhctZ96
qm+hRja4skni1P54sNpo2gUcNHGALuEKgFHw6TCqXWHvwfoW0BlsA/bCWE6iDh9Z+yuwLX/lOXRh
enAUbtA9UaiYxjITruz7bIAszfx0X0zmDZIoGcxK4xe7Rv2OpxZVUXnHIrU1URdX8DomSEm8Kwqu
CXmbAwaz6mcPbIUk4G6E/Nk4nGMzlv+nIlLcd6w2/G5C3100hjerLXPbi3abmX4DWEzTeksxXKmc
hsBgBumWdFex6tBPj9YX6dfV0N/lC/+rQcCuRgLTXNuvv/w/pFaDjWaZ7cNxSY+qTykiBUKV6aSp
rVHDhZP9bLv3HAIxSQWmv4WT3JXGE0sNKrb5+DuRAi+e2uwFfyRXXSZvG1sjjmvgIZdMY48zMzGf
ojLpNrmav4E1mr4xq8VDAC+5K1wPUi4I5UFOw/NC+cdLoh13GLHyk/0FXW54xw3sW3eX+NqzAVpl
Ja3U3irTuLsFy6gTec2mVnGM+WXEXZN6TwHI41RTn7mxmgjbFDO5mfwMvtjQQKJzpK2dhd65yRnV
n4BR0BDZ/7Q1WzqVKbNB6rM2E+DpRBOokTq47tY4GTqpCQcMo8PQIjPjSdQOoFzPhP+IqLDc30oQ
18wbGfy1ayNPsjdn8f0dDpRob9vttQD/e8IpByxbBFcbePbUHIM+eRIT3AkAc4R55yDc+714Bly4
rAg68kuVZcjJObTXkC8OYTm8OqJ8qgfCUaNmeMfAvINhKdap5nu3gL4LCitPdodyX5CgWJin78j3
YY3zQo0IT8eX+AsbHhh+CfRw5JALbJQoiLwCfGXr1cTxQLPHy4SUsKaRux5ljhRSMZTOvfkQMJBb
UYNgnKsCiXhq6IRfPOjmA5jzWPPOpwrBOODt32bA0P2x2BcS//ioOekcdAWGD3hmg2f9tMLh+WuO
bGu+eqtJ6yF+PyjW0NfjKLV/okh2inSn+92ip5B2Q4rFJvltcOG3+5rkbvXRhJ8YuruT2NxcmINu
KtzW6651wcDjdTSQ+jUbPkrYRTUvnsrbYYdPE4a8dCQ9CLb1R2rCfOxr2DxvX3ipqR4A3FqmT5kV
PJBLT0+QUh6XqQG8r8n1rilvkdNdh8l9pF/neVjwCqUhvs0WFDTTwuDoWExjPduZ3mpNx59zDi9a
A17W2DJ8xjLBa5lB1TWD4qenCfuGT3teFBtP9F3Wu1Bz+PHq+zcjw/kUakq/pXn9htGGJ6kZ/vmg
+nWsGHC4ycHXnH/E4vi11+x/EZb1IVowzy1uhSpAmIyWAOoCBNkVwtT4VmNJyrmkVICfUk+7AD0D
NK1wqyMKRVmYeEjtmYo03UuQdYu996gqQB2ytoRanvou2MPWvTfMd4k3lRtTNxy4uuuAuQ01B0XW
3ZVuQhC6E8GFQrrJXXoSwCU+zFZ/9AdyekXMuR9KZ74BtPFaSPfqtvLiTtmfRLcveC6uZBKer2M/
PFUV5AHd1DDqzgafVGeCI/2los8h08UOviqtb7Eue7Ca8DkOA8pVfYZEHB5/5eNgkyUq4YeGjlxz
b7nkukAiZdcH7zwWTwXtEkRwaYTQhROkcLyL7VBCUcXUUQhdTDHRUCF0VYXQpRWFrq8YdJEFNdqY
nnS5hVkFxIm4SRy6GsJS8tWCwSu57BaaMTpdkWFYlGWUbtA+BAkFGoaluzT4Xpn1SKSVWVdtjLp0
g+fdOWFvvUVBfaRLQDdzfFU/R/Khsvpm0zXeS6ZYtFSpoeK8M0ezz737kFniLHX1R8sb99qFPnUg
TLnXrCjEznRZSJQMj8EYuOcR+xg3XipFZk+XiwxTqC+jkLVmqkfqgBKSHOg285+Q4T+qV74HKYn7
LYKWyw9jfiJnOmMZr4aVN+CiaRXGZnygzRMAge5CIOBpsFjTe12NQkaAl3Ho3tyQBySWxfzJRQTD
my5VIUbx0pcj9sqGwpVCKrUjyocnp+6xk3E5sA/JkDHnCFW2rZgAnIavDpcqZQJqkY5mxmWtGEqg
3I26+MVCgXkSugyGLzIea9o2uDBVzmGuhn7jFE2OQ53kJaTKkzdHP1WgnqyF/7vju3kMS2/4DmZS
nTozaa5wv/yd1fafvd8RozFkeBkd0T3NU5C/jlJz51sr21f++BjZDAeHonzmEg0rGW7Cdwil36jJ
2QOFYwDRmbHoVjBdcJSDm1i7BBshm7QgtFwZ4fMwu+FiD4Z6youeJlVhBdD9h4rn3Sc1E4QzSPju
yLFwIKtZ/MQs9zyx2xwSrtdrDPcOa8cYHg2Eql3gmm+W4ibX+XG8bX3sNAXORH4n3noi6HMkbjys
ZZ+nuPHs0TjaJNgvkyPa59CL0GfEnMONaPP2xFIUXGdF3jobuQ3TgLlQq4pX0ZaYtU38R5vIcSHH
/TfHhgzWxkAtM6vkqoR66H/DKpiScM7c4yJxhzZz/l63yCWO3ZWvomG6RLPMMlyYLnKYNgdeRaeC
fy0mVNR1I5ILUcaZaC0JIVqNj9ESAAoPdZLTGcKLAhj/YKrxbtNaemIm/wCKvWL5TsHWpJ1FYhUZ
GzbnL4wrEkd/WeO+4bifZq27/v/ujP8bd4ZDPBTDw//Zj3GX9fi7+vkvRgxj/T/+e//7v/z6r/+s
Bvm3rox/+Xv+1YfhW7jcQt8RbEqmK/53ybnzT8LTDo0gIBzrWY7ga/9biZ5lm6TqHFuQhDMd/qd/
9WGIfwoDEVoa3Snc/xcPhv0fODB4+TB7eLans39/6YT8t8e89QZ3XSNTbPJwrh+7cWG+3Y8f7G7t
AZAvnS6dXOjSrYYnI8EJaGgP2jLfR0/ZD7V+flv9JOcm44bAXc7l7NC6a4EjK5L4Yn+9AtDr8l0A
yTcm+Gz1WxJfA/Z3rqyoM7xDk5kJhhj5O7Z2Dvv6TWMSilzvKf9b+vUi/s3v7j+CiPJD/IsDxQ8d
h9wjfeuu45l/KbwbvRzyXAy7IjftS2U7oBYFF2WL0SxMY7hPtXGa3LxYV8q5DgwfTMZcq3ZMLiW9
z2jhJlYuM2TWZJjP+Mar1T/+gPrr/7vOTo+GdqxCwqIUnErFv3w+KrSDBvdOC3/SppZQFZpF0/q7
f/xVeMr+7qv4PE0udkqbpsK/PAWjEkExUWuHG2+AL+XgxzTLn4vwn9xs6v6Tb+kv1FYsLJiSTIfF
jOfaMf+a7hw1t2WMfJrZJ4j3sUueP2jRmQJQCHXJWTylUzjCOfqffV2ftsp//20GNlRaW/+emazb
+mX72wZGR0FFhE9LC3bugFBRbAxnIpbNKyXULowPgKiFkXsfzliF3Ewb0d4KM7A+Y0L+zDfwzR2y
Pgb2T0/wOV3C4MxJieI0ANkguOMA/XMQW2U33q3mfPQWmZkOseTxsl/ikcQDMzpi0k1cPH597w5W
3bU5yegHs0VGN03QI32NTOrRkmBa+1VCoszr4z0uLkZw4AiC77jjrZtARv4gl96R7rCslyzqWwwQ
frwPndR+DEofKgHWQnq9UIBwAZm9cw6iPI1Xjed6Zw9LEGVvc++goXjZPVW0ManBFO9Zl5Znc1TW
DznMCznJRA4fTVPDME1hWYBYEpsG4Rpgom8+cEntfyDToKMo6vR2s1vryG1j3auxpHyAUKCJmcO3
p3fCsASKTFytYoji574CK2RCOdqa0rQYhiTLkSLEFj5bjYwCr3TfMrJWQx/uen/p9qbdheeIPAw3
PUC1SRi5G4f40rUiI3voTdREaXtbVS6Qg0RubKfZZcDNmwqFaTzOdv+7bH3K7j1C+kDzFugmhBzI
D9Rnn5u5P3Ttc0Tot68sY5tn2HQMc26PtJ4dmnkx9v7EkqQ6cytl8AOkL81sGqhdpwakkSL8yQ49
rQtuC2sHr/gaCE2+MVW6c7x+V6qSAITBA9KLP03KhHviJA8LC4JH0eC3NIYUY21R3aqgjU5ONDA/
a/z+T+zVYHWmZbz38jjVYMISj2YSrzrwt6D5LhRsZBnFACO1MN4Qcg5nAI6TYCLwEtQrk1YaWhXx
WcW2uy2T4IsHGt6nxKnaVSv66k2NLVRxikUzNG5G+8+imYs7CEn5niMVBCvXGJl2tI7qLog//po6
PIafZVkjrEI0gR4lw9Sldmkk9+c2zd7L/fk0ldFnSS8I5AKjhsxY6rtVPrUooZPJB83KJTo2Zsa4
OxhjUHlwf3cIg+GVSgNKnjPXZYXwcOczX2uHYTUvNHFImrh/qUyWG+nBipSkzTb2CBdWdvUvd5lb
kHJjcrBTMf5E/oedN1XFM5cp7kiE4Ssmt9n0YmliHdfP5UjXesOVXx/oJe5du+eWW7DRbOrZSdZJ
11Pd0gNtZ6oqmOfgct4iz/qQ7ms32oMuzo/0GjXnCJf8dW6j/htCmLWbSzgxrGhZAAyls36SxcKV
1qeReLOqBG8uwDRxX6ox1dQ4eaCbwvjRMTxcox6B+giYiVmm/5tXP3tpGFtexVQDJjRQBNYuz+Zt
iJQA9NwV5UtNJtda8anSE7stZ+AcS6RTIRO4qmueha8vH9Hcfs9nOz+JEdt3Xpv5Br9BxAzerLv7
1AqcIdaSCbFq8JiYWzMmnYzbhvVIgUc5yRSwi0kge58Cl9ibqm/vKQvETc487B7dNFyLKv/Ypn19
gZFZequq43qCDeDcuFQnrCDU/xZO16JASlHuOPj8mbQTqkykQOrAHcU4R3BV9goIs0wsgTvr6jjP
eRG1pHQvQ+iMp599NFo7W1uvXDxYmTZjUfJR4UrBoEXhSLEuv4a32r5lhxEFHzoeT7tiBmi1Z1nn
57WZ8bl+J96YnzxtB1PaGKameDNpq9jQz/2x9Ir6RXQgRHIUnH4VgDNkqEVEPE9h1HkieoPiQ648
t7MbJB47WwUioWO92k5cFQ/UC+Fg0142VhyDibOkbW2hMQFLJrY3ArHHsqESdAywxM2ThTlO2+Rm
bZhrZeM+2NpEp3r10cb0/Ur8dR2Kz2qyNW9Jm++CsK3PFBiqB1Nb83j1zFvbFx0czJHRu7bwlYIg
hC0borQT2Qjx5fVryopJTSn8k6etgBxBpxdEnPmRPrBKT5lJxiwJRgJFFl1k70kh3znkedRWIBEP
FlG9xSEF/OVCFClZmXDBFeQPNEZGE06wTHp3i7/ht6WtjNTK+E+sz9V6mjDTTpbeebT5ke63H4s0
QYkZrPhfBknJDADHpMugaVNpE2VJonxP0iw4jNjl13GgHhNtuvyCJ3gdi77nRtM5suMbrRA/WxS5
WZs2E23fnO1avaHZOZfG19L4LFcmCJ9D3YXvmTaAqpF4vLaEDl7JuHpmD+TuCfp3FJs4mYqjMWk3
aVIol4k8FlPbf3Ymm82urpvzrG2ogKapkqjYeSdtUkWhel1ikOgZznrCIhMJbAiNA7gcXims/suk
+UI4SDQodG1pMyx8yOGcl0pu8YHhlXW1bbal4INuDqy0Uc0P2/aBwizFHycJLvxStxkPYz80ikkJ
rWAzcaarLJW16xn3bRv8HISq8O+mX1beHFNvpN29zQyDztBq9zTHh7hjjaQN/n+ZX7QpONX2YFQx
thzTouuSAhrG0riIE6O1UIosXNV+Ox+4sSh7VbFpXU3HHsEk4EZW2pccxU6AcQ3MRkAbs/9lX6bK
NNry/XUsabibJ88wPvqRfaXB+ZxXEWf/gkFnEsVE8PKea662SSOrm987bZ0u8FD7Nc/IkJfWWplu
hNRASmskEiN6wPORtmHP2pDNqv3Hbj+JRe0jbdge1fxoeonxkWgzN2S8SzqVw059Gb1D+0ejrd/w
ZccrFNDxxNGYkdTo/BpGJzr3eMbzBDFcTHyoVJ6cL1+5t/DApV9uc4HvHNBYwG6RMFXQpnTSsh2g
aIzqA+G7mPGSUbEeVsETJVNk763R0PRLbO5zoX7xa2CGxkuLIYugHMYvFAhHaxFeToFB2g4kN7VS
sWjNYpqL8NpqHWOIUKuiL3EDs0r77GjFgwG8cey+ZJCmrZEnEA6OTjtQF4VckuLURAPVEgq40X2I
qOJblU841g5J4KO4pFp7mSYck5SXbhE/SKBF4TZZ+mOQUqKplZuWBeWgIgyjGWgWtjVXrh2t8wxa
8cGPhFEhcSBzFygqq1xfYld+Fc7rzu4p1ctbBxEQJ9k+b5tvnJrm7yT5xXaymuq5GT+p8P21gIhN
JQOtSWtS6LP566R1qphIxWXQ2pVAxJq1mtVrXYtuP+toe+9N1aH3hQClKqpOdCEXrWmIYksJbrIG
/LBhRN1vWmnYh8lN5m1O3bI/EQRbTTEdzG1ZgVycgpdC9zPjmQ5gToFfyB1pbnPd40wrnAbAClpb
izou34lY41BNfaN9b0N6oCFnYHICW/VOCwwt0bovurZpjh4UCSQCnJfSadpjpPulR900XfQNVqZ2
zJ69tku+sYrAIV3K9tr3fQHdcQjzWW+/4wuV2sYzzZjqziQg3cocIEPjg3AQQXZlYNDuCt2FXVUT
DhcNsYNeJQ9YdGcmNdKDVv7F3xW9R7d2Rog3XucqbDvGZWm/DSnKoIjJree99dXPPXfZ1+Cf1qgO
nzV5UhM2anYzKfV2rTpZeX4Ho1/S+O1EXcZTz4kODgtwNz0p9mVLRfiM1Y89BPxWT4E49kfg7LpU
XNIuPuX8MVsXjjdjhncUs1K9Hb4aydslEM6jnJf2M1RDINce1iWSFGjn4Lvj5TKXZSlWITZVpnbp
uAf3mZurPMSEywWs7z3y1z0NRk4ec8mDOcsSHkfuLGHkdOM3d4nxxC+1p9dODow0+DFVsGbnyctq
FuLenUuWIKYEexpQP123N+lPw6iF8rckb33fxSdjyPBEqDpDjV5iogeBr19XN8xOTmLhFpyorjRt
x6UgNh8AemMC9R6aaqgYp2PXwV7JhXKc9VjBrxVHyap108eM0MeG758jtW31HGPjOFpHNWeQ0Blh
QA+zxCIIFpKqgzYS+84HZdniKsLkKygQzpvnJVO6KsrHAM9eUWTrxAYum48TaEfMbfAH7Vxds3Fu
H3OrpeQ1xnDUcsbdhcokCDxwt2roh2WpUOKihMe0fjSXZ7vLH8UwqD8zifkHHEnUE4Xjr8BsWPOo
Nl8vLIF7q0EDpjsdndqU0rERbkByA/azsgPzF35rwWxIoL/4Y/cL/bwdnp2IdWm2w28EzCkcy4bW
wUI3vpVu703gh1pA8D5IeObphQa1Q8hLpW/hNR2WP1WMf9fBGYq3ok7qA8P1+YUUR/8w2366kQXl
iXyIPPsz0ThJqDfDDZPMmh4U+ltHKp+CDBXPd3/E5+omXKMLmrIeChEzoDdr+WCjZa1sJCQOWEn1
YmdAuV0e7bMdKBbG2r+3ITSfyqBdr2saj7IKNjOK3vsTbx4G8FkBdgs9lyz+xEUrclADSje1YN0U
fvE6hWl4xb8j3gO3Dd9MOgLxW7NbBcPM/LT3vORxXvroLVC4fqlj8kgaA4dhophjJa/JDKxj3wJl
PipvOfQFHibyNVAaV3MRG2CsG+pVMhOMFA3v1Af6YuMKBIuo8n8SSp//E5VFa5l/J7Kgr4T8g6oZ
2n9RrIDWL4WN1ZPvtCOfmKQ3Sk2WnWVV3aEZkguWQLqtjfkPbobmHHAxJf1l3wML3HZpAMdkoITS
AfXatV6gICbbzBnJvpdM7lTykQWcI+Yq26aIPdgIQtzfS3iPQjltsgWbyT9Wxv5OrAJ2hgvSRJoV
Vij8v0hGAhaNJKrDnt5pacD+7SZGuJKN+iZzUQMdTp79CXL0P/6q1n/wQ3RN4oH4jzwnRFX5n+yd
R5LkSLZlt9JSc5QoAFWQwZ+Ywbibcz6BOIkA5xw7+uvojfVBZKZURkRVRP9Jj3pSIimV6WYGovr0
vXvP/b5T1dEzzlwND1WimmSVToLhOrizddNabKtDuhNT+aqXxn625T5EnZamjbzLRRhdcHplsy8v
a1HvizryrCZPD7/+evSYf7rHirakwjVAS5LO9fdfD+RpXM+cojEhWecB15eXEWcy2XrHejjtiqkw
VqY70VUdMTIAickf22w+oHttNyqyEDYgfcrd7qMWkXlA2gfEPAG91oLDfmwsZ5NHKNdnhmWM0fxz
6uMwQoPx/Ouf8fNFlgDmYCM4tDwda+n7/70diJzUF8BKqKSygDjRaWouK/IZj+QCnoQk+ed//nGS
ld3i3VC6+PGeEsPXsn/xcQAhT0GqYDg3cD17KPurqareTb30t98+8v8no033U/nlv/7x9smj40VN
W0cf7XfjF9yrf7s7S/Tan5FqC/nxv/6xqqO2fcunn/+bPyY2mv5PXnlFe4y3nn1auOY//sw+09Q/
dSkdm6Y8Dz46d4u346+ZDZBEXluWCTLJlg4zy8lfMxv7n4bt2NJWiL2/4RN/yDr7VfaZ+r6TDWVx
+Qa0niEK8Qf5rO8f3VImhhH0lD3EvJConDSfCmkRBoWoIvIv1w/RZJm7GH1+1rbUJJHyahcQ7oR8
uDGeiu7e0asPk6zBlc1mxFYxPMZMLgOb6Jkg3mBQuegzm6SpxL8LYuXpMt0FCBOV23f7BfewGbSR
g3BYL1gt8wIN7XNvlLepQJCRWsGNVtPzqRvqENXn70HuviC/AllmZTfJ6O5jzvinpnI2otA9dyEd
iW72xIAkVpGbtdZSo9z97Q5f/zE0+V95l12TJtI2//WPZc381yjlj2vmGDSowVqCbBE/XrNQh1Qy
ZoQYN9pDTcrwLsnQYv/6Q75fGf/4ENZrOnSOlPpPCzegx8JsChyNEYMr5PkkOcAa/0J/y/nj3f6P
+Xf/7ucQwOfqrlrGhOKHmY1qKDkbAXox7O1yP0tL26hKar/bif7dk4aBnBQNLN/LhvT9k0bjFElJ
oggKNemeFjo8Kn44AcrIzDnqVaTK59HWJ6DTId+2SGmJ93TB/xhH/8cf+/1S/e2y8mIBx2QQZhmm
/sO36CGPBqKhBg81i+aIq18FUEERoXCKSP2NwoP7P72PSocEQ06hycDqpyFVTOfaGIjCBhgNpXyM
hQ8LjipW1VP+mxLj50eGjwJ0ZNoMYrnEmPT/vg3pVUrGkN/PK0wyaArRV5yKUL7J2Z/ef/2jlr/0
/RugLEexZTNqZt3Sf6gqRCE5GjY0n4K2mPYJroDNpOL83XLKdt/EIjtx2KA7hJftehj6PzUF//Em
LvvpDx/vsM3Kb0sj8tMfbuIw0AtnFI1Gs4tq9Fl+JE6kH+pH2rLobIumiX/zNn5fvS2PjSV4Q2x7
Ga3rpml8f2ljsOwtWhwUW45tP0KAF3ehmTa7kS7JDUf89JTruNIGuxm8X1/qnz4ZOoJSjEcIwWQv
WGi5f7+pvj6bFUQ1DEZlF3FA5tB2YfgOYWqK7AdITIl7lzsAG0ctcq9+/dnfJqjfXWg8zIbOSF8I
6g1l/bDSOVnU97poemw90UWdd5Bo3KBeeF82ZujgzdTmpy5nvsJ0CSJPkXVrM6ziTUfL0yCNDHFZ
4q7sFl9fAdUf2ehC3eoK2qZ1aZ+h07/VZigeDeFc/vqrf6u5fvjq0lTsuTZR8HQ/f6jJVM/LuGgM
VhZRTgsTm5N87Smr2xsqGrbQaRn7BcF+CIx73Wzjtavj57Ga4bPUUQAqcPQ7uirzVg7p9Jt7+tMi
pCjfdAv0sU25aLs/3NN06gwzDDENdTmQ0MzMaKkDRfM3QmeKJJ3JvE/rrPrNOv/zkyQVrA1neW+M
ZQH8/kmirreJ1LCxE+p9Bxy28tKEWYwPpeCgcnwBjnCga2ll/Jv90vhpueD34gCxADAv6675w8IE
OweijYN2ik5oRSUe4WyoaPR5eiHyu8oNkZSjSY12DQyuLZ6AiB3V9/GqEjCf1cq+YQ5pLe2A8FJz
xeIohavE73yq4T9eu04jUClCk4CIGJ7sFhBQF4+SLAQrPKfAk1htO5sf2PaHVpjZF0dUT79+3n5a
e/mBDq+nTSUlFczp7y9ul+gzIm5+4jj2isD1fPICMNhr4Fy/+aRvW9T3TzYfxX6tuKKcOn58sg2m
gd1gIgnX2z68bVtSOYO4ItxyKvNNg+PbCxD5wxQdh12WEoRh9DL7zW7+0wq8/FzXAphAtBNV7Q/P
Ui7ZVLKMnyskR9qqS75MU55gvRI4YCzzd8fYn0oUPo77SrOK9YiGwA9Xl+o6swor4MQT8cs6kbQX
WVDbx1/fQx7Fn59UB8wTEG6cS4aiEfz9bcxiAq3xTlJ65BoDlSSlQBlpN5lmr7+VVXfEGN2vAgz6
kLm12hvLwb2uCTQ8RFZVnvKxjXfjgHq/E7G1qxzq5oIwJYMQ+k+UzzqQPFTwgUb0RdJa6Q4it7by
DfM1trq3otEyL62Jvu6aiFpaJMy/bKHoqIcMQtyZSJlS15NjkMfYPFRqXzmAGI+6Kq6EUUPKcEZr
1wD/8AIcfTQrKzwy1Tjp9Ly0Zm/kMApAQb0ls/C9ye6ii0FlCCqLTtnX2Kphow0YhOOuAIWspuE6
hNYPFrsXu6wYQH7WhatWNIpwO9tTdJHpIQlrzOo8DBtOv4LOK3Ytb90mqeBLrOFyKXBcPbE3CEfW
Y0LegMaoAL9IvbE6vrpqp6+JaY8nBC/ToSXrgplHTADAWOyIc0KsLyfjMgvm9ODayCYogG6EXWPw
70GQRZGPVa6/CNzgxjA6JJBybC6ZZS80XyUuusAuN7Ls0lt36ajPeeI+SDwybFflm605z6NTsinF
qfGkUe6fLC4Vn0+bdwjK4cw4kZhOfSERo5NglPPaqzpUF0In4L5ATYWfmpmfXts3JC8gK5cEJzYV
ltk5UdpDVYXzJrEzsa2byT4oa7rGuWTxX0K0UCFYWOboNR3Z9o7+HfhL+J5PXQz1zDDieIXP+3aw
kaJCi35lPtKQUlu2ryFpKaucQ8Gqwd7B6pYDMG5YvzVogbGLolamexkX1rURwcEsRGYe/aI7iLSt
vGYJXpFW1cJ2pD68oy8yvxJxEpFJiv3pMpnxCLONI1PocOdI+iXE/DQD85C07cgyjdGgM3X3Sdhp
p5M/Mpal8zHexzIvTnR0x/eJwNdVhkngookgwgty3M6Fjy8SSNGSXhi5m1nnYgFA/vQdakTUp1e6
1hjvBT7mVZIgExuXgxvBQvz7FtB7f27bU0ty/D1z2HMvwbmRdaldTVi6joMzBY+p1O7n3CBWtOSY
P9YivRxw3K+HPFhrGblFDc6NtRwRA8WLsSoR9ScJbTDajOTRqBlFWQVzSlzhIZDlgYQcjVEjiGqy
A1WTecZgLqS6mb6zoZ+QSj84TA1JrxlqooDJqvEqXt5DA+4b5l/r0OAzQDSm9kdhIj1MotDcJw7u
WDFxbZ0JFDa6tMeC/ZLR6hgcsJpkh4Xv9Ow3YokdSs3SwSbYkkcWw7t3VkajYwLEYdU+JW6dXPHG
hV7HEkwoCXy6zJoY6bd2eUnX9MGfLSRIudzMg1GtRZZBr7IDtDcdYqlktD405Fy008Z2PRDrPRQG
ugIm7oUbMofL+tr1JkWoczDO3Q3kN+aNo2GtEXfjOZlMbUUK1babQfu7hqbf9RqozoRmhudkalwV
WeXS847tJ1kP46eowvGJXPIAnB0I4EYRiMbAp/7a96G/irD37lBBwXdwQu0iNPvglFHBr2uTBJwg
dluU/8ad9Gf8TgUSKNoY7UMQGta71tU3CuGWFtH743oek2kovNQO/dthkOICPR1QZdB8e7+dQO1y
VHB8dy0q7S5S9VdVOB+JFiUr1bpnYNLE0FRfbDjTax+Pfhh8QPS9rhaVC7lJMw5l2ENO1Z2CCJ95
Yp7zNL4iVcXYG32KXTqrsq3lLPBJjWFRYDyL6iYw8LCL9BX/1ypEwb7KS4tAxLo4IwjYpbp41sRr
D9sIBDkLfurXn6jCp5Xe9cmTPwSXI1asrbDjcJNiWsPzH8LLsPSVCynnhKamP9Wj+hLVQ7YLK0gO
Thd82KP+da6hPYwExJ1LPaF77tgXzGxWGA2xKQ14bxCyjii7fB1sRjJ57TDaj3Qjzsz4cLXjBgut
5AsS/HjbCFDv9kR1NbFwfciujq/iuqpOhKTKPRq9+oRTTvCVbOM46k4FGMpxEQlWyXUxqHcXWkGP
hbzE1h2opMaUmVvy0orCaFO52P7brh7vkzk2TpjxxbHtfHujNbkKEcF1+9gO83MXhYPvUWEV25nK
iCvHISMuyXToMBSuKehJosUHTH7OQJDUR6OlydF2yVL3arRnF8IdxTGpI3mSnGnuOlsj91Vn+JyB
lZRIlwIIujoBhViBU3R3ZIMRxFy6drSxFdPXnYmcbmHa9uXeJXfsYEYZwJMqqzFPIwlOF9cjRnnM
mfmxAxB2WZXp7C2S3MfO1eIPNCjzgerGupqUHr4lBGi8+7MwLmgKjL23OKqr9eimk1zhi5iPwVSY
N9YsnevZsvWrsp11e53FxAjhohqicV3X4ci7SMQS3d9Bn65b22wR4hEAcm0Njv1CTnN0mofUXfho
ZXM7BzoDrlEOG4ct/6phvn0T8ZjsbJB4RwxC1q50feuFPbA4o4oJn/tmnj+jHkYEvMsqfgirmerO
rC3kvQNJXZHXBkXqoIMS8GXoBp7jVtcPLoKXtywsY41NBDt+p5ys2c2F+RJajoatETFsKBCyY4yt
orMej9lLaVWE8IpONvclZh+0PkLaH+NsdNmq5tLeFjUR9CsmtcU61gLdExDH7tyyr2/6sIQWQui3
tcOjFO0EzQGe/IlqB+9tnPtYwPGS2xUZEFoqrptoGnnAAzZDvXwZOuvoMDf1FL9unaJa3yjNvTLa
7tqY4n2YUGvQxXgBxQJ8I7hHP0CO/SRhaopwoTyEIA5aYHY9PparpG4IrhPNQzUPN5WTXYjiq2wS
d6sPbpB5I1PZTURYxTq3wHzNpJteZz1UITrEpIUaw0SzDzCfbc41hLKWcjLm4KxwRU72eOtjdStA
D26yWL/KK9fBhsvnqTp6MNryLUAm20fhpWqQlkXKrFZdXG4bTTw7efKQte4nDy7hDnV2CgNIbbPJ
KBLmfX4joNmzVLUQ5PS082I98DQ0qPcCgy1UnOCjUAl02vhExCSMvhF3vJ49G318P9VLiqCWbvUu
iDmthfW+RLS6xcVqQFVh0iy4eX036NsqbrZzjdlnym251fPuqxlUxopeAIFfbX5dz/F168h9vNBI
IcAcE4n4YsbXRBtp7laGSUGbReKtnIwdkZEhSfEYDSbT2DlW9t7WWcwEHgkBk2byR5uZ/MtyBs9l
vVQEQa4E0XBrkVTvpbSpmDVG4VQllyCdX0Q2folkSgiBeyuCCe5E1rz1FUlxxK696XrzzoEDVXd2
iLF6raykMFdd4pKWPV/43PMNWWXnvEQgTLGVHKwMmVwgiQV0BJh9Wece/elDpgvC6pWpbZph6La1
CNct6h7uCcdWCgKTEINNkfdPhLpsBmdGu0KiBAwDCYES5yCxZE426KekK9s1fcZnRDUPCAy5YZLi
JojSx5bCgni36jVyyuF2JNjghW1x75c5rKSCG6/rEQiZXlyEBujhpaF0yE0GyAz9iO4I3SvNn1Ez
+ocInRNgmDzzLCPrPTcsYGgI/80lrPhGn9N5I4fg2eqKexZ047kl9YQmHNyONvQQpjZ7tnrOA6G4
8/3wnqXJ37owoHUDlS7Mf0g5tf8QRvE5KVCLKf0rPYHhBHr9QMdEXgUy8BqRvA5ub50bHUhBbs4D
RIwsfKyN7t7SiFWPTeaYsqS1miQA8ysbjH81WfPaUgmDCFZprcuObjjsZKNHmAHA5vFsr82p2iic
XqtahdlGDNsuRfiu2g9tgrUUQD+Mo7tWaVAQm6uqAQgc58TBoQhC7+1OBwLGEVCIQ6r5SK1z7XXU
sicyaveBMforzM36jlhYQAmBY12lQbrnfMbjS0+U6ATSlBIE4+3o2b6ABj7koUcLz96FIGzqkaVV
S+PPEu3xKhsptrkSgSdy7bKY+q8dVQ3iC1WeTOABhylvr+MGyBjScs/oOC0VmQ7SAn27Ncg9hJQn
muCCTY5vHSLU9ojEpAI2qugW6Rjx61rpPhC8c2yoZnd9mR1Yf3Y0aS7cviSAtQnsBwPJNAuDJV5q
Nk3k/kha0nddxMx+2MWVcWoTgDl+NYx7FL+oWuHJyFw1V+TroITAZzIX6dmo84RF2M099OY2hKZk
twRs4NLo2TvGBGVlih1mlMzjIypR5cobLZq90B6cXaeH7xlfVfMdBNWFvDVbtAllhehmINNm26Gv
okaPt61Bo7QgNdnLWu469XrIxdKL2HyVgzwHiPC8aDkjjjWLalKXARTp2dmXqKB0O1brFullWBHg
aQ/pfvAN45E21HOXxWelinfoh9BTmlfMv+IqJl/DI77BAx7y4WbiGirF89x38yZgEdmDOcTVHicP
zWKWiJE4XogsdVDlUGlGzNwWc+mRjsdjO5KAFQvCUfDrXiNQPLTEW/uU3izWvXOAWau/jQTn7RAm
TZ5yi32tg1QtxK0Dpt5j7OjsrDFu9oEU7qvRPsWoYnhofZMgljjLN2kQhMcgNv0KQW6b4amoI7Zf
mgL0c+W8H8c4PBpsBRCZSnuFbH54rkLc8OSpYPha09WxnoMOZ3KcNCTI5WWxs2jBIVTTwZQrpOrr
ICN9GRGsMveyoGsFQTKvnwi1CC/JP+d8ELiU5zvUdCTkhINihxsd+6uDUWuZHUQ3YUZuMv0GJNZu
o85R2AMZS9MoPxtZqpNiAFVyn40uMUz9/FIjHIMvxgEmz0HOKLqt7zlKtEu7J4iYSxtvo4r+DCAU
DvNswS4BpjBqeWR6TNRbJYpjaGlnXghW5cCNr/QQeDlRHuPj5MzipPNM0BkJ9YRCsJXEM5EHetE3
FsQ8I5tRjQTZVWwUbzF3m7delMcBA/MZC4B2pkUiN0rKd4eoNHsVylc/wqERmaLiRQ0+RGfVmyHy
36quAJWllckj/Cg2Vrf03bcxw6FNl6sIXkPbOcGnL1eY4ViLG2eDz714ipPIPqretElwUcUzAIMj
PUFGaLzpp1Cr74qU7YWakyOJsD9tkho8XB107vP5w9QkHJWCiDFZ32BNOTG6/jqbpk8EmY3HZkEU
TXl8mfrQy4I2exnS7pBaHafHNtktCFzCQYuAFD0nv9AThXvD9pHpIU4ltzhG28m5bFIYIOYBm6ki
np4fXd6GsAi2dkZQATEn8aWEMd5alXPOff3FTE1swEtKekSI3XrWJE0NKuo1DKXnpkCg0wi33aKz
e2ASXEFbGkZ4t0IQLm25+7kzSejMyc8NY+ezLxrjOVKIZhNlJogX2+wQaOVzJKl12EvpVg1n10Zv
XQ+J2ohFHkUy2B3hQR9hVrNtVC8cZthv5/YhUwnqHBLMV7bF6EMSF7CC9/oRs4XSXTFvcl/b13mz
qQDTUwdhpKknRZgEbaY6LWK6tExA9PwQ+WO9FjJpAadMIW2TalVygy4KZ7xt4uyEa+q9dXk+S7/r
PTp8+zxD5qXb2io0hvexCHY4mjApj4a5gmv/0DedfRHLNtq0mUvin+gLj3xm4+BrU/5GozQjJWMm
SwdR+85OOKrEkR1fzEtqr2OWHyqvkbTNMeiauQD6Q+seeNCodprwtx15rquAIxA4aS1mYu8+1j3e
jESVdzr9ds8JqmOiEzXS43NfTbaIvVom1+GUnsee6CsnDogWmrp63VpwCmTXf6Q6IQvgd9ne43cl
4OsrNHBl17Urtwfe2hnOl17vn6cup1uGwc3m8VgV1niWrmANLXuQdhYASS09weFrmC6xxlpNeGJ9
4sNIuYZoND32HNauSf+eGUYNaONd513DWubhZb9mascMwEgVeIh62AL1fFEcd8k6JJn6lAJQX1k6
eSR6INbjXLZH1xoeOywJN0SSQ/ePjM+8p2ZpKls8DEU4XpU0kuhGz+kDEiQTnEw3Hzjf6VcRgete
rVn5LjY7wfG0/Yo28FUBMdnPxvxcA5PBFGOMzYXNZI8gbsxIffnWKONLJuUjwD7QIJrR78e6X9T9
RDDVYx9twq6/c2lOrSiDkULV9Ua0iOeLqer+mJb/P5P9LB/0UYBJjYKwRZfy5wcvKprv/mHzzVF9
032pp9svTZe2f0laln/z//b//FOX8xtBD+5UFHiLpNDCCmtKZrp/mxIsn/fn3/lT31N0dVAs2Pxt
/ZZ/IFpZ0/783//9d73Pv/2Tfxm2dYm+DZWIiUTMMf8Ozsep7ejogpaUVPLLmSj9S/wjhQmbEtmP
pfM/SCn+Ev9Y/2QHBc8uDWkyemcS8tel+lO48iv1j44ZiYHGv4ZJP3/zHwYeDlUxzrYCfKLJOKKD
Wrp1v0Elo7S8hZQNxkQENgHS/rRu7PLQR0a4jvv604iBUzLGfDXYcd+ib+TKhbCCtDw79oUB17Kk
Cgjgc3hdQm9sCkrrQA+zuUcIedUvbExyId+HDNV2Au4ZhSrwTEtwSpI6hNICP+dz5HbhRmrhcNc3
BettV7GULzDOfMFy4mUyPWts3nWNcAwBjkr4Tb+WC86zWf5QRZwQX9vONk4tODFk9iby++QG5vuD
xropOh/yD7teZk83YYkNNy+JnhnqnblgWtno0RaF1RVsNXXFhv+QdIU8dUv6q6agkdr4ciK44W7b
k8iZ3+sLtDQwOYoS9RNCCmqvxDQ8SAOCPw3/ZsctfRULaiPsexeDPDhU0tlqZKoGHOAJ8xlzZ4+G
grbHCRhuG1eB3Ant6MNaIKtRV2qvkZ6MYJZZIFfEcpqXfZk6pIRb87TWNBtvrM83wa3oL5haaK55
RjYMmF8YrywRrDip3E3gX62FAztCzSLWFt8tXWY8bd+AsSWPxIY9DY146S65Q2GFkS3+xpmdtP4e
C/LHCILWZUZx7ybDS92JE1THq9IloX5euLV4JvvrTrV3TMSqY91P92W9DGswfPIXphWiLqTeOtmX
Awpp7FLwcRmSIfSuYOaGwHPHhaJr+YCZw4WsS1lnXKoYTcuwcHcnALyDq5buA0xewtxJOk3A15cL
sTcEhPtFGsOT8pfyqv2KwgyKcoh9Nbex3mvBKLaYePW7wky5atlgvCkRA7f/Bg2mXpTsEfFZLxRE
4QK2sEFsE92Hdrq2NKrCNDh3KqJXhCvxunOG9M3g5b9FQF+TqG4gdwgwNz7N42wfQL3POx0pwbFZ
wMcGjwFXFZG4Ztb9Y4vuYqUvqOSoodVbLfhkJxDp3l6QylmiQ1rsXTjLzHppEQ7BUNxAKA/OLXUm
Z9LOY+gCqGW0YTVPUaLfNwu/OStbfGIL03lIUoxKYS7Lmohvs38unHy8LQOKzT4w91llfrRycB5a
u8p3OHGJHFaFAi/X8i2oDNzXkjBOAAUazKioSBfmmpoD7Utej7640Er8oOWUV49siJQqaYiYz/Ed
7Q7+frCFJ+vsZG3hGaBMf4GAPOITAwmFPN7MUrVPULl6tlPVLacXrbquF0xzlMM4R9yT9WcY6s29
wK53lM4Q7hi9zZd2N497WjnOp53TmTIdjUNvVC+o08qVrwOHCH9DFBh6504m2HOQumNTJMUJgjtJ
kq7uB8csb4xVERTREWMDy4VfhetgVPhkdGeW+spsQrmbVe9f+FRcm6xA/08wp7XNjMw9QR6wL9Ug
IQjbok8ltcuSN2ziCoiInyNek3t9oRViPLRp399awVBeQvDwz6RsNDCJmdTFDJufaUJlXoVrBw+K
5HSQLZsIPT0bDCMJbcfCnOOTBKl3lPhOS3s0zj0eECp0/wv4nzfREbNeBfpT4uTvRUQAezf4b7hQ
AL8pLKx+zJDeGcXXjK78moDFR6smSCDAaqb31yJvdtJiuZpSeYvTfjVPdBQNh7c0mrVjN2QrS3Wc
lGgjYmpIr0QIGS+wHFJAqJJwOvvIs2VHaTWC9mS8ViHbSy2rX+HVfnWWdPpIuCkyCJ3hi2rClZuK
e52FFJf7GhrXCpUrengZeZrOm2X64Y2ii69y5iekF4K+xq48pMgbjGF8iHWqZiNYerrzkJwHzElP
MhkfQ8KwPLJq5/uxIy4Lls5HoI3mDnbELUPCJdNhTPeBA59JCK3Y48bk4FhqBv0Jg5Yty8O2n7gH
hjvQwIrJ4EyYATB9BghUoYVDP1/CHhS6RigbiV9+y9jDyGLQsUjkwAe2x3oKxoOYanxjoid8a0hN
BrH1Mu8ztf7sxGDicF2z9E9c2iSTw32dkKOZAvTc54x8udZWHzyULuokbJ4rUV6TvZwf4s5xtjxK
K7vWkSzpCiw2YUwQG119bwy5trUBZHKKC656qvZ9K1mEypDslHppnMH4Y/6j+5tMcecrpU372s7s
r20Vn1JB8geZIHTyMbI7eFc4AbRf/NSCv1LSVcQ0d2/n9rzvmokYUw6inH3WBm6KgwGSapVjohmw
YB39GOVORWgVR2EGrwE3KzHZiyuATtvGLFNItmm2o4GLn6OMuIp04DYp+QUebftgywKgOFwtETsF
1nyEWIm7a+qXwM0Bu1pTA9lo4NPdJId4hKsXUwvBk204XcwpzLFgWGZTeudjyjW1HTMKeoAJAoGL
JUOOgZyWVTusmRzVIQHczgy9cUME5GyFFVV2MY5b+utbWUSOVw9teMq14CjQ9N03TVOtRNZvcaQF
ZDP0l27r8A9IQ2K0z7vOZKSXt8VurNLwqktL+WyzLR8lO+uh6kv863TCroU5lti5svmInu/K4ZJ8
pqD1V6FIvxaOHV+6JJXzkC8jgs6fbuyKA6gYwtxj7VgQ8Yl1aJSWH8ZwpocpjJOTYEK3pLEABnMe
RMwP2wD4/z7q3NKTFqNp26QzONdzQtBRtrRZ2q+koNNQm/yQLDmj9GNAJQW5C0TxrRiSqmezwGtG
xqkBbJE9QrXcF7BjV8HYyHVTWuK9GoKP0tYHwJHTDZaox0Dy4gOe3DoG5JUkmh4gVAy7TuHBceoB
cnWtbkkNa5lrVktOIOslSJhrp2+fiZgHlZgaxTpzaIPlgrDAqbFuspa8dXx8n4YjogvN7S8rQ4t2
uSp09tEhfcmmMP0Ui0MRLGnuSVkNXwTYWnhkT1oSXWlWy1jCNKDjZsVlMupQ/W3mUG5lej1eWy8g
w4MyjPI0bp5yu3jE5boO2/IjdcRj5YT2VeJY4yu6/VcsNGurNt7qxS/ICZtJ+ze77fzsuE2zTazi
Is+xXYsQqnxIMV3U7GIx8xZ2A2VthW9HF0FQflqGCG+rLq+Ovtm8W65h7Ond2KvRhfYxWGTg0CgJ
rlLDPwvHfaVt9kynP7xuDQPdhsFw2W99D1oCgOZabIPybhx5PNaR2w+30tapsuf01Yj8/DhKN9vQ
VKK2DCTTPwDyKSHubmOnl1Xc5xsplrdwosnnFpW9sXttztam74hbaTX9zQiWWFG308TXpi8qCvT9
0JNcIIgsJgsGik2DGKPptegScrK94Y1vHliD7AeQsPZ9Bl00b8VKLhFQeq8fUlQWu4wJrpey+spV
2MT+M/RzctHNYDuPQfim6mokWYqkbX/Iew+tuouTMaS8DlP51Uja9EDAgbjhFfssoEcDZUER1XbS
vdZZQLeZz9syO9aObmDwKrPF06gJe23xyl9rNWMnlcfTpSUJM8GyGZNgO4bkvVCSsB/MKydDvzMQ
UXxLGZbfsgHEF9ga+xUNDHEBKEJ6heXTRXOaAdUWU6UrwCfBJrAq1Dgwndd+gtDlm21fjwxygca4
u5qSXG4ry2HiHAFWcCa91ldGWBEImozFNUJ4KqQgE/vBJUvAZSC8FVCEj41Nrz7wY2fDWjifJ6x/
V9Y0uncgolPKDgMsQ21leUEl1QOnA0tlscCMzklEzNFICCzWMoMrWc0knYTCKW4j2qF7QkZMT2aV
xXpbaCB4G3Sbq6bP5MEXTnPOUk1/lwqzJzp58xgRpHBHl3HYFF0/EX3YJ8jOCmyrjRYWhzlCO2Th
f7n3edYEbv1svu56gy+EhYRP4zqvGBOKlF50jbjVoMcHE1cxe9eNhtUg5ENk1hnnSYXtvRHO8Q7/
b7OlXQmadEYvt8oQ7VwGqqwvRO1+OrUxXNX9+MAPCa8xPZP7LEp0xQMSLqPh6JJx7r6nswpp2SEX
FFDbfMuZklRwHkkmsN20lWJmxDib0WnKevkszMl5riK9+ABZWHwNtAS8mE1nMdHL4UvR2NW1Ybr9
PVkqzX0ORgLDpNGc2XXS27CC2A4/oNqWY2tdTIBCNzOH2cesrJjvhVFz3ZkBkzlyH4wbBI6SBqg2
PxPzLA5tnC1V/6AjNkZMjp7S/3SXyHq7dAMP1ZWzMzvAKlGTpvflcjJ3l7h7WApiEzjJdDRKg54/
FJAnxBbWWk9F/WUaZjJTGnIi21EnRhi526WL1AJpvhruCwvgcRMycpySzH6peqN5ZAUeNpA9WwRZ
OThUX28Jp3UWp3ZnRwf6T+VTabdY5iP6fkDJh+2cIzovSZGkrYgUbtLVp95AMBUDvGmZMSQzIF3c
d6ZJ29QYCdFlq628JPEfR83hEGFXCAqlv51svDrCDsGjBy3G1CmENm55vSkIfdeN174GpVINg3MC
LvKJuc7fk/vKygLdR4vSZ0nmxEVa06AmB52s8J7wtoQZciK2bTs4NxIUB+RMcmlByZPoO5zxDgT7
rO3ZTxwml3YP9z+zFCo2Yjt5w5t3LD75M5Jh7PDKDb9UIasF3uGI12Eyb0kil5jvAuZzfoiW2QUu
RZqVPX7tUmJK/w9157acthWF4Vfx5B6N0AFJF82M7WBM4tht7SZ1bxjZUCMk0AEJMA/Rp+kb5MX6
LSGIZPCBaqahurAnAWtrL619Wmv9/z9eqBco4rU1ykqY9hM3xB8/pw2fEgSNlf9qaenhB0+dcuo2
Uku99heG9hmQctoORiE1vHqsqe1GAEAqiqFJchbztj5PoHXQ9DlKQvbD9HZMbOFs7sXwnI6zO6Rx
Jp8p4cEtm48Q+aj67DSCtvOECj0agY6zMQD6RnWi5ugwCYWT2zSZUbOToImepOnXxTC6JpL/Z9OY
O+exBw2/lbGnhTHc7ETwWruBQxUd9EfzM0qKRwRNmsFHZ0mRHPDxmGTNwv59NDSii5kf9joAjSzK
b9Lohnxio5NSx9CFkhe9Bk7xaDcYuY6Dnms6jJGlvaP6DaEH0xpxbkBjApwAQhDDrAkbZybqEGw+
ortRas6/JBrlfpMRMNaWCEpApfYHuAW/64jYxFJkJ6IFxUihMYnabAGGJ3NYFU4S0R/IfTIV8Yo5
gBX4zsbXtghbTL14yPvXqSbwe1rWIRqQkhMOiQoRSjzzRSAjXEI35ItoBgQFi3O01a+RMJx0TJHV
QHCxBX+maG1wSPU7MAQ0Ln2R4kB4CKgtLGfdpQh12CLZ4Y/RTYlm5OyGIuiBXh378xYiH+h2wCwQ
m26YK4DY5thCIc+7hYnn8YKsKUVbGTGHkYF4yJj9I+ilxi9jwwuuTRXGdkPERkyRHbFFgCQWKZIW
5L6f1IcQBW8VpRKEh22ctTdIND0DtI6cydSZqWe2SJwk6NtARSC6J3MSuhSAQkojoijLx2jeSUUo
ZSGSKehnPXxIREalxWm7i8wlhFPezdQBr2uI6Iov8iskQlOQ+tBPaT6pdlJMFmXHlnO+0Ay6j9xD
Z4maS09kXR6shKrllDpRVOWnIv0CUSLFCo2w147In3VVQunn2dIgtZLrxmTQ/F7FaMkQ3zJPNRHm
oKJ4+nWWa87M4riTiAwNGQiGKco0c0P/4vec38Ty7BtTBI0dhDSC+JR2eh977ErbUeKTdIuoJLgb
AcZnIiZ2QTEPDDJxE4GcbEZBty+iOTFETZe6COlgtmV3AbsS07v/CcYEKEnQ3CHKZnZb+NMNquYF
ZPr/EJIvRe+3YvKbsLNE0HPg5A0aaMCwH0tR/Td9aR3P3n2jtwX5CatDUyYwgQr/av5c+fO8dJvA
5bGzPuBew1ag3ASzIsH4/Hp3FISTh+JjTQFaD+ZbtQAgyAUKgvZKZnrOEC/3cTsFsn2fSgfuw2yS
SurkwQsn5cyEQMPfYoEnNyhZoKW0NPR9ISx40nUQPTq1ODC9ri3zQ7r+LHAbzJ6pCuwSkDzlBuhi
Pc3z7O0NjtLUyMuAY6rYQkXLWAUI84Ne/ksWaGnUyUASQEQYmIhKcuct3vDkjiVvMBUMoGsUVm3e
emk8qAqzuAGO+Pt1aDYpJgZwjPUMoZGGa4IBt4qhz8gvGQJHUSkf1sFSry6yboc1Okj8icYzQGjC
kxb62XptkziKA/StyW5r9fqfThhA4wS6tfGOgzMJ8Gydd6qZANuslmXYtYeLzvKhUZ8tHMX5VfES
fMgwtZYYZXX9qOXjyXgf5Mt2t//Tu9Voaa6ea4XO3qzK+yyjlkKqW7Vt3V51FF8rjZaGqsA/IQnv
QxwmJhFUEvTyE36M+ouIraDgA5TcLHyiOkxMhYQ/Zt94zMoH//stxSs+UWx16vkEBRAWSMtd00UT
K0mBQ14GUQydA5tBmS5MG4Qo3A5QLTQhY6m7qJiKyfQJ0nW93awME0MxYQTMN2Mbix2WSXZJHuy9
ydIVGWfAAjFnaZJoKSqwX0QP1rY5xLnilcKivW0B048Oywy0QRVbGAq4IZsPinVDpT7owDxhmzVp
787bCmxpFhvKYj/BCy/5Q0NTbLhOGHlrI+yxer5hOt0cVU+HXtDPT7LeYLrrLPvcF9ZnvO3Pi7Ob
rLAc0Crfk+K1VdOrVVj+/b4yF+fHy9KH6+Nm3kzx50X/tluutLXu1Po/z71B4ib3KCnnG4DiKV+l
ucq/vLPoDp9cLRAv3XlPGZSarZ1iOQrUv7jBUX9wdEEpzKB8Xi6OB7jSdwtvkYO9qVunYYLetbu+
0ffdlLBF1b35t7+CQaNflCTu6gAH1Lpt/Ow+TsVGgfucmWRfWLeVS1BH7qT/uL6T2Gnnyb1+Q9ls
EGC24zjzUtebVMxGk9tH5bpNnrtZOt39mnYev+q2B03DvyxVrTmoOlTG9o/a07T8Funi9ta5bhev
7u95eROv8vI4vW4f3Oq2dIy7UOw9aPw6/PY3v44DJuZK/3bt/15udde0vAkXbk/W6zDgrj+rLkTy
jftg4Cbv/wEAAP//</cx:binary>
              </cx:geoCache>
            </cx:geography>
          </cx:layoutPr>
          <cx:valueColors>
            <cx:minColor>
              <a:schemeClr val="bg1"/>
            </cx:minColor>
            <cx:maxColor>
              <a:schemeClr val="accent4"/>
            </cx:maxColor>
          </cx:valueColors>
          <cx:valueColorPositions>
            <cx:minPosition>
              <cx:number val="0"/>
            </cx:minPosition>
            <cx:maxPosition>
              <cx:number val="1"/>
            </cx:maxPosition>
          </cx:valueColorPositions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defRPr>
          </a:pPr>
          <a:endParaRPr lang="en-US" sz="1200" b="0" i="0" u="none" strike="noStrike" baseline="0">
            <a:solidFill>
              <a:schemeClr val="bg1"/>
            </a:solidFill>
            <a:latin typeface="Aptos" panose="020B0004020202020204" pitchFamily="34" charset="0"/>
          </a:endParaRPr>
        </a:p>
      </cx:txPr>
    </cx:legend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'B0 - Distribution'!$AY$6:$AY$18</cx:f>
        <cx:nf>'B0 - Distribution'!$AY$5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'B0 - Distribution'!$AZ$6:$AZ$18</cx:f>
        <cx:lvl ptCount="13" formatCode="0%">
          <cx:pt idx="0">0.053446755058272725</cx:pt>
          <cx:pt idx="1">0.14093706762651423</cx:pt>
          <cx:pt idx="2">0.073618514205902735</cx:pt>
          <cx:pt idx="3">0.045819438589732364</cx:pt>
          <cx:pt idx="4">0.0079587624049936179</cx:pt>
          <cx:pt idx="5">0.11615854447277515</cx:pt>
          <cx:pt idx="6">0.046226233831104024</cx:pt>
          <cx:pt idx="7">0.17890357747559923</cx:pt>
          <cx:pt idx="8">0.037918050488044482</cx:pt>
          <cx:pt idx="9">0.080672429398632686</cx:pt>
          <cx:pt idx="10">0.054837214182774985</cx:pt>
          <cx:pt idx="11">0.090928299741287841</cx:pt>
          <cx:pt idx="12">0.069272756040347924</cx:pt>
        </cx:lvl>
      </cx:numDim>
    </cx:data>
  </cx:chartData>
  <cx:chart>
    <cx:plotArea>
      <cx:plotAreaRegion>
        <cx:series layoutId="regionMap" uniqueId="{C9B34D9D-A3A3-4ADD-A16D-B5DD31951A95}">
          <cx:tx>
            <cx:txData>
              <cx:f>'B0 - Distribution'!$AZ$5</cx:f>
              <cx:v>Magasins</cx:v>
            </cx:txData>
          </cx:tx>
          <cx:dataLabels>
            <cx:numFmt formatCode="0%;0%;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accent6">
                        <a:lumMod val="50000"/>
                      </a:schemeClr>
                    </a:solidFill>
                    <a:latin typeface="Aptos Black" panose="020B0004020202020204" pitchFamily="34" charset="0"/>
                    <a:ea typeface="Aptos Black" panose="020B0004020202020204" pitchFamily="34" charset="0"/>
                    <a:cs typeface="Aptos Black" panose="020B0004020202020204" pitchFamily="34" charset="0"/>
                  </a:defRPr>
                </a:pPr>
                <a:endParaRPr lang="en-US" sz="1200" b="0" i="0" u="none" strike="noStrike" baseline="0">
                  <a:solidFill>
                    <a:schemeClr val="accent6">
                      <a:lumMod val="50000"/>
                    </a:schemeClr>
                  </a:solidFill>
                  <a:latin typeface="Aptos Black" panose="020B0004020202020204" pitchFamily="34" charset="0"/>
                </a:endParaRPr>
              </a:p>
            </cx:txPr>
            <cx:visibility seriesName="0" categoryName="0" value="0"/>
            <cx:separator>, 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endParaRPr lang="en-US" sz="1200" b="0" i="0" u="none" strike="noStrike" baseline="0">
                    <a:solidFill>
                      <a:srgbClr val="1B1C1F">
                        <a:lumMod val="65000"/>
                        <a:lumOff val="35000"/>
                      </a:srgbClr>
                    </a:solidFill>
                    <a:latin typeface="Aptos Black" panose="020B0004020202020204" pitchFamily="34" charset="0"/>
                  </a:endParaRPr>
                </a:p>
              </cx:txPr>
            </cx:dataLabel>
          </cx:dataLabels>
          <cx:dataId val="0"/>
          <cx:layoutPr>
            <cx:geography cultureLanguage="en-US" cultureRegion="FR" attribution="Powered by Bing">
              <cx:geoCache provider="{E9337A44-BEBE-4D9F-B70C-5C5E7DAFC167}">
                <cx:binary>1HvZct1GtuWvOPTSLw0aOSMryjfCiTNyJjVaLwiKpDBnAjkgAXxE/0e/3z+oH+tNy3JJLLmqXOEb
0WYoDnUOpsxce1hr5eFf7+e/3HePd/a7ue+0+8v9/MOLyvvhL99/7+6rx/7OnfT1vTXOfPQn96b/
3nz8WN8/fv9g72Kty+9xiuj399Wd9Y/zi//6K9ytfDTn5v7O10bfhEe73D660Hn3T45989B3dw99
rTe187a+9+iHF9d3i/vu4fG77u67c1PbxxffPWpf++XVMjz+8OKrs1989/3ze/7D8+E+cHV4gGup
OKEiS7OMZOnPP+TFd53R5S+Hk/QkQzwlUmafn3l518N1v2dEP4/n7uHBPjoHU/v597fu8NU8vnXC
vQnaP61qCQv8w4udvdP3sBa1M/mnI7l5mtPu9udF+P5rQP7rr88+gGV59skXmD1fw3916B8g+9v/
6R6Th8fk8yD/MMCyE5FKzBBg8unnK8DwCUsJyVgqPsGZ4q9x+/eH9W3Unl//DLPjw+7Fd38mmC5N
mB47gOrHMdT+rtZ/ZG6xEwxgYELYt6BKTzASVKLPOMLvr7H6fWP7Nl7fusczzL51yp8JwsNd8O5/
JNXkieSSIsH4J4zEs1QTAmHJ018R/Bq+3zGub2P3Dzd4Btw/HP8zoXZpbH+nH+o/Mt/kCYKEk4zz
r4BKTxBKMWFfw/PLAJbPn36rl34bl79f+QyQvx/4MyGh7KO/K//QwpedoCwVUN1+SRwgD1+SCnyS
EZllXP7So543KWVr7+/0fwDN3698Bs3fD/yZoMmNdX9kguATxFCGM/ELOwBy8AUukD4pR5BAn2F5
xvmeRlPf3/3+hPn1wmeg/Pr5nwmTq/t7IAr6Dy1cBDgd5gKl9FtEAVCjDPOnVvPp5xmn+7dG9O1S
9sWlz7D54sifCZ09aIKH77bO/7Mo/Z0SKTvhWSYlYr+g8zUNYCccEQTAfMbuGYv7t0b0bXS+uPQZ
Ol8c+TOhk4MKso/Jm7vuSc3+D0jZjAohP9Ptr3FCgCIln8Tspyz7HCKfFO3vHNu3EfvmTZ5h981z
/kwo/giSyQJhSG6rv/03/PqxGx7d58X8Fo36nfnGThhw7gzJzxL3qy5FTxjFDNMs/aVWAsyfxPUn
HH/36L6N5G/c5hmWv3HWnwnNa2umR/BRPsGY5H/7b//43cP/+nEN9vPC/gGYkhPJmEgFAxb+BeXg
JylPOYac/QXMZ5TjPxzctyH9pzd7Buz1j/mPfy4nQ5lgS/OUlj9bTtVjkpve/+3//oEgihNMKM4I
/RpEepKlUFvxLw5imqLPz/yUkf/JyL6N4G/f6Rl8v33i/8+p+Rtj+9I6/OqU3+v18hP+c93EX3dG
fEJZRgTPxC9J+IzBfMvC/Hoc30br83Vfnfs/bdv+tqX7qw2+ufN325/98y9c3X9+9OcJgrv/7NKv
bPivpvk5A44PP7zI6BdAPd3hq371eZU+ofz5/Mc75394IaHXSUklp+Ag8lQSKI/x8elIwk4QERmW
YN4zkQEFBeNeG+urH14wdJJCLjKZMpB7hAvQC86Ep0MUnRCWAdSUE0SoAKfk89SuTbeURv+6Dr+8
/06H/trU2rsfXoCtMnw662mYjApKM5ESjjlN4V0Goxvu725hbwRORv+7HVlhi0Gnilfj3B5m1Kxv
aMvkqba9O2/bkKb5F0vz7zyRUYIRYRgL/kS4IZC/fGLaJ4N3xk2q01bnpGLCqDVGlOZmtnbYMVyv
N//8kQjQ+nqWDNIDFBhA8fRPwEJ/+UwzstoUaRvUzNfeqmZa+kK5uWiIWvEq8rkcxJYLXjTbru7K
d4GahKqlpB9nYrsPccCTyUtC5rfSk5iBgf7rDs43VuRpxl9hwCRCoNgxo5QIkkHt/XJ0xARe+JJY
1ZpldWrSji+bYnX8iiGT1GrtYrbRzCxh888fjJ7m/dWToZhADCFgYzKVgj+t2xfo14GLprKJUcvE
EtihSTOyLzuyWjWYKqTH2qTBqZpjexXKwaKzsQ5yzDvqEpTbcuStWsCU724Zan2i/sXooCU9Hx0D
75ZyCkkC2QE58OXo6ExNH7kxaijMjFUCyuDaUjcrY9umVnbsa3FIbJLpDeN24XssKvPRZBRiqe0T
9z4wX9/0QbfJReXqMtksPJHDvxzmk8n/xUAFTjnBKU4FyP+MEaBDXw+0z2ouZwaL0bCCHeuysFuY
TXPWtl16EKl9MF2zbhGV9k1VRvph1E1pFe2Ev7KZ7s6XpmQ/cV/RWiE9uZtkFiRvlq7FKmR25Mdx
Ktk7UidjtRnqCi0bNzF0F6xcfN7Eqctlu7TVfixlV23mLPHrdVxkN99QWaMPa2E4PQy4CEWnhmB1
e702WJcqkYaQm0b2K94S60mtVW+yBitcV0aOypd2nnYdQmtzXfFYz/tSaN2oomyp23gobiVTk+fC
vxSWDQiAmrMPIglpt7H1mLhj6BK/mxbW672fhqbNC58IpiQSQ8xZAzGXrN7Yow2Dw1fLpIvluHIh
CpUanzjVWTY3ORdTYqEdxPmuFBXv1aolJAOvEK3Pl5qtUZG1bbdQcOCO67CkXk3pRAdVDD2+sW4p
N51vWZ83wtUXdBXUXmjYk0wVTmd4TeYOl3nS8jLmpWnbVqWWwlJ6sxbjfpSzL5VZsbGqn+pm3i9J
mn4oOStqJfEKJ5asD3nXDTYoFsvxdChKRHd+1VX3anLenWUukkTFtmqWq5AS1ihkxu4N+K8u28hS
Zg/dsoqomCVV3qMwz3kvV/EhXazrlBiarFMl7eZrTj3U6bVI2Vky+blXXVJhptLMQUkbTJbeZ7Zq
210jZXGRlRnd8WVYStWXE6HbhOls44xc8zVEP23npQxHuiYlxCAOaR79rFdVNKG6WWG/+aE2MSZq
qbmyq9NcuR6hGyaxt6dF00avUMPk/CrQyZTKElPJXV9lKC+lHq9ZOWurRuz12wQqy3QoSMVfDmww
85ElU9arpi/jTdbSelHTXLZIIStrttV2MseRDcM+aT06JV121/dJPyuemPZu9TTB9wMv7M6lbfOw
NIyNKuEtlCpLlhltWdDjtu51OFtWfhYHvz6gLqRqhF2oPanxdM8Mbi5S26SvhE/7NScSaxjDOvuD
j5Zc+oL1x5IH95bZQDbEF6XqatRvzEyrvHLe7JifYP7LjBcAPiu3pavGXrWJmXayrfpGaUYhdung
0W7ufVEplzVQx6ND92uZ2Vr5usBvka4KplCrI8nN1NiDZSwEVUCf2KFUPHJfNq+ShsqPYzKyJfdw
vcyd6/pXZkgJUiQT9Smyc5IvbSY2VJNhy1Y3vGxosnRq9Lp525q03dQ2m8ptHLGAMgNwYzUsbZlu
01Iy1TsH9WuNy3oqlsBe0rVhH+p50Vd2xnPOx7FQZdDiONYevkBhOE/UkDJzNjAMVcWMnEy58W3j
d7zRzO66QIfdMqLk0WTSXoxiXrcBDcOca1NUp5EuFVGZCe1H49Y6XwvSNvlSJZNUbUza69mWmdzP
wrCNq+16m7ZDnaMmo2dt6Zp8blxSXSw+CfKsG5M2R1OHJhX8zHOHU7sdYu1krlPoXGm6XrUyEdDV
vI/vBiIgWAtekgvsKrFzYSyvM43qfdO2aauSwrvtxDy+acvVb2BlyEG4jOY0GPZmlIOp83qpZa0q
k6w7afGEVI2x2YWxyQ5NVYo2D5HWp0sYl306dsyfm7KjR6LTZd9UBg9KJ5PLq06Hl9D5uw8Zr8lF
g+y06/u5KG48WmO1gR0YO6lxxeNtD56/PSRrCDcL4VWap3XBz9gks/Zs8rraTsu8Xid6bhRLY72q
LO2gllVuzCGK1/ekdDQobSjfrVI8dZ/S0OymDaZPbnqI9OFYR7nKAzTkpDhOkAr9Jrq52o0QsZDb
Lb10Are5jDxuJ5zGTcOrJMdtEzaJY+507tj1lMUjJdkrU2T4vJ2WZRcTv8ct3o8C3ffdejuk8tGh
4RYZueUt/rCU5ZVd446u9XWdeHpk1o1XlFhUqc5lQZFQQk2t0Mtu4BcepfXO1ZNicxdP536E/7Wk
z0ehiaJFRFsE2fy6iHLejZjxnR5kc5gWhzYyw+QInU5skrJuHosBVVualOMeYlBsWx79h4mO89kE
jxDQfQzf2gzWkWZkfGMaW6QbnyaHallnt0ttxjvFiNf1qWVLWHLbyeEsNGhqlU27IbcGh07RNtw1
47pDs07rC963IW5QUqU7UUfbOQULWpR3CZtDyLMiS14OdVnuoD5X5bFuOAGqRfqOHYqiTLOLmLUs
20pWuVcmhaKKmwHBCrf9Nq5jKG71SNYNLUkRFQThkKcSFeVprx0GruvZ+TQW6074enZ7oBoxl3Zm
VU7qOF+2sZFRZTJEe06WYd7WU7oOOSdpM23kOI1uC9+kmg4os+xy5CPQ94XQQeTG9LzKl1ksqUr9
ut42Baw5lEFGUE6rnv00BlHJLe6rKl/HdEWq6Uo87QTwqNeQs+N5s6RLzHWSiVnZSfNNs/TD9QoF
aNeQZNHbyZXdQ1Z68rRGYrtYhLMNGRZG1Wjq5pUAbi+Vj72j+UJ6jvdZTOiNSOoi7xrZfhxQmbwe
w1CHbdvV+uiqsiy3K21t3grhclm2+PXMSfauwrQPp6ORg84bX1Nz9DUpoHNMS9xXqRkPVE96M0+l
3Oh6tFem73V1gG7SXWWJnH8KuB9uacPs6dKn2c0Ehy8IQ2+nrHGnoqX4wpCufIOX2KtQYY/eM5CB
Z5JzeSiLDn1sHBGvy2Dd1poi3MPKsp88KtIzAA4iBqZX2E1vceLzumP2LR8NahWfV7JdktBtFm0/
zNjM2xW0XN6SMBwcbu2i2qGfN5D7wAI6mpB4CGWH3g+tr1VmW3mKRiMGlU0wzjYSrXctnTzkvdH5
aqoZ8J7nU967aR/G2G7iYKZtEYf6bSOA+a0Dz07TvhxRLoYZkAySLDuasADkCrXxfOLkrC6b6bQv
LFfFyuEljeLDkoYmzwZIt1CEY0Gack+zdWFbqF3x0iByFpfO3IaOxTVfSjId4zyX2zEZsuvIPHrV
Vkyf9R6Nl4sYlutl6KkHyaTlro1GbwvEQV+m8zFZpvY9SNMqdzLONxK6xh6+VZcUW9HT9aoi2qt0
aKIaGQFFBJpxfNCYFuc9mtCZtYl7TUCrH5qFjqe99NUFjqa8HtP2rGzclVgLfT4sIcUbEACnpUiO
urHtO16YeMeKYF4HIDv7ruM3aVvvgcQtKq2M29MkHVUmpu7cBubyIe2dqhDHOzSicLEmvdiwFTfQ
0Lq4M13Pdp2VftukCQjGsR9ekQga3WSk2y96GXKcVZWq6xbt4zKci25AW1n6cClbofPI++oMi87m
fswyhcjsrkjbFsfIQwW1Ni5nixv86TDF5BVQLrSxTCdnU6zWSkmAG3AfbbMZq0psFkvxm6Ucu31G
hvUsah03OrAP1VD1wEPCuI2yn7Z9W0/7tiCPI7VG7kK79tu6oMXZmKyNqionla4WfJX0i3mFKqcv
ep3yGTpULbZzRYBNL8ms1tDGXSYqf7YMgudzsiyHViRsMyRhOeupdq+qtf0oY+Ye+ijbTTnN0qgK
l5kSNY6qDrHYD2XT7bvUJ0D3Ky03XJvzvuoflsIUO+De+ozy1UBh9q3yZCTvW1IseTkMJdQd5y7F
zBJlOuMgpnidV6SximtgHsUKSn3iDUBct3tH2/UmZB6/ErRqDvM46V0XxwooiB7lRWjcqnSwa+6a
EeKA2GaXQt29l8AMH4XtVhUmBH2mKPCxd0VyQTPe7hdHs9eSFqCdvO/iWdINYVtN3ZtsLaHmMtar
otN1Pkls3yLjN4kvmlNvZDapSDhIKzRB6+/GtAfhEsvzxE7siRWn23qc1/Ni4GgXffkSMJlVRWqy
KarC7YKMb7KC6XxZ5u44L+m1o2jdkgSaNDJ62XW92FdLrbek9v2QjwOEyMTNskkxgvLSL9NOxxrK
UQsyBkFveVXXNTkkQKWOGfALEHSa3Hc87Xd9iLfED2yBXiCrt2mdXHdlve4SnD3ylOFTQBttM2gt
R1nXezmEZWtHf7l0czyDWgDSLSb9S+Br66GlvssrjKGXzvU5DmxZlO5p1ueFFGErx27ZT4npVCqh
vZeQ3gewvoodkOOfehGrPXy3jLztGyEvxmUCZmUqrphew07EAHWklR+czF7iaUD5UDQ2HwYUcoQ6
s+N4OSSQQEpHSs7nNmsedNfFt7HPYAnmcp6PWbSKLKu+7pqu7/MoWvGyWIZhN3nRB8X7FEgNq4oD
W9d3NavWnaMkgBhjYVHQwPrtOA1dvpKMh2M285mqPgRvVOsngHBcK6OoANVER5AIKiuBfKSd/lB4
87ab5+xhXHxzBhf2V8KFih+LMbALWg6NVpW19F0ZDD3lk5kuk44td22C7HVEw+xUEZfxkDJ2R4eU
+5xndriYOKd3HU2Ha96kzelIE3phsSbX1PU0Tw3Ii4jq9AYEJTstslbvBx2GU4Lo0KsyqdBR2y6c
JjqLF762842pOns51hLe9tGoEBLy0vdzAtYGje8tndCHPvp+kyY+2D3TsRWqde1ykK1uiXLgeB0Z
Fw5eQAk4MsbtCLTu9SDW9KFI6LqVIVseCET4PrJs3llhIlKuQt1ZX2iXsyQM+7kDEbSVRTtCVaAU
+U3Khaygq831qKzryWuBSQzbwjAgnauXb83aoToXfcoep8QFn4diHG/c0DVvyApP2jTDFG4KkSyn
sxVghLatvS/GWR5ahMg7Y6I5LTV7SOpOn9JFujzhRLwC2v6ym1h9PjagaBUn603MSPq24kBlq2EO
B/iGQ/WhpVn7OAwD1DfMgWZZvzdd6k6nfpXn3mrgSL4dXmXTmN2kwuptA0FzkE2abmLTlmoeminX
weO9WcrkFkd9My9DtaEs3ASD0X3n5jInvYkX7RR/QqnsCDSs1KfKzMnwQaZ0SvdQkWxuWlP6Dagk
Vqm0notDH5Lh3WzZuImmTc5K3rT+acEHFdLyokdObHiX6FHVTcNPiZ4jUXPfg5EDLJbuiqyDePdz
KHNJaHbwi12K26Fb2vYwEemT3WrneT/ghT+KyNftiGJzMZTmZU+K2dxXfqZTpybMNLopezEt4Oo4
fTW1HSu2kY0R5bNN0SkKdgR2HlacbS0UFrotUTtXb0Zwn6JCfEg/IDnwZVd0MbyXQLza3WRHuS98
SCAKxYrPOBjSN1NrwV7Klh68s4XSRGJVDpjyUomlaesDsaKsduDgATvul45nZ2yciphj2y7ZQepC
+qNewXA5H3AJVppJigkrNDLcbCxCyabxGagsFLtyD51vqZWJMlxDOdXt3ehjDTZ3y+tGPQUtexcr
kEKXVTt1/CM4cO1gYRyTX0C/Nh6Kp0o6Good6YFyq5bbAV1R3hUECsvkml0DrOVhQqR/hUEQSCa7
cCuhVRdngsbuje9t9wbU09gBtevp+9W2POxrnbH1Mp0Mrvc1G6otY5FeBsgykOcNZtVmnKu63y6g
Wi9Ks8zu2IOXuIBzUbhri4tCnwoc/KiMxvUmobo/192QLEpm1RPdNN2s9zqraqCaU3lTsUJ0CkpC
20Bo1fOQaz10H2UAz3WDEOPsNZLCd3v4Kw2o6RXCXbct8QDOIc6QH7cuxlgon1BiLlE66w7wtBxs
eDAm2wMZOewgWIzhfL2ugKvrJeyfrG6cr6d1gvTmJafTbVVjj69m5+B0AbRT5y1Yea+KAcJzh6Z0
WdUQXbTbdvXI52tZ0SkXhQUbr5oskAm9JKuaEvg6zM6UT+5Ig5P5gjdOrHmJRHgLGx7xMLVVx265
SaTqCpaMOWEFt9A3IK1eMk2yC2Dl1UVZwgZETsLcVxtTw9ZT7iAg0rwG9inypmxjm4tAm1WhrK1S
1cUGXPRJ9rpQK2rXsOlmXw+5Bwa2kaaO4mYlNRVaZUXNj2SqCZgaA4nXJSsTWBk9etXztdU5b3zq
oKwIDo5To+dXTUUFsOSV01LxaYEGMtF65sdVx8JvCtxDzZjN8FBRi/o8gOD+KdqiunaE6AcvuvCG
4yjBAx/cFXUpcgob0dWKrXOhGt3PcR9IweiB8QK5Y9XxOTsaa8GnrSw1UU2RuXM3dkhVQKuuMSYL
y8OkuzcE+PvbBc/rpTRC9vkwDpJAQzXsNUuXtMutnAX05lCJu3WMcpeAUw5detYZV9kgpv5t7XUB
hL53ov44yQkse1SJ0B5cpED5wX/W/Q5sGCfPS+i3e8lsNag6K5Z5ByMnd9MkmVckKTKI+IXV2zAL
iD7S4nhq57V+h1djX2Ul8ZfItuUefAYImTTjItt44I/lwXu2tmfr0qYxN0NZZxtDyr7b1LSHVG7W
nuB9P6dArJIE4Ws2ip6cLZ3urPKc4e6Y4FqHPJlGAY27KOdiI8CNX/IK9fJs1g6s+mxJoLD51nV5
t3h2Cn+ZQfrTlANL3IJWg+CODfD9DWchfV+zJ9pZp318SX2lSV6ZAFmRgnCHnAt9clzcBKU+dgIo
xVLAUpq6khAtvuZbV3EHdLWYbX9Ybd9eusxLfEVgAxWDIYGAWg0L77s8ERSmYCErp5wPCchA/HO8
p1lZPc5tg/mWgsy7xDBJshkm2OXMHDJlPgdr3jsWiVNj5MiowvnuJfi52V09+vb9gsdq3jcD6d5g
IJ0DJGtL3qwpeAEq6DkFc130LbiL83SVQfo1IAnE/BYtrYsbJ8FcOaZ11CCsXQIjFD1u+bYynWeq
KYumV5iU6SW1mn0oJjCeez9CgobSA3QVmtNqLyIbOlVPQLvhibJPNoQWGpzuhQy7NjPAXpsx6c9h
D3MZNpJSeknlCFMLXZruo7cJ7G8WCd+mgpRkU49DUkHEo8IfU4xd3GtkyLxP2dpBx7AV7K5MeqLd
1sRucXk/DdFsO5hOVFC4OrENPR6vtJRQ86AJhw34HHOxA4HT6/PQxHju6JqBThRerO847c39IgRz
G2jjeDljoI/mG1fpEuhpH/GYL25d4sZmZnwdvRhMPvYG9jmWpMmm2593sZYe9f0xXWtKlIZNsA/G
RXk5NZlddm7GmQb1jkvYtZVD+bJtJowPT8VzyyHZhEqqIN+0dBE16NHM38oafJNjZqM221qWj07i
OiemBE5naiqP1QR2kVp95t8wVqzzxgZLVmXanoHPPUKrU3qk8bwYsRx2g9Nyz5IMTH4PLr8+TA5D
Z6h4VxpVan1eIKyLszaTPX8IwlXLdSP9WF5a7iF5WT+v/jydpxEyEIwSfOZa0awHM3nYSgT9TLoj
k75YN6NNBgcA9fajNUnpYfssad8MZEyXszi3uPgJr3wdpcJz0R2JQ9bfpXXarm9w8cQOMhRFtmXt
JMU2A49ifEmLZqmgC7bbAXkZcm6yim7AAao3mjvwfaZihJ4Bmyh1dZSwSiAv4xBan/cCOsUHulb1
uqo52j5cgyvfuJt+rPHrNaxGbN0oybxLjStZno0ssKuQJB2wubLeZFN61mqEb0Op250Fa/Ct6Nr1
vqzT4oKtBoH8ZezM1uX6ljJTA8N27laUqzkMS8YUKzns5nieHVqgS1cjru0GDygdNrpYxTmQOXgS
HtKwgV1Z8ZIS7u/bXpQQPrIW+7SqxmvYx+4e0WCnj24t5xqyaik2azeNt3UzNPIshj4748PI7f9j
51yaK8W1bf2HLjuEECA6twGst9/pR9odhZ2ZJQQIEAKE+PV3rKr9qjqxz4nTv60MO22vtQBNzTnG
N1QGjXOqCGiWFU4K/5aSVR1tPewmmk2qbKot/VhZJt4tSbOXAK1vmU54FNKmMmUdyPiXVpqzPItS
erv4ejqlS0fuKxbF6bECu0DPTviwzdt+GEvV19MRxSA+YqwahxxSSf81VEOCAj67YN17EnXYh0z1
GW2sPgbtCgWAu+ySRGw9x6A3iiQMsrOvNJzDtUnvqmygu8RPEy9WvYmmZGvMAhghIjzottq+VSpI
CHysjrBcAlO55Rtbjy0Uwk862aoI06y5xwoagjKtWjSVaWXnHy7KWuiGsKJgei/1zcTAwRcNZBQD
W1p1WS4x6e6XzGTNrk91db9Bb5W5Giys1Vj6LmfhsMicGqG/bXFb/QYvG8UuXDCxVZqQuoCkPETF
qCtaVEs1udyzhu3Q13ZnNw2RLU2jqty0c4/bGjZFvShx8plr85rz+T3ZwraczTze0G2Tp7BvYY6F
4i3mELdOPhZBXaRh38e7rXbjm3fhb1yx+m6Yl5c0Dj22wr7ZeShaN/BP/f06VM1aBGxUT/3k4jId
+dznUD3rYhQ2Pk8rIIkkCubnyjP+6VvX34RALB4gpuLB35zp9iQeSbnGBs9GJhXNRwHupcBbyyT6
KypObUpYVIglcPs0GZK+zDQx1ZeObHCG8VbwZRzGIqjVeKg2ZyfwEcFcMu7qJHeYjotmjb+Rlesb
kCR9DseapznqKTtSXDO41Rj0H9jsvcuH2PW3mxiyEwbk9hWOgy6nZqYQ2boKPr3gKiqYy7JL3c39
x6oW7GLOV/2LG3h6p7bav2eDobuMw2SqIdC/dWHgoOhO2FJVP0KwiBqiqv3sIGTlo24vcYCd3Hc0
kXtJ6Fi6YPgtSOlyjLthassrIlT8n8qFHrda1PkWZNBFZzbRHS576otYjejZpOjPtYIoZWkti5a7
bvffQyh/ZnOAdvCIJpgHQCTQOEqiKz/1b4TMiHpJuqFCza0NKjVHUPSyiXn54WIKv43o9L52FJ3l
f/+yf8ayfn9Z5H8ToF8kROcW/+Vlu1mt8eYnGNpdkPJct56JsoXmjZKqOYaDtFv4//CaIbniPv/C
gfCq2ZUCpWkKX4cg1/oX4Ga0STbpFu7ztLCrmln3BD4UQfHKQRBN475a3fy8igkmboieGjAEr48w
/THxLU2yTbvKJ+TLtzZbMEApguE1tevwFtMpDk5JAMW8hTBT9/EX7Gb00EPM6t900/oa5jcHpRKT
Dv2Br8PpR5r1sIBmJDtD7MxZp48xsOTHGrJGUJh2i+6WcJhfOKZcV+gJbe1jPyYhMCAyD9OxmvUy
76baeb9rnEhNGU4x7Lkag5H5yjy7EiTB0KCKYtFBKstI+JypGQ6qqafgRIRvArhKzgxFmizbKY66
5GmN6hZLC7PCl1sd9rpq5dBg0VrtowDNZWEki1hZy2BDWxhoYaHBgZ8ux4qE8YkrslSlt50/JS3B
zLbGMdQPQD7DOWwSA98E8/UbyEfTlUPcB790xxV6jXVN0wMcK/WetB2ND6pe+LRjIvQ/Wr4qUgTj
Opu8WVZLdvWyAgww1ZaU0wAlGoNmv6IEQB0LClJHszm1ehoaTDMNhOMsHcdLtjXYZvjm6hYE0Qjg
Raa9b8phyEbMY4HqDlJbAHN9EkV6VyfTvEBsqFrIAmGToXwDm4lz387jmYUtyfZm9dtpyDxZD78v
jr9jnw9/PJF/QIw/+sFjg6/+fgDDP7/8v889+Ab9e/r/X9+8nt/wr69u/3Hww3/7U4df/RVxtn/9
oeu7+effwpv5+7u7sp9/+uK/UKj/gDH/wpn+cY7Ef/jPP0Gof+Kg/x1CRUIJMAdBLfgnXfhfUNS/
hvv/haT+67f/AFOjv8XY34ALM46jI8jvids/wNQQMPHvyYw0poShOwYU+nculWV/owzUJrIdYBbD
iOK/7N+5VCRGkYbH30uQtAK2F/5vuFTwsX8uRiSkSYLQL1K/yG0Bkv0LVGdZ5mr0M3M+D8DJssYo
rKSu30+t4UXkovGpihIQNxKG6lGMEG4U2BM3PPnEPLMRmlYiqy2XbvicBcg6onN1Fyrdg1miSckz
EFZ9DXAo7h6CqQFkheBTbn30gvVxL60FuyDv9VCLXd3LD8cBbLRTL66I3rdAT2iaR1NyRooqTTHd
quDGdCA7HKCR3LkK9vesuxIo/gXMiMD4CwpLQmzC3KvwBga3lt2iHxpXfXjdveuAP8xD9GbX5Tss
+ltaB/Y4Bf3ZwrPG3Ea3HFseigpkWVB86ZZjg2/ypWo8fBXyWXX2SzcbdDOZPls2mdLwCv0QIESM
LSHZc9s8ByjvJWAPLF0xfiinx51NB5Y3XfejGYalsGtgd01tahBBjc7NOiU3sxjMXplm3MnOtU9N
2/d74JUu7+uO79SYPVixvijfPOl4DU5iJX5fgWY4gDFjp23qfjboMH4FQg450/U9WN2sCAQgNUMh
1G/J8jhxAdlF0tzP6FJENNwEgsYXjiY8rwjm5MbL7DuQhJ9Lu5J9JDNacN0AY4lwcdphORqiwvPM
57tkY64YWvXTjfiYbu5/RNirbkUa3ke4dVeBdCjEiCIrr5dhXr7brr5Hm/EL02F7zBT7hXZLFku0
PEqJC0F1+xTq8H7a0odqDO+BpD6swBQMeifslM3eQnvEMF0ND1xu7UHO2RFD9Xl0S1jYVqkdjZTO
ARr+kKyvcxlttlATfxC0fZo31pcK8NdeKIX7EM3fvZ7vhDdyRxk+hBTH2kRw3kCmaVCvoE3CgrPs
K9M1pO/1OqtVHwmIwmeBltz7FncBDoYKcNOGpEU/RuInO6v6xMia/GrW5AZSiroCgd+aJXgnm39R
TfxhbHiv/XY/x2isADaRnW0gADDaZnARnN63A5geDFm5xp12QQ1btMED2MdR9dFP8s1c/+omu0Oq
xxfLRojmzpGdBo1QqqD6aZn8UNIEe5gZexHo5KYhy57MaIG9gXkma4iF4aZFsdCkupAxOdnkaq+6
/kI17gh4mPFia/ak2uHc2zABkQY9xDr80NwM56Sb5uOYsh6/kt6wzr8kcrghG+wmsm2FcuyXGOsn
4Ej3ds5CPOHz9NH7LsW39FMf+k9FU5IDlsCGl/BvFbGPsHYAkJl3n8ijFi4pwIB92CzrP/xgebE1
kKkqlMtitRWApvYJxRGE5cguoG9Qu1L9o5nldtBBnGI1RR9cCowrS6/3VUcbjGdYZYFjFyblW4oV
yqNuO/RLdovtGMhRHYqD7vAzIkI/3gBG2zdQUgtb8aGogAzvhhZNmicoj9DMYMq3jhZKTl+NQMXQ
7QhGa9BA63qf5qtCG5CEIik7nr63pisgYrTFdQlPUX/DaP8g+WCgWaU/qYAAYqDoFm7DBe4N7ryN
6ikH9gIV6FrI2IrH2fbiZ9J6j3k+iwqcSlSBwsRtIRlmARv7oBAsvUiTdae5J2cy4Mo3TgE/wXNG
UCILEvBb345LyVcs5AQqzYBZLqR7o4YLb92jr5Nn34NARE9W30t0QIWr8fwBiOZFHyZPSrNfrhG3
ZgjXoyDdu2zMUhAQH9AzUOMNYFWsY2/v/OruaNC9Jt1816OzhMuQfIykRlVu8KAzi0+kVP1zXYYf
coNgOzFdCgiXzQzz3jh3l7TLnatQqhjxTUEDIg4LRp48lMvPMF79bkiGKU+a8aSi7rZxxO7Rc2OK
6tcWrZb6xgK7rTls7+9kmb9rnBH1PigsnS4FWg1ObMyhFoHdG+MbG6M9ow7hg5aH920j9ybz460i
Q1xQkj6ItGtyS+OTICh8arxt/BqVpCLg1lT/0JPoAlIFUgtcqLI30QVu7rvesA7s9I2PV5Se+QjM
WCpLyIBfcNmw87nHwCSiMDEGHFTpJ9VAxeo7XHBU9QRPcf+9UuK2l/bZs6XekdYHl0arNueA7M5I
ksx7sY1PUiX6JbNQ36SfzJFbfgyWZjolesb4CpGxMGF3sQbLgwayPybOJDuummc94QnrM/0wLuuL
kQ25R18rygYqcYHKCFAtnc3RBvGTb0P7Rdd0LOfZ3Wncmn6Jz43BQxjXw50S41tK6S0o+i8XMoix
jgw/ZwB7e75VH4Bawy953Vlx9AgvBUTbI9C78AR46RKA5dhfefF8CocYZGkYXu351znY0uMMi6BI
lI1veUuisk/8b021fJ9b+zVLW3CAA0eSAk90E2N7sqEpx6W6k3GoLmJN7VEboD+22dodT3sLrmUc
b9yM3Y6O2H/C9n2sgasjGLFrE7YTOGes0G7YqxGP7jreAt+bD2ET/yKLVk8OwP2eCjPdOzZ9l5n7
5El1dAk+MDqD35KospB8N1/2FDLGRNdjOq5AiTlCLlrH4rJWYbeT/csW6nMUd+DqIMDnLMEtnbYY
nrgZb3EoxbHJ4huFrZD2/ViIrXnqW/YkJsIvooq+d9F0f928fIZqAO37a1ZAxFh4S8Ou3ssAj3cV
bL9Ck45FkjRPcq26HKrliC0RJYmuw4llwVcPlzhPxkpD2I6TAnyh3rNrb4L9S//CsSRpMXdBBxFL
nJrV/GjpmN26ETsviLyuWEy/3Wji2guGTXySVvxakK8CtN0kexexs477c1oPfB+79Le+Y2fmNFxo
HZCC1Rokj2YpmhJ+WyG4lVuFi2CgdeTE+E8j1rLHQyN8AhNOokqCKoEITW5jjDwIw2BXX7tXkqI0
CBhmJdukwlK+FqvWfZv9tpwVtbcyMN/ToAKIPWTPpK/JEbZwuxPDSFGpl6RYbNUAH53YEcPcXCDB
0OVhy2TBG+WLmjUElGGC+6thXQV8ZUUkA7obFNwEyBO+lG5mL3Fnl7uJ6ntokO7Aw/F5UlbueDK4
n1mXuLPYetTnbsu+UUF/rQTVnoYUn5jYYLmlayiKpI14vmF0RK0AFwfkiO4CLL00xcadVWlzS0kM
On5KVUFM7cEbVSavaXYroq0tB4urgOwEfMiKnVfA38DepvoWRExXpClK+dCJEBDHDMRr2j6FRQnd
2qaD1s0n9E9uzunGw8uqqL7VkaHF1DXJKVtReLUNhjMJgNmEc/e+xl0PaCP7RY3qc5jmy4nzcdzH
CoTvyrqtYNO4PK54cHbZgo67jutdpodzBvMEjt2Vo+xbVzpwCQe6TT5XDojo73t8FwtSyAUtKWBp
DOlB+iCNvwOERuCdc/vM3Fh/Oqyd3bUDwd2w8GGEWu+I1dMP6n392o99ehNuWL01Km8GVRAUHj57
vKZtQTE/w/JFQy09Nv5QRm8k5VmhFmzD01Dru66STdmMW/xtcPgEo5zleYnqfF09xMcQf6OpUNMY
WBkiSFXWq3vMOtytlWI7QUDK5xrPzCdbN6DPcfWSpeyj5oYfWIP9b5pw29IQ+jcgfHyAtfvRhps4
GC9tGXDspxGyhCfcBrTXsNiLwAzTD2I0yrhkXzB6aBks/lvYjLerhB3m4vSx36qzNfSxTtE4ePiO
eF5eNE9PhMDQB9/ySIjgubHsI1LZUdPwDcww0oiSxXdZMCY3U4bmI23lhN64W4o4614BLDZ7XqE2
ZCsaAITkLsQibhNXkCdaoLlwvfhHP9fPswk6PAjVT2JQacHc78WsX6cM0H+1fl7/rTcMJYkwJzBG
3a5tI/SqIfJsC33T+K50a5UvaboPbSugPHbmEJD+StNNbJd5/RrLKi3GuvtBPCY+DzEDPVN/S9LF
3vIBiKV12ClXIUsdjSezsZ9kGJ70hL4cnn1fFcjbP/WYQPIkXvxeJ/wBKYBjZjrMvGP91lfuOJqw
3cGCe5VZdmsRB9P1ePLaHXkt35J0vJ3xeOVwsg74O13uXfyhu/S5tqD56+XODtVxi+JTE0QI7Uxx
MdjlOKjkOeyB0K7Jk7fX5ULom3Vo6ppQdCdkr+KctkBuXbv9Fg3rC4vHpdgIOpcNyGauuuHG2OuY
pNOhkPTaja4LsA58bCVA7F/xd4EXMmFjwSphc14jXM8k+4n56DxJtBSWZ7fxqn4Gjf+sIjQNfY3X
7yT88Ou139LgXRJgqeN12E5Ml5wQdwjzZcCiFGlih7wCCpwr2cP/qGOH7Ca65SAMhhJz1K5aUbTH
loBfbrA/xoAqCmAYr+ugx6Kq5HrpAP5gjUuDMRGvXHX4BWnXT+TqPgGifMYhuRdy/haG1U9pfYKJ
v/qJIMmeAvGD4ik+x5rvWrncJZmFbQ4SunDz+rldhyOg8m0eIcZSVqY/+hSvF0z+ZODlA+pe8Ez3
D0nbLOU09a+MbaeJPMLluKWsv9mS5pmZhefzSO9Mp985j6Mim/uLsO3TlqAVTcPkGyYMdP2jWMoF
LF8J4rr/4cxSPbJOBO9BJzQybf1HyKP5JSCgQmC4pqcsASJatZl4+/+y3H8+ovWvwloIsfw/y3L/
6azVawj7D2Hu+vt/CHPkbzinKMKxazxFNjvNoH39MzKOs0Hja1SXQ6yPYxJH+K9/SHP8b9DwIsjU
NIsRcQ2hE/5Dmkv+RhNOcEAVJH6wNcn/KjIe/jnuipT4H3nlhFIcnphQflXu/s0TocwEIJHoiKQy
aFXJKChXHq7vtiXA22DXpMh2TxL5zMrvqeZjnslZP2N2/OEnzDOJFpcoVl9ORefVeqwAxPxuxg2e
ru20XP+HgG4WXkPs//I18IYRc8bhTrBweMxAuv0l5J41bbetGZoXROKiI6IuA3K4aK2iJowvfVWx
V6DoCWDAKcMij1zmLlWi3sDfkzxLeH+pFT1tUs97RtV31ot1h5hdhL5rjPYIdfA7v4UP7JqaXA15
aZ2CHRh5cB95PCHYWgxV3+2jgaKp8ZF6QKiCg56usdXqwD8ifA58tncnzOgCsztZTnMzZ+1+MWAe
XSQOdui3w8C3+HFaXX/ckC25rV312s9eFkJohKK2dn22if1CVnyn6lA+ADLRNynO93uASD/udTON
R0SK9b4jVkEA81Gho96W2UxixPGAtBLV0j2fu6FQHRDmSNh5h1rxlcj+MXUjUK+gWW6cXwlyIBoC
RsXdAYTiO6203EOTkqX1jTlsWpP7oY2WMta+Pg6LmXfI2dKdq5IMiqUYgh0dzQJAmqtD0IjnAdpS
vvExOcBtFvmC/OYRaP+z6a6xwwkzmJo9O0EjqfN6YPI2kODFtOqxowTgbxqIAG/KIwMjKTXfzLSK
AbO2kd8iCrEv4NjHAFoeQURF5Ry75NzAsyx4neH+h/WQr61PnjbffwgH62fupbywGoMKYnbBduHz
VmGkr65s36KnV7dhQ/IbWBHkTxGFgT5aOq/UeUZ7usuc2E1D9d7WNilUGDwMEzRkPnJZCmDkyIe3
eq8C6cq0tYiuT5Eo7QwDfLa+mA2/qQmiKA5KewEwQu/jFhJgwp6NgDaRhuJ14Ybdz7wbdxVhAuP0
CIeKIfK2DMzlXQtHF38hyTGLqXKM7BtfdVrEzuhCpfJZU7mVEEQoTCR4v5zFu6kivlhjTnbt0gA3
TFP5AobUn8E/ZPsJZzk8yqCJ9rXEh1h8NkGBJOJeTRgmaA1z3QHfurFIDZUrRdNAsbwALnTQz2ek
1YVu7KOaGD4WTW36ArbmkWgMASGzsuw6NT6KRm+/LUNHbxFcjI+aML+D/9bmntD7EEwnUA4k++JO
sENfq3C/sAz3TYXVR5RuAJcwJiCoIy42XbvbgPdlyKIaI147lXIGwW17hVrV6wzDSxUgGxTAc68D
8857TKGadvN+2RTi9LSRTzEzww7EcvIrWQP6MCxDevChRagrBbOISJlHSZiQO2woFnq9qcMcNs99
4NQNH7b1K/HowzLQSI/dUvGnkE3Lc4z008GLNMuNyfiL92hzyRS5HaTtD5yUlRTRAEDLSO1geVhT
tggwHhscApIjh4iOqdVwMDXL7VLJMmx8maZVsyMr6b6Ldeg/Eezvj7+rhrKz/sxpsh62RA/4k8b+
xgO4oQg8v5EJ0y6DgfE7kl1KXb/3jbKXDW0MyiQCOULgDUDFbIbmGZInv4WkATdkRLMULbHDEzuS
oh7QsfQTiDikEEtkf44MfRoihLaF9Cp+LHEa7nDmyc0A2/rUC7qni93h+mV3co4C6C/6xgo0MrPZ
gAxScu8N8m2ANvBVOs3f1qnpdkjQ7FJAmzu1WYsgukaGCeLmbdB0a6nbaw4HKdTmlUcW4SDrvgdx
A0OzRlCPa6h7m2nJeQkb+rON2PKRRtnNaN3wQAJS3yfWXCVyTOESsFGLxPKxtzGpciSM/Vm3MoZK
DjZ0F9WzuBewXUHqSVofNoWNYdIYeKXa4hJ+DrB05F6qTjclwiPr0V/DFz2OT4WayNCO4wQOxDqD
VwureT/zPtgbwe1XbFRymreFQukBA6znBM7ABm041IbcqC2gF+FQOFNtst2wZvYDz9hunOxP49L2
YskAB8EG9c4C0bhoJO32fsgOZHK3Ti6IcYXkHHYRsk5RFKEum/XLsjT4tBVtTiAbsNR/n8z59ZFY
KxzSDkmLX/oUoX9FUd+UJ/EtwChoxOAwQPXM0Yk3CHHP8YbhKAvefR8tXR4oSc/I0qXnaWzUqyEx
4iMM7TAIPDSh11NE0gHPukgwaoyOq7tsVKeRo1WwVqi7LRiRAYe3vuYpPsVrFCAuXsN1KDZVz3lv
FZhYHpr2wSySH1Xo7pMBC6jvMXhgrlxOUGQ+4ALGaEC6H0hww8BXG9mr2eLXVZSgMGXiJuZ0O9Tj
kDzUDIGFCHeUhRbHYQi9CwUkcTI3Y7kssgVD07ui2eBgqKxOMWYAZ4yWMN15iL8HHF7TPPRsyG5Q
IZO9SSz/UlBPtla/RAtMcT4rwFeLrl+bVSHfAK+jAj6CWiNdp3ZMeoJQLLAeTeSMYzH8FQPFaImQ
lEmjHZw5PGPUhGdv2+aIjssBll51/aUSzy/RCoVd9gHPgV38hjMbwn3gI9hZwZzmPLZhAcpjAiXh
EIVSk/sW6nX5bOVGDsy2yxEAFoaLBJcNDF/hdAohXESPGCrdG0RnVTRzwMoUK42BdSwbhENLOcxr
iRNskFrA2SS5j/mPquV3rUZWjGIiKibfPaQTxjKHV4RHJzEYgjXJK+G+Kr5+pF4nlx5C132SCogR
psleF1qzEkfizA/QiCExiCV6qTvPzo5AKUL1HR4jBAaLmv/yOPfhEw2uQsS6DjQov0gfR92bYu3n
9rioOYDIHj/USA0fTHulD7ehOiTBCF10MD/nRY27Olb384IMK7FJCW/gNcENL3yysO/jULdvSCv/
XKVwpW6qb8Cx530WIuc3CF2dSBbV78j4a/R2FWfwfidsnaSPzpZOay6NWOBrUjns9MxQzuNVnFg1
f0vA3I64Xkv7hm4Flh6LyiWl3XlDDmSC+XdYMngDzULw5YakoMyq07YEiAHbKh9WtDBTC1CXkPfZ
02/Oyfg4VRLkWmN+Tk2AoAgY7BzG0mJynDTldlNs6FHi8I+zlgQOYbvOh6mn8U41Kjl2IENKPzNY
IrO5G+k8A0UEvds3FtvZZph6w0EOSb56UCBtZtdXPUCUMwJnpLD+ajAgt/xpajs92lojyOjaGRbQ
9KvNDN3HnfpJQjkgG6Wy3ZaopuiQnjoQiSwOj+rqsc2wTyYU6ZulwT4b4Fw6SFZoy55x0IoqgXLN
l4Wly13TQBfp4dLREiz0/B61AtztOtsaSrSa8lTGbK8gIz91c41FNtXL9jHwgX0DGTBhxAYrmyWw
MmwWIJ1AdHSe3YLTPuoeJwkR1qLJRGuYyna6mAijuHc9i8vaGACQCVpIAf3/YxmW5CHpzd0s+JOI
0IJO9cgLsy3JW4ykRz6Q8RsLMV7ICp0R5nFkYxR6zIm7xy6po5PFMRv7AVd9F7Q2eJnMFOVB6FXR
Ct7nuvkd+kxx3sIEXRCZz+XskAqIb6gEUmqT7khag5CB3D54bNYbkGoi78YIw1bGKMidKHybaKsL
HvDvCdWfTFEczNQ12Qvvu6BgHic0LTIdEHhbyA1PApjXbLV3M9KGpczEg3DLTRen2a6G4bcj1Own
gnNe5gjZNcBdJ4S96R2PxhUBO9Mf2qjG96FLCqX9qY3SFW9i+S2hlT8vyC3sxirZ+8YvhVrJVDTI
N52wc8e3rQEHUgyYfncMj/uBAoJb0IegqZhrbHvJNKgbKx1ED1Q5mC5blXx6gMIHhZjrHSWde8CR
FcuVxlM3eobazNoZUmxNkXBc01ndNMEsyiiYPsMuViXdIntEJD48gJ2TJRqhFQdHCcycfjHJIaTj
fBgyfc9r5c9Z3Kb3qIXyZMKwgTaOFKZBqqzA+W0wcXgQP1C6AiXRI9qSwaIGLVCLdJ98IBAT4NrA
g3C86kovIJx2m4DHTLP6p0RlGzjOnsHpSvHBO4SJN5TyQ52Y4YKYHtRH2WaIkgcITGCIK8JZIBaI
QzXGpgo/63SmuQMNd1obt8GnQf530xJn+jgIpDgfIz0PMPiOm6mTwzAz3NjMTacG6ejjgvTYKWi7
ZZfCiXwZm2nYE2SYH4jNAFFmNMmHCod1TLZ2O78tY1qY64oPByjzFNXrGMc+vmORQNVVjdgNVcZO
dbf4hyYDUC2VSN828Ik2j7H9jU7Ta8gFWELmZn5Jw1GVSxtlphQLUR9hsyCP3pNqiV+sqy5AQ2WP
KcMMulzNZHB1ElA4kWnNu9E2zDvauVeug66cGcIHqHPoQgWOw3kPEjM+RfCRHtoEa7/z17Pjwvmy
xlbv5BSM2AebZNoN2bS9jqCEAbms6TOUVXsWUscPSJEGiMlmUDpJvbV7dH0dx9FUNWwqMcCD9iHb
3kwN06ntwvRjwRkHVcGheRSAOtTBKQT+OhwtV+dswHktpWXg/5mydI/geQt0k2icWEC+h/WEIsO4
fe8letJIK1P29TLjdRIhLgIHSeUNE+oGmoY+hzKhr4tnQAuj6tTAQDrMNvEPmcQugbFQbLthmBWc
oKGmZUihwwxsQR1Z5iXBzmqFzlc7S4/ca+OKNowW/v/YO49tuZEk2/5Kf0AjF+DQ0wggtLj6kpxg
UQIO5dDq63uD+eoVKzO7ctW8JzUp5lUBuJsdO2dbaAB72EMumM8C09AXP4ooN7Vylju9tPVnhiwz
38/3rgrTYLtL8ozYU4/HkCpqNh+MvlZF6HmzGcOwUiZ2Q301qZeu/WABUvjYOo7KgsIxy4eoNRD/
tanMfjh+UnwY6sU7JmOknxjZ0CRk7mmItf6W6lEW4aTUuOOwZTdkNlL8LYC9NHycEvF05JrdU6RP
v+MA/88/+JeQ338KlT+FMIh6PvkmnHVIYSh7/7tm+VdLZf7mi/0uYIrfHNYbCax7iJcMztEHfzcW
asZvLko1y1Zcj4iVsC3+r3/Il+5vEKMdy3VNFE4bJuU/5UvxG/5rvIWECEAQM/b6T5yFP2l8f1QD
DRKX3DKorMaKM/5VvoRSMZTSjVaX0JweqfAbuhnHw/YxDeRYSufu6eVVjoxNuNTDgazpuWl1inSk
lbOTpYGmix+1PTwmmpveFyrtU1mpaM+57D/YS2ldECQpNa2+e6ihKzDEHNRVWbH3qV9REUXZdM9j
EpVnocbqRs5q3jFBmYNSmE+y6l7qnmbCmLW91pXLFVJI90HGzRgS4GNYsjBnyn3v0XXFbmQSF8yV
87Wg6dgCPdAeJwn7glMqCsZ60uBf4BdDBaSXTrIc/g3m7VRGscTz4MzrNCfa0bPZoTEZNjqO0N/0
jILrlyfn/zl2/+sXzOifJGMHscLBS4pcjKfeQbb+9W8eZdVsjNMAm0Dq3sHt6nNTI3st1fRDG0bM
4jM/UDtQdCKpVP8pcZRvzgNkw7YxMK/+Ua/ucgxDAxIqhKhe30Klu7qtByNpoAMksF/s//3vaq+/
zB8esF/fMuMPPM9FTLWWGiUxwrpe8IIILRADHlYDGsoLgISV7bhYpwYixrhxG8PbIM1Fe8seu89a
YjV70SViP0RatRtzjDuT4zMVrioYOqPY1GbPDKpAYsSlua1GKfbmTNxF2WUWcvtQgSYT9Awe80On
ZiB7jNX2g+6FuoadL2JumcykZQ0pP4ESMzaW3a3XeuTvxr6vtlWHVGBxhh+0mJa1d72bLh2qWShr
oaRiwQhR0qcL1SzFBkFHf2YuHD+QXw5z4WtHA81zJ9Aot1YlvQc5x9NB1nHKHBq9+N//rf/8XPES
kyqxEPY9Ya0r7n59rlyhLKknACTSnkiRu3gV0jkh4p5s/BZoOfFhy6RsKLPpqSxz/28e658f5b9+
1KZjiTWyZRrC9dYhzq/f317sguIqh+XklwCY6vyR0e5yNfAtXhTx5IE8BTUknU3G7Bbol30DqhD/
zYTjz6BU6hzdMNg+oluOMP5glaaocwBjQCRL3ChvnhY/m0Ly23kcNCUz9r+JxBjQhv/1CXdYprFO
kZgJY/TWidj+669tVTVOGY2HSJ+lduBARzZU2ERgKGXHf4bN1Fhqh8nq4/2Q2/bzn1JnXjrpH+ep
V3dJWDQkamoeVa+Wh1Z13l6nn92ORuM8tCSvAtgz7kF5WhpELVOB0Z/zj0QaJS3patKNi/oU+bYK
mrrs9gOIAYZkwTIM4uTjSDsRVT17siN+CWrukpsjx3i1sMHRH1Cf/RXdmGJjgt2B6FMgTsjmEK90
gqa1nprZzok9YosYVS/PvUJdj0U2XoVJj9AasnqbOzm+wiecQmY1L46Xqo0H34ushypuwqKyHyfN
+YJhtTkkZLjszWjgHS00ize/aRgvNM1NX+OVMyfoJstkfRSMHQ6qnPKHCMn7aCsHmJdRD7tGm28w
nbIfRZQhTQk8Ghtr0UZG6vvembJNP1nv0GBbTFoYQ1tdgkPK589YS6wfah5zcDlDWPvK2uZk85K4
HkJPdHhpaqZ1Fn8bRNb5JRLug+VMcUAG6MOUGpsxItsymsNpKgSIpx5vs6Vn072auiGg+0f47kMN
xNhuHiY8diMTsNKackCEuLbbBlVbzwY+5NF0n1pekJ2Z+V254R97KP1dunes2QA8YjF/iLDWOIOZ
73LCoOc6StQBc8scTqVGyjCVn+j5T7KU8nU28cMMWoIH2RX5QTqNsxmKPJzV1F9qlVSP9JTx1saT
fHBq0eyzRfGtyjk+AkEYdkumTZx7wg+mTGc0QXQZX1+DBmzynG94oOIwm7ryNI360ZyttaUtZOCX
AsNDugeyUIUx85Kgb6Q60DFrO1lhRRhbmEc0SK+V5LFyyuI6RwjBkefrxwKqYuj4IG+R96vuCCrz
rrfpfsLxhJBsPlvDOnnKxviAifgdSE1x0CLsJYOlox6MhrmJM8+8A26i9Nfm/qyPWXrr27VfTSKH
KGGS3LzWosMXs0aYKxGY8docYABoYrsqv1oxEqNKeMtiWWQ7o3L6wIV1QKuWNMFC3vqmZObvmKQM
t9TywBG1LfpiCsvvYE1ejekyae95UWEvXNoJKili3GIV80mrSI138wSp2JFdWCjd2DOF4mccRiTq
OgoJrgOXmbXhA+MEd1sOL00u37mQ+Pq2Y+6WiiiqbYRk+p1Q5gxBpaaw6hjaErRe+XXW3BcsKc6J
GN1yhmVCkoHkBEnfl8knfNRa7UVvsXZmdfye1ljgXajIgHC+yNoIyyy7FspG4J18WJl4VTxoGhsT
PsXWaWEemo3XnB0zh8g7GQhJ3hCowbyZE8Y+UG/i45AUJOiV/X2xWyq66rWmkQJBsTzFw1Ri5Bmd
x3ggnrIMR1PP4y0+6XucJvKqa0Z5FGJ5tmLxA0ZUGvirCpK0JJPTIeNQ9doqrKj17MqeMC+39vd+
imSYVvbLYPgBn9hNdfxqhq1eMPFe+czgRzUEX8upy18nKHtjkn4tR0Zx+uy+mdX4ZSK+cFdyei01
jFOrD9LyK+LqDeHdWlqf4q7LyMrXa3P9MUIAYWZjKwyT6UV1yuF0LKpg9jVAlWT29sb6xCEz+hfT
aU6xl5hXn5kxEzxrs0xuFhYNtOeFI6EdLGZcvtTPTh2bZ8vUzccqqvHJzU4o5ibZVlP6Tpq1DjqY
TbvJ0qA7Qjk8jkQi0qBFmGJ6W8QbU4Fj08tmO8rkXTmSMWEEnkR2DEDQrJjYzemnlto7wEuHcZFJ
TjpOcHiVs++jBphZ7btcFct8B9OItpNItU/aCbdnltpP4IeepCYpnaqiP+Tm/FBXvXZUSbpsJ15L
aOjqHYvujdNwC2ztXpB/vNRD2r1klOcnZQ2vir5+L0Rl8yPoZahQcB/GaHz1LDffS6UlD7NRLde5
bUAgm2V2IcdcX5UfwZr1Tzj2vnU1o3BraW9L1/MR6Q9LYvmUN2Qy7OVzCw8L1Jx67vARHDT86Dgf
UXY3tdNvhd1UewVwcO/Vs3XoYaFusYYlB6fN6wOHYX5cZE4O0q1bngvUqdYtobthmXwAdsHoisBY
CKpYXIBa1liumExwS8ECinzzuxd31c1Nqi7MhjRCsdD1I9Ln8CgaLrvaynZa7G49aRBxmaoHcIcO
WN8yDhDxup0U9fDg6O7HcYbdEjH5hWHGIdETJNx5GYaCAJKUfbCqJnn0SlKWm8UvvNWUoJ/JFS0f
8ErKp6WK5BaKoTpIlTO3BdKC6ZWqQ/NTHL163oKsWz4yLIxffY1JeDpn5RNCeRSSnjFBlxdPAxlx
rPgj51mkLclzzDvy5AMQDop1PAuERA8d2+ELayWOD/7TOB2+w/l+4VDXdwj5LSg+wzvMkLxvczO5
21bHTlCxD+nqayYfV+x8bPHk7y1JyrtPcBUSNjH2WVGSmvFctCKCpbvZQ+6ucUIEs55+bhusL0RI
pjOskuIcS1sRAofHQQOqcM3MV1TFyzRbfWho1rErneit7BbzFbqCQ5jBBHfVZrehYT6U0C5u+K1/
LJE7BEDnqNqNCv3V/FQBJ9sbjZ0ebP43SEUBPMS3njDZpifs/g0JND0P3SYZCJf50wW9isGwmeww
z31IgbmuNlVrI+k/A6N3gQeAUN/OVjUEUVc9GmxxuGC33OUi13m01W1s/ORaOFUWZraJ124sGLl6
Yt/aeVVuohnKapGzUGDWquleJ3gjBOOCrhAHUkvtJWrxx2x8LLfo82N26Vjx8DHDfb6nX1ZPgGG6
48ib6CT5DirkRhOq/CpLhgQcud5ttBluGi6T9y0gjQqy0eIcVdcEKrGX77NJWmyUK/l+1O8TB84e
Pt1nGaF6jXAnN1ZJvo53pbvLlPm0bxouM5a6/ubNXbK3clzjtWeknCM2JZ0NHoychfelonTetPVC
16Nl026K0/FQSrHrjb4KVa0ajj6b3ENaJ3ih2uTI94qufTl79yEfjOsoMOJiijB3hDC/mTKp4QVK
AO4r/DEDrnRin8fIzEkfiOg62d3COnp3CeK841J2vnfuYB/cNOVvVk7q0lXqXvhDGpSEbmx0D95X
z9natX4a8Tcf4tnTG4I4JQpmk/VnzWnacw0tcL8wtzxDkxBHHuV026U2aWzehzAnWR00Yzq+96aN
CaMpnuMWDFpb3iCN1ncjLvMwWU0noimMF1LrAEYtRQqTN/xB0TkdIjUcaztvTlqjA5tqyv08jNEW
ar2zjW30+t/dIy0DdX0uiy81aKQwK6UKUKopLycTprjfXZXnFvekB4Xd2boMHSb/QbwQpHHczvjO
rdCF0wBvQxMf0njybxyR38aC/I1RHvoSjZhS/iC0BDrRqG9drW9ZblEQvY42s5fpm5Hua4tO7wVe
6/L5YsYCaqAHZbWISw0XZGs7/WNVMz0AXx0ojyrYTQ32B3iTt/OZV20iEgzoD5E8sHoFnEofXbLK
pzC2F/O7JUYmCar5sAA7Fb0CZMaye7JFzc2ANEWrHe38vHtODDPhBBMldVA52sRtJpKLjq1d08iP
YJyjNOgN+bTIvkfu9FZq3Q+G6pAaE9zEKr5nHiE1UlvnmvHBti5M88npImeHnE0i1tT1R6Kfn+wF
8BioN/fc6rF1qRqrhMKHNitU/YEILCiQIgZDO9vfAWLSCWntDxnpNejQBoKS0YGvZ33DtNq6jS8C
+vrSt8UOzgw3smfyMw8FPrDWE7dSjBiix0enG2/+wIh7Zv4BRgJNnlL8oz133sZqO30nGiN/12XB
pwi9PDTS6eQxaMPbQ7UJeIuBtK6ly2VCa493adp1e4kmFLJ8gLNTaNqB1qTtQgY10b3PkxqrFZz2
xxkrPQVXUZ4Kg+xF746zYNQPio5UEWHbiSdLGFR2ZT0AFYwLwVwXY9Rk2snOhxJ/VmbxHjvATTaK
eCkQ58r5rCvsH8YIAsBGKnmBNHNatDkJMl/vWEwwu1+hNzJVjkH35z2HoJuAzZWI+hED812v+TyY
Vte+ioF4KLWKRvS4jbeV28eXISvSywQUlScRV72m4l2ZAXXphfMsyzoNlDbZAbOO8tFc1pSzpYw9
EZTxMXMMMkhl+7l2tXKvVwXMllTM5mPuKW/XiCoLJmTKDZxFJ4S2pjajhWFO2FDtIMvKH5jh+qc+
dcwnHXw8P6ebY1qMui0hM2dDHmo8dmRZ+pZRkO5n7wlEos3clREWbDmQIe7zdzYmpHvpNbyY1ZR/
1D3VnxtuiDCJ8+qTU2dflm6kJTHbb8KNGc57Zq0Zm57sFbUwawV38C/UMa4s64V4K58ZAMMd4pD2
MWF1DbMZFjZ4AH4PWOTUux6nvLJW674svf8Dh9XX2O/zy6RKYFipPr2PsV995Obc0lQ3QWuTLOtb
F2MjGBgMMBEhFDmtfkJR5xkzJEx4Hk4Cyk6qHtVVd4/Pfs8MDQbslFc7JYlnNn5ONcH2psdK76xt
HOlaSIy5DnW3zE9Fms1fM8NxthVdKskDHSG3r24x1n1yDqOlHrgnrgUTtUsPuIp8FGeenlPx9krD
9zFwUvIkY2B1Gdsn6ZXmUw8Sn7E0TbF5iVhIcbWsqv0cMdp6ZCS1HJc0traLMY04jASstczrU+Jh
ita1XJz3yM8WMFlpEz9Nspc3VTHDrcdy+rqy9LYQ7ONwMKmbjLg1Q8PhuaBrBskSEcEAUAdVbxjx
mqVcbVGd1qEQ8xIYLV1V7ZTlKXKBhueW+0Q6ktIkstA46sHC4WU/jQUvcazHKzXOHKKDUPFy8Ex5
1N0KTylyj9zw0J+yiJZWJwoG65hIK0end+0mwC8dTwP3inqSXv8DaFF79KzmKRp9egVhxGEij2nu
Jde6dH9eyCua42j28tNQXofUZxKb99Eev8ZCcqBp3qiafKb8ttyL1bq3jIb7ZMy19hI17qPXZ9OX
XLrlZfD9Jweu5H2YpoA5NHHaOB7OrJeJgSZiF+wkoCnuTfGQQbH77lg0KYQ3Ot4hokp91UMSXu2H
WtI1HyMmbWTuBg09xh7C0XOGHRZsLbCMtAh8gl+H2FdBtxocdTFX13nyHtk4/CnRrNMyz3uZax9T
lppUoAwcG1dfRe22vCZ6iXsyaaJ7vh6TpNbnsLV86zCudstCiflHY4v60TZQekzcjE/matKsW0zc
G2FZyGOSq95e7Zx9YzFPXy2eni7LgNrKvPRyzAPHLH7myqI7i4fQR1ajKEer2GUdwRknK6lCZ81j
3MjhqYohfi1Wpykdh06RMMxb34D5/jO4WWG82w0FW04kUcBL6zEgnFYra9tVDuxtivpxNboOKWgx
h/wW+1fG6Mj9TVFlgOAzUoa/VSvPlqe/arOGzxgbLa4ZvuJqrRVJdClY+gLP+JS48cFaHbgkZ8oV
0zUGnEPFTmAJOsJ1YnEQym2YYOPNVj8vCusHD4OvcEcRDsiPGB5w/+owigIHOBs7ZPAGy85u3+zV
LwxDFuvwsrqIzZ+G4m71Fg/crsd6nONQxlZxb53FPqerI7n76U1OwRMOq1+576wFmFW99VYvc/XT
1gx6uX5ONEcwYHKyD9BysVLhbznWZewcpd8kV3v1SSerY1qt6TFZcceZlvki3UVxE5jge8bM2auf
rmvffYlWH7axOrIXYD/h6Cpus35sRKhW7zaCTnpoEujuepPP92b1eOPjjANNzPFOTcVHuTrB7dUT
PsbZdMQTTlS280j04hq3sY/HY/YN/thMW+wvu8whWG126Uti48axDK4y76cLHbZHMGQVzjO38y94
wZsDhrMlYwVZdmdDzHwsjdK/F3jcmR99aQn9vBQkLHdWBxNY4ojXRm+59qtJvl7t8gAz0ULL5MVI
8utAQkokNwftM905pTccl9Vw79r9sYbOfFsqFKK0jfygXQ36DrmoB7eYyqCbk3L1puDkT3uQwht7
0HH4M0d5VbZkVRLufz5374ZF1sQARTRgRPYMWWX3YejA9mqzfrQtVMxmjRS0evMFxdQnhTpPzmYB
qfaZeJCEllcmn7qumc8chRNqut3QTybdvcMEGJaoLOcJj8ROdTZnrqtyvAMYcCw9ffHWQruvXMqq
Zhq2/O42uy/cPLDnvHiriSaE8aruFPZS0wra3Y7xqLF1vIK8osoOHPL+szYBctKTmqUh/XxLaoaC
LN3atlTclzJrhjMFJ9uhMNoTzfeqAPyEd2VpC96JOhdnvdeBxFlWBD7fabZtN0zk9KV+t02PQKGo
+y2ZxToomuGjUXTzI+vSMti2ZcF5JJOgBxrLEZcmwMlSiUdeQELGup7lvJ1O9bTqm4CIq3BUxY+k
IpGYF3NyqlkRdgElCklgmosLqV9qv0Rmj3nWfLJRyNnoUHtBpeV7rZ3feL4+p8uU3HM6OHr/Lt7N
I867MYvZTRJhIQdtYz9ERNWRPcihFolNnHlsqwvtUnr02xE5yY9zF2PVQqCrqO3DVDTOIU2X8jWP
KvNTE1Mu9Lp762KjvSeLhhM6waBlksLyt26SW1uAEOyeIY4yeDhtfBBIZ6tKkgCEsHYYo8jfWsOK
WCnJhKvSYC/UeguyhgK3yhQ/5vQkDD1MO5z1mLUg3JYUwNI8Z+vIr3FXF383ghVWLOnRuoJtOlNz
MVzVH7LEwX9CMmRvmshhlMl7exiYGAm8UQIw4DZHT8ZEHaPo+jK2g5zj38PH3d19to1hwDNVw8Ye
tihx+/WBjr152jeUyS9azeLH7dxoNA+RZsY/XHxdZLIF+FMCj9idt2BwAUBihn9OazVvl8Tw3zGS
m8MBEKj4TAqcd9qqVBHky1AVoTUWmRPo9mq3cmSSvRtJxFtTWlDzqS39ydm1o7DvZWzO77x2A0O3
ynsdsnnkJMM5JTydUSz7ZT7lEIb50KAn6gOO12FZHWA98FF9ntibZyEUVLS7D6ZRCbiTif1JQ9b6
aGcTQc9qRlb2qX60I5a5/oMsYtIw7IiE0kf6lFVY/TxJ99mMCoEivMCNbnNt2Q7E//YpTtyg1/u5
XokzzH4X3y8ORD77B63tqQWWNhoyTqcu/sxasIHqR5sg1Qt2KHSlH21VGbkvfbVuIZAkC3HAsSyk
OM+eXFMIGGzLuoGhTprRggww9hwtu4SAeYRnrKFg2XS5BLoAUmw5CEz2KdWpMQt4P459YoNe6Ycd
svYj3mRzxJ3UxHIfD/H45tALvHQl26tmowBjuLjDnd1k7ZfGrCV/ake85zF2aXTLoBn8Dz/Rnn6s
+1ujbbvHX9iemvIDvQWg81eAT33EgQ1/Uj4xd6EWif/B9nRn6T+6rTG8sldM0Yf9Fdsz0p0YrriX
XP4I+MTzBOw/5Ubc/JHw2WhNSxAGjj+L+f4zzmfGQqqAwVx2KLtu9wfg5+KwukvUC1aubrAfpZtV
279Ef6rIJ/GjaxMO998BoFYljIPSvfryBwioCQYQy3Vfl7TcerNjU9P8Of0JAgXiwDC/c91HFkNk
LEKEBlrA2jnlLEQAxD11m//2Op1DLGfrB2MsqmxEV7T3WncPRdJou65oYETXjXiY4dMd3UJZa0nK
dAAo8MGZzPaqGd5LrDwq7drZgmBCRieJvP9v2cU95uSSGxxXyxMalaAPFOB31GJu6Mubo1VzyjSi
UPsFX0JX2gv7JeNgMvvkDCyn3aLlkIvXYzZSthRb4Kqioft9Uv9/nq+/93zZumHaru07SAee7TLL
/3eer6b4XH6bf8XOYRv785f43ellsDbcWve+O67hm45u4kz4/1Yv8PECEpwDQI7Iqomf6x/LjfXf
dP49pFw2tpLHFPxX/0iqApEDPr9C6VgAZuEz+E+sXvyC/2JUcIHIwapDqzcc2yLiYq1Ghl+iqvwY
iRk18zrTpuYhXQTLYCxoINtYVPcEM9ojaRZszomRniV56oCdsTkEq/LWDaM4K9XdSyUjEifzs8LK
7XZUrDgiPnWFXQIbkOoJaaXdWqZXvwhVHCuKpQfAcl9MxaLSmPZ9K4gFHkv61pCZLj2KV6Nn/hyn
qfhQFyStZqrELTcABBLdMW+ua8jDIso7KH2w/+v0MG+Wt85ng3E/ZcnGBa1+lsCGVgd2v9Nzi5M7
+Y5pgYEwjAeM1YbOkMUGDt6ySDKhD9yZk/0WE32BuFbGz5QxEQUnYIKYNabXAsAqyBK7QVVEnAmV
M74WZT5eZstvD44pTxlFwl5n7B9XytiW3Blbt3uRA4ZhJ3Po2VfGmZehb4lmfMLPlX+IQEVtJ3Tz
l8hmnlQUEYKn2/Rn26ZcqjV93M9pezUS1pksfrqWWqsbApb+trb4t3xv74XFrmuVYA83TBqEhGoT
OC3QdGBYEST2bt1rOMcYl8D1rQzwxtyzng5GSuMBFDeWANsp1QkSCOL52rgiTh24tpKdZRP6bw2j
f4DgTEi5G9yz4fjalwEP+d0iq0m5bag78+jl6HWgcbyGDzjX8ktE4P+AJ6P6PJd6FNSRBt86ggSU
1QTRooF0DrHu9uTYrvPetguWA+q0A31viPJnH6jgeXysFWgkysI5aIN28WVbHlqgJC9pVXSHyutZ
UdTmEM2Vqk/ZgPu+XlEp0cAeWt915SsqjI2DtiH2AcqE7XlTd2JdxPIK7jFmeNObHLejGBCeZQX2
kDSalRTmwStlfIvWIRumC6Q65eFymHTg/n7lx+wccykyC3v8ZpusWvO1SOeeK88K4Ice1CtipoGU
EUrSEtgMXP2arTwazwAFwj6FAs+xO+zixLAOSwvVxIl1PlAfI4pwUYc8SHkbZYL1wDQgcTSnzR7/
n8u+lQ54TQpWjU8fMlCffbXHjGAwU7SNrsfFqdS0+Yts2y+zuawVatc+p+6MUT3FWWJojrWB9uoF
rA5FQRh85Ndca7ZN6ZrXptOLH5NvFGFeMsLA8ABWxRudwKDN2DIJWALosb7cxZ2DaWOYHjPGU0eI
JAD+ZlIX85gRtEyNdfwST28rfYpBPA48UsSnwrbbG/KOt+UgSkMwNVTNzsjvNPt4HYghvhCmT/eR
g7KNuk2cABdL0C7OE0j/z0DtvKtv2X24KKaSqmGETYbjFDeYcqgY6QYiVsZ+b8FeEDChOcUG/+Az
a/xapDrSaRm1twY45WlglflW8Fe4NtRRF8P0ydG6GUt0dX14TxwBTZBEHvhXbRcp+E3eup9ZqnDu
WWvqTMpg71aC728GjEbPZKtDjPl7y7FjHNquZDZtmMvFiQUrKXTV3wSq4znJMW322vqtURk3NClN
T8dgDwDGZl5vVg7Fa/qW0cem1huWF2GSfOyk2984u7Kza1YgMowxfkzYvnbCHoVdw60f9KlhKRLB
pR/5pKJ6m6Dev7K6k1wPBhPSUxoFRgh9rdry/AdabUR3DA3M4h0qKUwpot2XlZefNGr9rcagF73L
RJJOFu85msb2c4bmeiK8c0xHckKVndNZFK5FLtRovZtp8yyAFjHfTJlHjwCJ+AOA/Jkeyd6BvmMc
xKQU7PpOF8l0Takzt1nHZYzSuZjuhhW08lszo0/tKn80ji2Wtn0VLeWeFUH12a9nP9AcJS6NSSR0
oTtumNcB6vA1X39yID8dB8iGATmoljWXHYLtzDnmt91XkphyC+fs0CbJD3IEbPY2mnm/VNWZgV/0
I8110gP1XH802Q0M5JzcVplG9cX3cM/lEfsnE6E3K4OsCMsl/ZBMqc2x7yYv5VA/s5EUybvo9Bzn
D7vSsqXhNFlY2otVABVyFvULby/aJeO87yAU0t1o1W0wScM9Vlm+PECDtKgF2bv9NVnY47LkvZbB
WEOKm+myxzOcLWIhVtb2bz4qKJtrBPvf5jIWrxODrcelcaYP3WxETKpl5kK04oBdlWPt0OcN2yRp
rvduEws3EE5MczxQ51NN6uwSBvtXgmDLNasHt2xo9t6aU5KcZHCNfRkJMh5+7SDtO87AhZ5GVvnu
6EXxOrmz9UaesGBnu/JfWVEyv8Bt8IjjOBHn+WJgXOnE/M6CVZMNVbBXci11HiQ88sDsVMnG2nYo
rFCv8UEGzupFYnUDW6c0zSnfNY7WE36A6mS5hXGok4pLL53ZdBr7rCS0MrXcaya7YdX1V1k46cvU
6SSLtMn8DNyiRovzuEhdh+U6evKyNHF7VlWtX82urXdLyQLENs6Wb2ZhNwyq+oLV0jXbvWMxVlt/
jhmAUYMgbAw5ZF0Mx/pLKyp2LsuEgWgAw7U8LLk/nfQcWJKEtAPlQ5W4+2DoUtCTQ+6eEq/UMZn1
moff2FJ3u621yxIzC0sRk/eJAn69AXfPx8/Osew5Hzv2oRU9c/kQ2Ws5eWwA/FEjMl969nTqBLJM
h02nIvkYtYlB3YG/p2G/ItC4MmWZEPrlp9bW2KNgLT0jr1br573P0tJ76koY+HPvgGXKMEVrtlfC
YwKgXwUDdhswlBRr2wGs+HfkbfawmA1+Ja4WlzXefVtyp5qaenUZkMNW9Vf/gFFn5PNcNmtI7hR2
AKDEQFvfsFSFHgycOVsJS63FDM00+8h+lvhYCmC1hVO8uQD217eVcD0xrTCViXkozdQ+5oP1tS0F
xx+nN8AofwwqhZQgvFYGbk3YeKPjrQ5I1L9SwpxtY2HPFzYtdhuziXlY5npvM54PU3eEoAs5KrCV
IZ77zJ4OaVy+YcIl817337LVF0Ax3O8b26FAErMFsg5QUwNCL9ejHI8gUjfzY8KiWvI6ulr8BtFf
njx0n3vPSr8dosy1TRaJECO6c4NT8sS+aYQhGGFb9r4DNV9W96/Wii8SL+S97wvOn4n0JzHQYs2D
dgPBa74Yf/FOu2Z4JD5bJro2PT5TzppUfdW0xutQu8WKa7WJoTXy3cojsqAcfNHO7hPnwEuCyFPH
dzv3lqCrZxvXCudU1lj9Pl+zrbxRYOVAIR/KiIIJeYZqqGM+DMLP0Q9yKr/1blYcGS7bpOGMF3YD
fiCycYRzi50XWtJGs5K3sSZdJwV7GWoyToum80n/TObWcDnWrO44AcrUoumbk/oMMbt1lyevzLNY
U76CDPi2YW1xqAx79Ldc29PG7ifzlGmLjdVjjQt3a3J4WTPEaJUJejBOpnlNGNMtPIuhYolOhXeq
wIL2Nq2B5NmGsmiTUW5s6QZDVzOmKt/TaGoCL1NqQ+69u3sTeyqbNe08zJFGytd9IFytrUblnOYC
QybHf3Go18Q0u/oIT09rjnpovzew0NCOMLx2BkvtVf65z4uHzuVMZ80DAuaaxR5TnhrhUSPjGrVW
tYQ1Okyst5Zo/4e9M1mOHLmy6BehzB2DA9jGHEFGcGaSuYGRzCTmecbX93FWl5QqlaTWvjcyK1km
kwxGwJ/fd++5xhn2R8cnv2Tj0WOzZ4Yg7U27HoDCcF2Gdbx1xXyYuuShSVDipKB8K3Qo0CA77nuc
31WhCYfk9NYM8zilpKGdG+F1ouPnjQ6iTzqSXpFNDz0Ma4aOqw+sZkLMr2Ctu+EwVUrsMQ0Ob17h
jA8Q9PKHAOPd2tcx+MrAsLpE+CtHHZJPSMuHdEJDO2BEjxRWKZy6yTu8DkhiddCmB0nmfvhK3wPa
sLd8zwx5/lc+nz1Jtw5iWW4sHd8fnYgfUEf6u690v6jxaU068g910D+ZGgOA6PI0j7iLNSCg06gA
e6SHMdX4ALxHck95vLuNYAtEX5SBRAMHmMdH1tqoaukXj2Dqg9dZIwos2d6aMAtiDS8A9aFuZRYs
+1GjDRDu1IZHWs+2CfCBrxEIhlV8gO8H5RbZ3yeNSSg0MAFfqaDyZ7ypNEzB1ViFL9Hg/9WW/6C2
aMGBbJslpa8k/rcv1eNfqy2Ht57fwo+fxq55Kz5+/iq6/OVX+l10sX8zwfYLVBJLuB4IFZSVP8D9
9ANYWldRZO8cUxGX+UNzkb8JDynEtR1F8k8LK79oLtB69JdUVI1TCWD/d5qLzrz8PRPzz9846s6v
mguSHqlrYU8riQvh2Hp0e0yRcScKj+akYcxuAWnBP55NwJs9nrtJsM9f8PCG8Nf3yonHl8kgyxBX
bqNX/gW4zYSN2pRtBrMFy1rG33C0Wiwf2CqnHqOhnZCV4tGaXkLRv6ihMr77duK++hAgtn1ttM94
WNwD4XW8L31yW2NsM5MRJ6nRCg6TjNWvleQ0vDvXvZ2xInYoesWiWb8VXE3K9Rw1TwGWi7U9Kmsf
kPahfdJ/tHrvexxgIzcXYwJ2QgvjnZUk8geE0mZPxN3kGKXilHhtdTZ9xtDatL+PlfmpUmrc7YZc
Cz0HYss63rvwXb3yzLyZ0+oZY2r65E3EqiEScD8tSqoE7Cjd1D6bRhxKnv/gxXNyxl3jXdVZ1KM+
TVm5oQ1hXnNVhXqoknrfY3luV2MZqDNN6/gu06Kq93PeiGsLLNq6rmkaL8mjOWjUXXyzYBX9wYH7
Y4rM7FvQhxyYLdVTKk+65zLPkgn/Kgmd0jKTm8IfePVk5erikcLEoZ1y8lR9Ia6XkZ9KUQ+/Ew5q
MlywCoQ3OsbUUFy44I85zNHsHkIoHoyG2DLMuGStU84xZGcnBmDCPQzrVV0/GoNdnCiRTVgODeEN
xhJ1UiMu4lDJFrdWPqpLKJ323mNXfEDN3MJmfw88/FsqzuOfs8dbpxyyxzwxxAnhxN9mRKb3Yu6j
XY2AxMRGJtxcwg0H7HcWI3fAKv33JMgYa2LpC373Jg4ZmR3VsuTnsnOvefHAYxWLebED+hD8qm12
XP+aw9B5fLH6L6qUPaPsNrVQ1TZa8Huk+A9uf+9TLsKiOxSz/73MYZgRuqKF3vfLH/++WNlxg37X
iWF6oYRNnoHdc239U6dy2s3ZJljs+uVfdir7cdQhBAzOS2P/VadynE7DfS9DSBlpa3t7x0ntDUcf
1zKWQ3f5mJg3iRktcNb+6FQmeOAdfTs39XJ5JPJuUiJvFT2wVuP/1qlcJ4W6tdTkTpug/KNYuZsa
89mw2urs/odyZQWp58gW0wFOIrvP/6JcOfKLbyyt5WUaanr8rHFeF3Lmc9XM5XakvH099HQjTQMu
qCj1T2XoDIcBD8I+/aN4OQnwrgiHQexv5cstvFgqES0cX9KwborUiK+GGrCz4ce8b/p/0cC85LiT
7bIrjqzVHv5Ww+yGZn0fCvYvlq5hnvKw5OEJBxCadt3+dLI4uCpB57z7dZOcGr+fdu0AT2sFZJ+d
i65mptBn2UUDyQt6mZtrr6WesFnK8vCnnmZ0JnWhvsOmzBk3NPexmdWjOeBHJS7Fbe2fqpsr7v5d
qvydlTW2xDUXrpzaqCFKq+kslojNIyWQ/9Tl3FdOsItaz9szogwJhaKmZEihk3PHI8M9OOzjDzMx
8eDWH/jwdqVTnzJZGTs/5ULbZ0G/tlSEMtaZzLIKxKQvbxKG7KskDdJTxQVxp5HZPEfpsZMbb4pm
h5+gz1OGvMp9FAa9wxvhQwtZF07l0sXULslGqvlbUzoJeS+/69auRQCJx0pnropoKh54GO3SoIq3
QzvQThzJZr90XfLianObHWNLyQ2U/5m6pQ274gQdYEyPPV5Ego8s+wovuKGGs97CbPC+FbNjvYx1
mn7361Zc96bf3LLjJuvl4YVAw7D2tDbkl2jJdR+9LJ0HxrfyEhS9fUXZXLVJCsbGmWrGexZ+xi0M
3PjJJiGL8zZsabvJEufKWGr3BzrBbsA+sp54vB5A50Mhc+IgwNebhPtGcjEa8PIDRPG5mjSptDd4
A0KU2945UodNzZ39DWMLFCE3A6GUd3KnEskVd5FUf7N63i7jjA3AF/lj7wRURKVR37xSiJNvchQd
JCGOoI/IdK2X2h2Ku7B+bbTqx83iXnZeeZq0Iqi0NkiCPr1qtV7oaOUwLoZlZRRaTpy0slh8iYzu
l+BYf4mPUuuQmEBBUGltkqhlcwVeq7+MFmnRthLTtbASU9uc5SHM83LNAVMeYJDAxvkSQB2thZJN
jde91kcLrZT65X2qldNYa6iykwcyMMM3vDDiRJUboDgsDtdSq6+j1mFR9X2a3NFme8eJthSr2x9O
XNwWWsFttJab923zEy88k1EKmoVQNqpvgfw7ax3YcRayHuy4rhaTkLw32PeLlo1DDCS7tMBaGeCv
2E9aXqZ7Odg6Af70TIvPsZJ0d/mYWbSkEXAbv3SG8k6ybCgpRLvmfTI9mwuzC2as4qXREjd+/HTH
3Fke4364M2hfWYel6cW7psDhZvebiJJXKAOo5pHWz6NFyLWfjPm21uo67krr3CmsP73W3mutwodh
522EVual1uhp7ivAbqLbK0wlZN7adzeZ5ne2v7QHa51facV/Qvqfwvo8K/NagFZZWw0B3cmifWJk
0bavJba2dslR8YpvsTd9Yqxv+ARZH/CGvhPYujNKcPqkPMVBVP6j0qh96pvbLfz5kY1X9sOmzHgD
8yC7WhRY84UMyNbwp+aEiU8glSmQobP9bpbJT5oBeEL67rkpAH4Ngbjni7NR7MNNnyGKNMGnbyvj
QLwboXyAWB3WJuhPBIGVhk3jhneyKzeY6CXQDQXRghJK4UD3gUOShSEc+LJlj1bmUfHTwt5KrhAY
UuIR1CsMVDSfyfgYDywFEn41DfWuZGC4B9fT9L1uEIAsGzWi81u1Qur8LK3uhurQF18XM1SNsalD
9SOAo45DDuBeQ5lDu9DqUDM/AIIny1Pk5cluXLVlmz8/xwFgnDmK4h0OU4KgVUgDEIUSIeoq7lH/
OsfmXC+9jXg/x/cmNRQ2T4U9BljUBvtVGlEFMf7Kor0CEm5BOofflOuSC2KV1G7t1prvEZbG6waD
P3f3geAz9+kwRqMgHoHdEYb4YeFzsXN1vYYDlfDc6coNM2rxLFTF84xj6DPW7Rxsv9i4Tc5V1dLo
mw/LdGAf7m3Cklpakqby3UuM126m8wOOI4bQRri7yBWvSLtbRsuzqvpvWVBfCg93LnwvRGzdKqI/
JA525FuRlAMmTApIGLNAu1sW8SYE5Ab0wL3UxSXeTGfPXFZXQ7iMh1kFYt8sEeIl7dX04N7QP43s
kRdPTTwX7WrRfSn81CTeRybQJLKI0JkO6BsTRYquTp57dGmpCfehEazDiiPPq++k2b6XgQGAFbIp
mZSQR2COP7RfcFDFbElYawTdNb9Q1l7Y8U2X3ZtLP/ImEu6mn1sc5SZFCI51I3WU3c3KK8ORjxRe
7zlXeRA48XQVed1wL82h40gNLx2n/B7xsXzCFfswSzzIeOZjBFS/PMF1AjVXtOqOBDMvkW7IsXze
2nYUwaOnQUc14Q9LV+rk3Yij243yNf56b53g6Vs1VKM8xmTPV64fgKqntqeoFWteOto3A8vEExHw
5KbWvZuVUwEIJU+Ft3mqhgOD50AnHFELymWR0BGU15CvrzxpoUwr5+fsYBP+8rDICSBDCaHiINvO
OY81LL4KFuV6jovlUkO9XPkLwqofufHRpEbkMyxIFPdOlu7zRR7/Xxn5v0PSNdTnX8shbC7b+OPt
Vxnkdza6/mu/ax8+jHNsIZxB+CDQV/Bz/C59AD+3fIteHSlMXzjMDH+TPmzrNyGBn7ue45gmfxlV
pP3fzkL5m2WZNs3jysdpzh/5b6SPP5lNTEFJIQt9ClsJi1uQbv5R+EgjyzeduWavshAoh+UFTYw7
5rbOo2uaUt9/eW3+AqnzF/+a4p+zha8wtqAD/eO/5vvLEs3EjVFS5vA0Z8K9ystUMM452Ja7LP39
nUvNZfiTKqhsZv36K8IH9w5f8Rdhh59P18NamuiEymPb+jv6xUxTWOwVs3zoaagmqgdAub2Eic3T
umjlsxf4BoDeVkZ7Ky2sVwrIqZCK6MguepUe6aW7sCejYoWLsq8j+upkFM28btp8WHeuV+1lV4jL
CKtj43Jo7qLelRvi+Qk14AmHK424p6QY87PRhjTE+lST0wEiV46adqYWzr8Aywwv+a4yTW87KSqI
eB7V6BLhCJhPpsk+n/uMSHM37cdmIvDYkdTg+nsRU/4odQGKERUk3CnfhQeMLjUBqdjnjctTuE5o
IGf62OYBhvwxAJLYh2whasZ+qhMTqAtzeafCfrpyBorU8bcR7qoJuVN6wUqC+MjW7lXGZcPnwYw8
Ve38poHLlNT3yWIET8tkvBeoGT/cos+OibReQkIYB0xW5YV6QWMTxKa9D1zi/xMr1B7Xn2eQQhgp
8FkRM+3tdVGY5S37SoyALqV3F2h9fO3AuXXDoX70m6D+LOM+e2stDMyku2LvkzYdHx9eo55z3+of
i2zpwZCGAZRdO5hePGcZ1kVTT6jcU2JTk9lZ4cmq6+aHG0QJxdlzaULy7cZvfm1DA60p5Tx44yBe
zACrD4v4k8poTfRm51YRKb3r2vxOtcwnXogRyxiat6jP6p3rhfGzmC3rxhhb9yrGw3gDcq85NxVj
hcWF54EYVHFWhNcYP8ddlBSUmlhdvHZajvIy8n5SuOKuIjZO+8DsOYKIfGxmO/bXXKs8qLHZvBtU
2d8lmkpKR7jE4ehn7JAwZJedbFdBEMpXNieEVyDubhwvy9mYhsMWW7P9RHl3f8Jod1FAj88FhXGH
zBfZkxoNl4ricqKsi9mry5AXKX+bt36VvVuJPvInlmQtObJtZAS6VCXB6mFKLmXU6277HpcPfJXq
pms87y5bhA2vM/Ke4iHxvrNtVTQkRs0pbmzWkGnlrhhUiQ/m/U8DhM6+kgQ/qS9aTtBpzPvFMgBy
GNSnkidJt6QUDXh8NFeBFiGDnbvZeRm/UPbUqlQgBCY3cPeuEQBTtQ0aVOCQ3Bs9YMGczSK7Jloe
So8Ep8uK/zSS2N10GPv2WTQTetevTgwdad8NXX7ILUXIrXajY+SgmxLl9nf81eJUDP7BAxBI0Md3
t3FAy8C4dNWzz13hlER5qRnizXWh8vjJ4TxftTCotq5Deq/ICm7WNK9vnJxV0+gE0W5uqPIMJ8dB
3pirneFH9cGEEr1z3M7e9PVgMlfxRdmsuNd+xC11aumArAl4X3/9uYWRBXueSQzGnQil43S9dsga
QHvGiyfINOPM5eOGqOPcLtxfd0ENnr2KkayjjKK6ahCkJ+keX/c5y/qWHjc4Et24z3Ix/ABHae5L
q1DXJplJrmIULLypvKtxYrMG3acV97M0Z+3rFlV2iJQIcMqNpCswixHW4VEEz/i6EiI6jR4pKEwt
uBDyoyWJ79DHzrU7iebDODC1AA9NV15gtTgvgN7jR+bjX1nDdpjEA2bcAWiq89Phvb5OmPwvLX2A
O+GGn5On8CsQFDrz7HM33myT4AkEsdykpcILHp5IJorKgPfUclm2sBqi/UKuhEBWsBuXhqse/z8/
N5Wv1H+8Wp1n72zQr0e3GoOTE1npI5d4XHcyNsAMjDR3A6lIA6c4VUFi3cza+1sRu7qKRuJvc+Lp
gslw2vktmV1uRT8nqaIVC8rsMrpVekX7HZ/kpsxepzR2X3S2cG95g4Ejpb3DAS+PkIHR2dn3ApXp
sDOF+YrealKFbk3Aw+d8LuvhW142+Y6n4LmH/fEUGh0Lw3aodlICXykI3WOsG7KDsKrXxO8+pjnh
nRePzs0Q9OOuznx5lc0g9Z0kee5NPkRONMw35pIQBWL/ejDaytmPQ7uBjvAZIicfHOIiyH/Q7n2F
+dS2ppHdaRaeYBYJ5G52/XEocWLJztqMRB2g7Vjf6sARaG/xtKNQY9j6wMTWFRwK4oITSE0aBNeN
hAVfGQzeSWBpM4zZQyfG7uq7Bum8rNn78AK3XivJBLBH6IiiXEL029G0RngwBLeTRdyghNc7uw9j
0LYm+UNCO4cWoWufdYnchT1dQxU9eFfzMLX8J2M7FVs7LFZ4bhbyu2asLxgBB5yuGYe5Hq3DOaNY
jfarddG79nZJraOkOS2gNqCAitIRYKPQ0X13GrMA9drsgsJnN4v15mRQ60DmmIUxTIRuo5KYHjiS
hxvcnMvaL/xqR9b7o5vhW9gudam5LgKGir/mAKP2YrH2WDXs9dy2tAos2d3Es3xjecU5n8ZmE5j+
0Z5EtU6gsKzjNPnOXQqL49QO/N2esArEgV2XU4A3BzCLQ6aZr6YRU/IdgZPYGVW57zxCsuYwUaOo
h4I+n5y1SpJoO1lRegJqUh/90cZts0ADa5ZwW4WdSwtbFmPRD3CQWuzAhRHOd9HUnOskWg7NiLEi
Stp0A8HKhNcXedhyugGWjMFnrPVZSS/qdWqQSWgJSHZWPJdHnlfj/b+fL/Wa7s/TnktuyGI3KB3+
9x+nvTaNKpQ60QOkNtNN4cv6INoJTljQLId//0/98yhLORGlz9h5MTk69p8GZxJyhWN0E9gDLqYE
28DaC2OE80tz8x4Fc/z/MMDvYNb/tJ42uTXR02nyWiu9C/a4Cv3r+9jNx0fcvRXxPy6m/+pr/LGY
htSul8h/dMNzJfnfNID4zTK5P9BpZSnfxEStS6X+IL86vwlKqaA4cnYRF/Dsv9/PzN8s22SVLiwb
CYLJ+L+5n/25B0qx9Zau4n6m2Kdiov/TZvrvWRU7Y73rYaugVeYrdzIpqhmthRpNRVPUycLWGUb+
SGwFWSZxKPVukO7tZIiPjMfbRXbZaSqVtzGpU+UIJ/ryyyv9F7ct3db1y8cPWCpdudBz+V0pB8+2
z+v162Xr74kd2EcKxA6JmywpLA6Qlp1lZZx7nc0Jdd2yp/M6dU2elS1B/GCic9wUw3gXtIhl5gLo
IPlK/fyH79D8c7pCvxNMYUqP1xRSOML9P36PpIaVP0GZxn0eOPQaBc2W63ZyJQUezbRLPsosWbbS
9pvnKBzt97pIEF/szO1uGq/IYGeF4mhXXcZgEZFi6kc3vgvhOf6YDWt8KCUnnNdO3UEEBjAZf6Gz
oYVueuxkQL66Gft3W5XR2QiocwHZwtnDgqrEC1faV4nfiLc8z8Qumsz5SPlJfUIU8t4ao84+OBCL
e1ElzveFPd/GX1RxaaJa3LmVjUJcpaqONrKoDfbZIRb1DUjv9mKzPD9OFVu3TeOlU8zQ4YT2bnDc
8XkZep+CmyZo6rVvaItyaZJEXzV+TYi0IhdA5im33EfMxzsiFxNQdcPfQoyL7vORmIiHQHGqA4oW
Wu6Pu7KhgxHnhDv4pNw9/9gWI0eiSCSNoY1i5Z7RL+zipPsMsXnRXuZNjKAGt8EALWxMJwZ0mWFG
c4FarKsRTh/VsGm750c5RYOmyAzaXVFgJ94HhtFTAUrvTT34rzbuIWxCUdvjDXZHE5xiEDmUDlZj
ue3KzEQ3Bkv5CsG227aJ8VxNrNghpnRrggLqtu7cfAvxw9kMwklBJfHHRs9Mjp02vU3D8tk3JS8W
qc6nDATcaikVHWrAlIeBxUE0hp/ZwrdrIq/CcaeFc49saWZromkdyIgRzozBSBGyhFG9u6uEwcfT
FZHL642ue6GRHcymGbG7JGixtgvMsnkeapxTXENVyC41C7o1Dq18H9p+vJ2NSNxOpC4fitCA+ADK
AwdfFxIJld5YXxKwroxntKb2jZs8OEzC69EnYWJQ1rEuIKIex9G8Nm2gIJWlqpPDNe02m5xwZ1tz
+AJvxMCXWsw7lc31S7qEXEnQWvMXuwr7XWKZNIBkhOfXA0lPzJBucUolbbAseEvMi97j3PRo5WEG
3HlM4H1mc/YTDAZ0waynKiIdJQHpjHrHlFahFZSvFfztF2oTHgjaHOndJgJZprl3aulN2ErT7Q90
C1kHOww6rsGjKtaOaNE9KumvHNHMK7svHmHOd0R/8v4qzAXFVj5yLTmFbzhQjVXvVYJryJyeqEK9
V4vdXMOize/ynm6BeDTbswsSBqG8hsHjDvf+WE4H0yxSmJeiSve9hx6U9RYVnZVnlnclxuvXMa3J
7NIUsQXBoCEZmioQC/Xe5lASjAjQUu+7mzjKiB8Dwl+LUjKQU2373LpzdW02AVF0OajbUTneUTDC
UMVQpBvsco+LM1ebXrXnnM0A14JYQrvpiyN+rpspAYo4hiANZuKdVx2uSx2OztchmG7SJlHl73Ir
b84hXNZVV2XMvXb/DHdrJqpu8GaEVOHBsrMH6klA1iivMO5tZHFQFXO0zQsQe1bmzN/I2s97mkEP
VkDDShnKaWfbBcHw2lPXk2d7wCJDIEt192NZ3AwFpzLXKA3RJsja63IG1eVyLWIbQpFFw23ThysO
I8JJqTuBqtBlBf1ojnhKaffalqWzZU3ZnVXGFx2DpNjKAeyomw8fzTjej1P77DpsRflheRzHpHPC
mh5svWYpF5yJeUiftwcaaQOV6qhEfc4cAXhwws6L7zxZi3BJKViDdRjgOSLcwf1CBpCPDS+oV62f
JWD82AKoYgLoiZm2iEhpxZJNALLGvGumChAJJvlNjysdn0GHdchtN9nsn8fOCTep6ZKA6aESTUv5
U1iTQR2b5BvtqaZa0SdYAMZh9Ac6HT573Kl2oS5A57aWuoT7ECWn5zDUnsy0Nt6DRc7bMMUAGvsw
u4LRzK7QfModUbz7xex4zChlXImp/MB+Dowy9/QLoa6JPtHrKjUTtloC/KJ1M37DzQWzR1keRV6a
5Bfkt0GdT3yD5kPQW3cAci62aG58D2QE611/jVB8l3RlzJihztOsont7whkSzRhDeYK1w7b1qXo1
mkJ+Ur/bbLjoCJCdQBuYoKotZl+8G5EdnRxKv+n6S7k5L5XtgPVgdWLPRD2kxR0GRML4oYwyu3QO
Cpksq6fMgr6TD+JcyQ5InkMWBwSZ+UF4OltXnemsG48rqR132a1VIbQMmXHOR/tDaHwkZcMm+cks
3WGQJcg0ZPs0Ce/SkcsdMUhqZVVsPQxxfZm0+aysbGhUmeigULQYUQq3WeftzL4Sf84OXikE1Uy5
FE3k93AujBc/scsTPCMeF34DWxeKVtzLZivykLVpnkM2duLhMbRqQWFZg8l64dm0o7oZgpZECyZN
dGom+hINMHmt4MSIivk7Wp58Y2drrxwzv4+m8TkkYDnSQ7NuB6A0QxQROk5toCQlgkki/b1E48fQ
pLWWBqZ+dbSj9i6fL7PTYFiPeJMgPJUXpSh6GS02iou7xN9cD5pANm/JnnwrMux0ic7qmWGWwUNJ
533VoLvpsHSaV1xU02B+XoBpHsJp9k+DU7wStARJ3fgJu0a6j1A9uOK2Fy+KrJNDs/xGyDjcpW7+
6PZkF6gQf5/YqjAgpAKUowemy4/fOlfBItbPRtv2IcDVOeRWGrfExGUZMsGTxWEM1LIR1Lbb40Mo
jYS+ULhzHF8mighP9NinpUblHDxmnvYPvg2UIBWL2rhDe8RxIzbsCACb9uMTSd4e3tiQ3qWeH1+o
iJquudkv+6FSM4vgBaV5zB6teFSfbhEXu9ZjfBG1AKMH6OO252J9ndnxY6xeoi7/sGnhW6cZJlGV
8RBxQhTOScXHdvCgF/ObAZfJEaeoZmZniWHCXWyihnmyvCofVAXxNzURD03NY7tYNDxj6dmqiDds
MI6X1AsirCjCrVaO1WyLxhUIE1H9XYKLw7aYXo/GXc0ECdNgbuSWO31zjTt9JJgq4Ls1MJ/MSZ0K
jaw0NLySToOS5OmwH0MTlE3mALlk4km2XETic5iQJYYHf8aEgELY4XwkE9WsjCpifEGEvooX661t
TXNTaq4myRQkEBlAv5LibdQETk+zOInbZ1tD8zktHsocVO59qtmdSkLxpMAQGd0R3yWUz9CwwX1q
8GfcFJ9xCAp01FDQuovTSwUntNLA0IRh9Kky2uC5Gq1jt7Co4v1zjd3p7MReuYr8KFhFGkIqE5Vd
xYY7wmkDUcpV5I1GqWEzeeBLPbsad4bL4ZDKeF5nLZjTTgNP+byJTaMhqHSDvvJR8mnEbPxzo1Gp
89y666kX1gVyarkrVV2eCO+JnYyTB5mYn2NH15BUQGBCZODIXqgmNYBy+W1SbwyQOffkCMO7vhY8
cxKLb4rviBtSbGFroG61CkR0r3TnPWaD8Ikk0CuIoJaOHrHsbLrijpTwxluR8TaQi6gOVq5r3uDZ
39MyVV4j+5ZrqdmzQ5TQ4q6GdFhZmk2bRoENxLFUiibRCcJ6zd5g0FDbOHNeZzot72y4xEeh0be4
kI11mkqX8GG0ARy8S6bFecs0OxcKEVgmUIVbevaqC67un8MXbHf2maMzTeBlNDKv08Z7GhTpsDDk
JtdJR6NK/dtGs3sXTfGdaLdgmw07adIPaVmF5b62S4NrEgRgt4YFrIaYjmBhLIcKFXzkXU6s1mU2
C8d0OBTLD8oR6g2rlTdVhczFWFir9rOZ8OLW8IhhZP7IABRjKLrD/VmfKfpJr1HNpiOlVTOWbMjG
8CPpmUDWK0ky3/Z1z5yhSchjbXT7xB6eGPGaU6V5yWwR4+sZplOSw84NmZXS1mQNgON7nXehR3Cx
M1alQov0lRGsHC+4MsDp3csR/YwIUbHvNMGZFPBNUTnEhm0qHPfMqs4K6g+nE8zmmUF32zj+86LZ
0LV0km2medGFJkdPRMzaCkuMCVSa0irscJ6xDqquojURCOXjqDHULFbEzh1AU9c4JS1uKmjKDk14
4KvjoL7qa2bcObbMq9R0lqtmAHWNLvie49LCQyjT7cCggB1P5Beb3JkVT+1j0xX5ztcQbdWkRLI0
CaDSiO0J1nalodtO3jTH3CeebTqbSIO554V2S9qQQfE4Wyd6qJr0iYHrswDoLcfSvXFl9x732Gxi
rrgrd/5e18ErndfiiZ7elkwYT3og4dYynDECHeq2vwK78RizS1xi1lvm8IDDhXvQYv5s8XvUKx+K
bI1QssXv9VxVQEL5dK2GuOWJTCBsrcTzgLtqWQh9u9qhanlykxhFtyaHfANuG25qVbz3JH8eYOGV
O4bj+0pD0nODjsy8xcRu/YQzQ6cWB/37spDUSUhbR06IUFv1P3LUoovbTjVfNiZa3EfogqW4pyvr
ubcF3N4kPTeOcWlsKJEyXm5TOO82tQfb0BAWpdYmwgJVeMtUnsesuiGqPdHonIqr2oE1Omr/ilWB
TFqoIHCaowqZ83mOgLObe2s7iCk6sGLeFsUCfUtYO8Y01lHKeC6HR1/w3qWkZ3iZNMq+DnlgJVEm
8K8Cu8fI2m4BAs2bsIZyLWzsLJ3G4ycalJ9rZL6Zte1NaYHaTzVQv9NofTzE+P4q0FkXqoo9FhR1
fsExU7OFA8xfRRAqDLx3fJYFFTCj+9Mil3UlDTPfV4rO1NHsjVVbLtXG1Px/lhCYDMeSh1ClwDhH
S8sVqv7oZ/K6VDneDBASVhH8kBWzC0W4umYgyKtvri4esHQFQUwXASwlNpAGXtFa3rSAwI/OV3NB
oKD+oU2IY53P5s6l4cAzpyuorndh5R9aMT1AarA2bsjyHF4SqBndkDCOTDm8XyqKp5P9wMJWq9iM
eq63mTDpYCyEZIlXKtxiH2Pa5qDBDaRrGTKrrO5KXdUw69IGbB0DkeE6PGpn8b4Cy7s3Q886LIZl
4P0G809PQbMpXDakkWoUr4057wq2zu/xTE679aBeju3Un1jdnLgQfu/7Ob2UQ29vA53bdnoA+X5i
otQMdFFYM+Uc9JOG7GYb0NcpfYlF4jprBnuKLBrdaWFPjXvPXGcdmwbPI13lPERmrhUEKdSGtS9f
kP7tDc/jc0qeYFXq+gxyC+MNnoF4W8ctqKu2uUY7WTYUuWBRyF8sXcThm+4tkND5cRLy1auJ0EiD
rZAWBeMiZYmN7UxWT4Wu+PDsPLtFEYDTl85vrWCo9HUbSCxsWoan8MMNgsdOMVN7ycFaSNz0FN8S
DdeVIlRmoyw2PnN6JubqYNLLdbSR0257cnWHRNeTUHEgVqh+ILeFuJFGS6DO/tmPU7DnIOOsprXB
WeFJnWisr3iod5V5UaQqLq0au42rO1JgXT+aujWFZDUnxCLLZ2nxZLf9aXqkKJpfi8zw3VoggL2S
l5AiCNAEM+pXbO9xfUNy4LlGcO+FeeYcDym4St3rklowrvosaehnqVuI8/S/BJhLTiwxdk0jywOH
9zOfDOLUIEVu+tbX9SeSI0w3y5g9rrNCt81MunemjXXFexeq23TEDeipDJ+6bqoZdGcNNIFkq9yk
vHHtjMZYI1CfLML6RxoFBVWiTRedPbCkB4iG8ZvZAVCWeNDhcfKPrtqcdhWYcPQIuihuH6Pl85bz
BHDeKo1yMLbLpUMlZyNpqwVxMY0LkLAexS2lyaa/MPi1AHTLoxurZKe+yi3OqdoJZwgjkogflu2i
fXCqPPxEQ4IeQ5nIMyd2Y9BrkEPRB1e3ACMMDMAeeWSu4T9wS2SSyx7hm3/LFAGCLEoxHFZB8dLF
XXu0AYuckMODIzCxbJV4Xv/Kr5AbfN031/T5hccYMtWpto3/Ye/McjNH2uy8lX8BZoGM4AgYBvqb
R81DSjeEUlIyOM8MkuvyDrwxP8zy393Vg9F91b7wTRVyUir5kYyI95zzHHc3yAr3QGXM7T0ADYY6
nI35C3Q8jx9zoptXULu/fMA1N1U/PHuONWGdLln16P25FMWQ0Q9kzftKULdREIkgsdvEDzIV1bYx
wLEQezCvqnHeIUJjSx+Deu1Ko3/CEO9/TBySLtY0OHcp/AmMBKwa1F7HcjM6NbhJiVAMo5OlM/Fm
LkbBYfBo0dPN01aK8JgFYcwhefCDbTgYGidsRWszkgX+gWyunA9vxIbLLqhuWL4CxmK5bI0Tsac1
pRYV8fQkbvZq1i2sZr6rjc38Dh8zYRvaR5xHc/Tzy9xi++Qpwr5Cgtw+sJA1HY1Dnb7DwepeCmau
m0Gl86G0rOE6h1VwDMFD7Bpsirs8c2DipL1Yj0ah9DpXVfXAEGj5aO2+OwuFzb/LC3kZCXqTW0bG
fdaV793EQEffgqoWvMXh6EDSsF6tSrcMq4qKEDsYfMxAIuJ+6x3vbarMhuHkrO0HE8fSpcmzc8CY
0F/72Ne/VCvnTxV8kByPicuTJnH4KrhF2rJd/zelrYkS8TAhXh2w/AO4FthHM8D4vqAaDoKCs+6j
sDwtropjC0pkneHu3P7WLf5rsqnX+JNBdfmr++/L3/9ZVlMTg2r8H3/9Yfvnj/HZbT66j7/8YPvb
PHnffzfTw3fbZ/zRPx15y+/8j/7i3/5j6p9pOa6Nzva7ssyBBPZ/RYHtyaR+/W3bdv/cj8mZ/l9/
jT/VP/8Puh5RFH3bIXvqe4u2+Kf6J//A+EgqlX2AY1EW5qO7/T2Wav5hoUSidNlWAJTA4Q/93Zvp
/WFD7/JNy2X7YQsUw79fm/+jn3FZ/7xW/5aehkvxL4ran9+5XLoHheDpRF77q1oFTUPaXU1gEHW0
uBMdyAtu0jDcuLMysnWSRcSaZrO4U+PsfQDnre8TyJB63TH7uy36eDqbgXI3AQvEPuI6b+Y5gdwh
jakg/RNlX2yM5BpiFF7osoZ7HRr+Q9nUiebkODlodGWcPFHY0x7ZLI5vLRsShgfCeUtYGDbY7GHV
O5nt00Y0Kmvra8O+94w45IwQpL8qKzKeh7yYd0UTE+rQuFF3LIPL9JpMigZERUclOJa1zA3vIbfN
kepA6f+Icjv/kXRpfdaOEdyCec++A0Wso6pZFJYDMoG+CcDDzgJre+xiGZqrLkRN681xutrFUGwI
XgYbtJPmFjbn+MKiOzQbq+nlkpwoqAkUecWs22mwpBgFg08G1dKxXgc/aU9eaosrwdToxYZ2EaZU
tVDJ53XyCiWxhnqi5JmebiwyynvVlj++Ja30qD9v2m1Thv1nZbrdBvwkL3eGBGeQc37NrO4Hh3Zi
tHkjDCDtmdO8cpxg2Bzk1qsvM3s/GX0GUKf5ORKO3VKmzFJhTttU9hSpiRSNI61yfHFlCmINWSJ4
HFQNub2OJ7qJR870Hjyqja3d9J4K3UPF+r2CDkqOJlLxHW9QsSes1p5sMVowaIv20o0G4ZA58JDT
6sxcSbLPqwxQwgmYzrhXTD03qF0DXtIqfsUEajG6JZijEyKk7Gpg2iiGPvCb56w+DnVFvUZoA5np
PM7hrORvoY5BGkglXgcXCg5dHKc8ZGc7gHna+QyAgL5q9zKZPZ7UqnS3k090c0Qt2zR2CFxuGJ2t
nTXfZpkUFzMtuNez8qHPHOho8DZGdCFOPzWN2XeRhrMeySQ4psopzoNbGDc5p4J3V46AaUGbx/vF
awAiotyaFaDVagYwYIW0ZriE6JjIRORw8FQhDGZgk2QHTmRudn3gqo85z+HaTn75s7fFdxjDC5aF
oEtQQulGnEU6yunwK22q6qFc0h4hvSULOsSvqlR3uTVYjKSM9rmjv642fcm0CH63T5oyD9hzOSoP
bodWnK2QfoO8dVDXMILu+iStOF9YZsgfCE9WMVLioqm5phhEf8jJbS7uzAiszyPsfJl739rq2NXe
i81Qz1Rlu1eK/liv6QLuQrxnkUkQJay9QyA0LE+LTDU2vWIllTb2imKa1TzbxqZotbNhwO/vyiyn
QKMJum2GW/N79q4W3WwE4maqhYqJwy5nYhppU2uv0bQ8RLltGPowgUzUQKFPKmjzvZX7H1jNv38H
8LJ2svGFCvuW2hi1gXaRHrSL+CR7jV+6rTpmL9p4GuvY2uqOBpmI3cp2MIbsxNip3ufxCC9D9Oa7
9DrvWivlcWAI1GviIGPVikVeVvNZpZIRaz19qEoBA2T4gsI0LzgX+60LUc3DqPvgK/hENazAf2EM
m970C2Uq6mb8wLVBcFa1tAipSdwa+VQ+qULUn2EhzSdSjjhco5iYiqILhVIcUphQQLJRtVvyI915
qojNcc7w2JHMAdNSwwFT1k9nStnHVWT1xklBQVLt0LyXWh1yTR1uNKB5M7WPlj4p50vVmuCg5qVR
O/ZzbZIhjxgcpkI+TS7fopfTbGPXuPD6aHguSktuU7uzV7grscqJbivHW8BS4sR+nPI9R2zSzrvv
JO1KqQwZjcRo67lUb1PTtjfeiP8WSxsuYJMZo1rIdxMlGuDvZgZ7CbdYnO5bO53ve78TT56tEoKI
Q7HL9EKZaacovZnhi62Kvpk5RKL1m7LBFy+nilejpb6NFKxcP3AKNMNQHPGWGdcuHqq9IytUQDdB
P4xI45+qfqbEhuPUppM+x+cUqGAxt6eB0ewrbCsOZVl/AjjMHK63Qs4i7nS0+7CH56qMF3Mw7MdA
R+xHIVDFiV8ShSTW5kRdv6m87OB29jOfLUPiAuUPzSO9+uGDj91zPQpwKAG5y3Ey7wjqJvvZs8hG
wANro+SkiONsZdyB86+rBtkoxAnIaEuv/XwadgVWg7VUDppi4H47iZmSF5hgOIep2jNyiyGcMfSH
odK+ZZC8dnmvH1DCMKS33rh3rUI8eKD28ymaOIy/1GP64ZqOOMEteIyyiYhR46RHkVEHiDXU3ThR
eostzdzz4ktXpjbyx7Frvgpo9htuBoQlIY48Y+XFCbhfiNDZPudQ3vt4NLNpPyC7rcwgNLEImdPN
6MTvThJRKp+7zw1ouSBnXpFPGZVEKukO/eQ9ApwkxUClDjuUKqIfWDy2afCzbJz7LneB6PnuQ5AN
+d60MMgSMDW5IzFYOm6ribnOAJLKLPwc9RDc1vH4pnOfrcQYjeOxaX8ZLKuQtGmZzgWVf5ngViyS
kT1QQKrRSJtfFm0rfGa4vQf8G/3Kzc0lhKrCQ1cHh9yJ+gMRdmibgIYn2tsicp8DOtZMLrM/Fv6I
5aKqkh85cXbo+E6TgUzVKUfVbPhpe/m4ApDoQQqOeqoEsuJn2JWv2Tj6X2U8X/qWKi2UsvK1jAsT
1p9RpUw3PIYaUFahy5XiBjzDdJKje8E1k19zUi5HQnOvrqO5y7XFKIXkqP1TmdNbJJjtZmOy6nq/
31ITYdMkWCrQVnm5ayjxhgMPB2IhQpQVmLWFETFNQn2LkmqSEYAEvK9tCjjwoL2upbGDOUdq2/Eh
dPUt3h/8tc4CoQDXll6Musyvi5xKLLRJPiIbApjM0MeJjbwOWgnG0r77Vpn6R9PYH3DkH6bZPGfo
WHt7qpwDZMP7qvWNizfRMNm2IPBBpyFv+pTctjvy3rdWK14jDBxkEfpg17sd/bD1LjLi7JAmPe+J
YqcHgCD08XCiH6mUInOCDF2ZR9XM39qb7gPW2k3XMZUp5wQKo05u6ii7NCWW94QnAYIHz+Jj0yKG
a2W91t0Axylpk1vpY2ISeLQ3iDJvGDOpkUkFxLp4YK/SuaZcc451j3aTU0fU6quHWMFMlBxmW/kE
dp1o3+Gm2hZ9W2590ryToe/dIXL39ay9Q2GjSwBx8erwQwfX336eyM4oEFBzyCipyjG8g7YGKkPw
JSsauHQNBgAleH+YSUwmuHYrPOH5Bykl99q4sUVml04gSw23bocYVsWt2NAJhbe3coNNVoXpvpsZ
v8a4sU5BFiO7eVhRGOelhzgJvbO3AFZmm7LRlml2y+7pkOUkoFVjfxOGic4VE6E9nkiq2cdyWo3+
cIc94lhLotwBwJqVDRyM7hMihgvPxYUQZ5UTae72C6pUcCN/s1/womychQejMUZVwn533KDYJxIM
eoq7v1EQZMo4E1ePhqK9J2bzK6ogzfRNAXSm7vksmsB5Hy2aPCqXoQ97in2w0Gro2nnOfwNsVBTX
H/nE2C1s426VBfIC0jvbJwv7hkGMubUSeDh1V+7pmrhLA7v9sBZmDh9ai72rq7aOZblvU+yF7yQa
fgxWl944C3fHLY1yEySUccVCyVXgGy/zGPvXgSeK/TmdGYvLLDan5jT95vowAvrBTDTbt8Q7eASJ
GdSalGxIAbGxyL7RkGV388ILGjRlZSnB7R3ZJLGus5xPzxtJqYcJ/WtDcGUayi0kMv1hyoi+FSbY
NPt50WOrp35VBSQ7RZI+0J617TJCHX1ebzmK4AnzqTXD6F6+4140UaLjA2zBN0vq28Ds78GXc7f8
7vjTs/cQJlH3nlElcBQxwMhquR/nOeW9b1nUQNWZf2d0jNLtcWQnDjiIv7/OLrOVxGc1NIQ7BiaR
8GVBhOVNHV9YwM1DQz0ShQHl80BijTn91NHckdXvBUIFzVzE4bG1PNIgHx8GYbfHIph+llhDtx7Z
XkIvYASqAd7F0Fq/ghFjQA/rBMjFTZhVw1do8r1kDhH3WicPhVoSTF3HDpQsNBvhXBOH8b/9Zaza
BYCgSfZCaZkBRPsgPijTHJbeMLTFtuUOVRRanga/ttaWINLFlrxwgu+qHaKN6Eid1exr4C+yaeyz
DHwfVapUcyDtTUES389N8IUs3VyyxHSo0e3Ke1Jy6s7pm57fmz6RlX5ikea1EqDsVGbo/yrTVFwb
JeBsVl75goVN7d22BEwhBZc6bPzHRAcWjqTS4c4V4iyG2OaaBVhjGqPwP82cXbzn5yhDMwjHdRJE
0W1EoQfPSF1sRVW/hFafvlM1Li8etcevBPJQrUtHb6PADe5H7h+QjxOsYmvMIRQb5bp1asgZlvEy
lAR5AtNvrybBi2OXJR9ISQ8xauOo/PxJebxQPd+/de38RYv5FzXBB96PzgZmHFCRYv7w0P43amwZ
wHvlHauOcfUd+8GZl7eBWPwxRKm3UwzuAEwBNMEEdrRimXYmCpMJGKxy5m591XT7HhjVjy6hnUbQ
v7hXTPiBY5Sfk8dmt5oxMhpdQ5BCpBLbQlltyAemR5uMPe8SAhGDSQ2WUcAyZl+KkOD7xzgu36q6
eJOm8QYBnkGw2x7SofxsvLnfVwoIedcz30NkuDRjVx90Tm+7bjM8SoXGvmlUZK0baW+Zl5c3fgEo
lwf8UYHMrdFKombXRXUFHO/3Et0RHUqks4rspXLT0zF85GSGJ+rALqUrkdhkTbAe2Ah3Pn1fgEa3
oBG6W4RsxB43ZBE05MwsI8VQUi7pwtp10VRVXzzgjq0x/LIBlw24cSh+OM0cT12p56BKjHpGXKLJ
dAPX0tlN7dDfTTbFwzJP5cnCZPzO7gtpCXKmgPa563s7uJtqdkmaSQObLO9rRqm5x4iXHVVk2b/i
UDX0rQXBfaDhlCGpszkgR7mCLq4+bBntuEeMXdQm4Q8HG529ynzcW+zIxz1P3rH8LYHD+eszY5u1
nfc0i8h7NkjfPNMn522bwYhvcDtOV4iuy17TAJwxhHg5bfMglDF9BwXK+MRcvKzt4T7xSuvB5fCe
r/2y9rYSxAMMZ7DtgEmIocIyvuGtzuWL8EWl7oMbLLNim4Zdi7zeaZyz97Ibcrp/Uv0wJE5KUbn3
2DW4NlLcEbg+N7i/O5obgXP7FgOS0U9/zH7wTg3gleJTnj2rtLcoN8R+vJxZN1CLQyDbn7EbYpkV
eDZS5X8xIc8uGBE86PX8y0ofpFnQ8f6cVcrezQH57Ja4YvKWFM78Y8AmUCYcSAofr0I3eh9hTv2I
a7+bUzu+V77ybmHlv+Cy+ARmxqSveYnbV0swVOLnqDGfsVYOLZV2Xeq1e2JXN2Ne3phS9ISczGwX
ZfFt2fSv+DAvNuLV91RBHZh1ON9nk8q+mkxnbzlA1pNr5cnes0cCu0186UL1xViApxFa9f3Y9I9F
BQtCd265bmxsxW2AfIym1woK7JQNhZ63YkdZm/NASTHDREck9Lj4em86KCMijXfjDFs9BLeh0uKF
wuz7LMN8w9jrk+fO+kljHzvmKmHPg5Aa0YywmnxKE5MxmveMCJwfzVAUKzXI8gMEH7VlQmK6IRjI
Nm10ku6XRR8TQxO47VTZbHTEaN6FyrYxCsqD0MCoa4bJsHJsUax7cZCVmFbEBM7s1KJ1ywzziMvc
JfHNXcCxnwApy/OWD3i+D2tKscGlZRtGZwkn45hFXFtEketqmE8zQ6V1Ltzpbqo6WHAiTY7oZoiA
obDBImXqtrGqPZJgSWYXDkxrY9ByzGAnqAdorUwdU/D7mF1xx/MJrXRdMiEaWIh0p86yjH0IpuFO
BDTHUcqZHbEayA1YIKx2yJoPKD346I0cbp5jUTuXxHF4iXFvoYwHg7GXVh8e9DR3n2a22HoxrzLw
Y3fDJDVDooeLijzF6ap12LMHS6GJ8wYQJ9hrhYhUeglxeV7WDlnknuWac9zGFjivgorHEM8EFnsn
y/eNrOB5l3TcmiXTZJ7550KA2JiqZYOV8PPRYLannCJwihmpGk3JgMF8WveM3HpHwLUuvJlqqZQu
ASDAopvFDirxd5sQfGkjtuBCmxmK+Lxr6+RcuML75UIxOTBEzV9U7gNvoh527dZ8cxgJNqMCII0S
2RywSN261RCcLV3w+ioycXAFNKeVhMG3chsGdibO2t73d0EyLj6oW1FTFVUGeucOfvScZNjQudm9
4MBp2vtgPjQ+Zdo3ThXIqg08IAMgvDFcy4iXCZARUpixIGQ6Nf68r6doPPpDx8jCtZiA4Q4Iuqo5
4/J6N4ErYa0ESojtwSeAkUNYM2M9kpqgiM4KKOaxedWymGtiip6JbG9a7IYT8hE+Kz1TbqZZVGit
tVk/me7Yb/umJpc5lY8lk/clK/wL6y6TibKen3icaNgakVQpqppekUO9janCxdrM9MPS43Pkp5oB
QBygFTjcZIX4YYMFF5jE9NjgiMaZYTt+vOZirtJS0XTRF59pyc01AS3YgBHEjbwcCZkKvY+NBEkA
g8ssBx7mfLiH2DZtMk5Ca0kzO1b26GtW7KBxOiRbMhxynYUT9w1Tzmy2Y84JnrXyooXa7j7g2rnz
x+HsdeUPa0ofJsT3QBQv4UQFA9oox5elzL1ycFZbDc6X1va+iljgQvOLn5yJXmdi0ue2GT8QMH65
HC/WkKaci0Hq4BLYEy7jgJi2mffy2ezm+SEh9h2g1vp02Zp99SRS83XAefjyXyjx7b/Lm4/8u/2r
pPf/pMJnmaaEaomw9e+H+tZohc238fKR/e3r+2+XMm7+Eu/7py/xp6on/7AkWJUAYwnhPEF28O+q
HiU+aIj8CoIiqiL7XO+fdD3b/yOQkHAJ3PnSCRjL/5Ou58Jc8dn3EBqzYbJY7n9K12PR/Ze6nnRI
n4GDkdJbsCv/UtfzyEggdtCT4fQfPYiNmxBA2n2I3rznIRvXdYSUZw/S2UxQ81gqz1ZmeTuvpQLG
Yl9cVtzlpkfzX+nRr1zV5xG1e9XXlYFBlz1ZPrrtM2WHH1Ac1X1G89u6EN5PQ/EgmbA2sK4OTNOW
XmcTNP8WUo3aLCwx1pnxqaDxlRkZg8GmcNsTDZbDARO8gVUvtNDKSZiZcX+elkZp4E3TabBqsfYi
w/22lubpbKSDug+YQKDZzVfSw7Mg86DF2iTGcXJ7kizd0mUtXF7XNPPQcO1MPWXXYCGMA1gVXPRG
AiikNLu9FWoz2oHbnS8+cR/mqR3WNHjSzpacs3VpplkCS6zPE71Hu9E1szPoM/AppS85nA7qPgK+
RkSkcux4K7OFmTV1DjA/byDyMo1n9pHuLxXQgVHOJ7PJ3U0Obkpj+Jbsu9meMZL15X2eZg89ORXA
jSvcwcOKZgKGOkl6y86d0UWIGkEJ8QPemsMk6zu5gAMi/rMtO2y35H2qB47TnxV9d+wovBszaa2v
tK0UKzi9ACs1yp9Vml9GjC7HfiIeiZXwZvRFtpmjeod5+laV9Mw42k3OgZU227iOy72BTHfHfJmm
9dr2zxoMPNOb3mXYDxgSfxHe0ci4ozWAyh+muSfqMU9jWBq84jmfpP7wHEXveNXoWBa2u2WQ/Smk
/TQyNFvXIVVQTDLNvRNP1T7J6xSfKOO8KeWwLaLcwi4kuSfD3nJy2tos5OkFJ0AFDJ08WmnSKGnA
deBamtDxLyQjaQhPHE4OWNa3VTFwJbPpMDRuRXNFhLKYlhiyRlVfEjX6P4hH1VcqSEK6msMMGzsK
3xgm485pOTrVoT9/wB50oPjY3WmS3BLC1oBOHDJ5Qf7Ydt1rSO0EfBviA4TTijczgww/dpQzxd1s
fBt0PJCPkrVLm6IcOANN+dM4ev6WaFdxtbq8/zliHwNzCFERKuWblHr6YHBqLOe8UW/r2uOoLqiq
LDrJYo6zbst2k+Qftp2r03nmY2K2/CWmh9Fc+q287Y2UdrvKtzACRc1HntU4h5YWane6iHihhLJy
j8h2nFO8wUGAYTK7EhhS2KyF8sFPVXyaUk4HuRPQpNXW9S7m0fmx9F/9TO2lFVz5T7iFbM4jskfO
HJA+u1QdDMocGHc2dHYYO2fZLvSd9tnrWgCCjHUHAagycZNREcppMbTSS5RkP5yK3+hE7JhGMzyk
hv8V46o46wY/DxZV+T5z/8ve2zSc01ZtlrHT8NQtiVvubCaRO9urCXoYRBmG6NWIsDKFJLK2DBPR
jCxZZE8YNWaM1X21FS0JrtlyvqQdYZA3WdDNwuGhrmFZ0LhQn0RA3MPOyk+bfD9fUyfJMU1KE2kz
qPApEZbMw7Gk+4gkFiXkHUo65pwtE9LuRcT+Uwq96aFRGOZKNKS93fAFJj3TzK4pUXYVdV48pIwr
UQdQqZkm1xnfC49XeaynsLwjLtDAEQzdtUyH+ZVjRfAemd1ECRIo6dDojCMBBvfY1sp56juRvcJJ
5Z7StHqEqDJkFYbHVDPAwKnLkYF9pIvOGte3rowy+k+90dsgwWBsm8aFuF3TNzBVIRh/M+VTks80
OTeoir9PnPDvsmx6EYkg8UIPKU2j7Grz3KPhqWM6WxFxfrW42DllE9n4FE78sll47VkbVY0ZIQhf
Q7eIaSGQ7jFZdva4zfvn2c/fSb5wMRJtvNFIYj0NZaU53EwcRmMHoLnnEOWhtwp3+xUDaiNkuS8Z
+QgDKBQ0sJNTjFezDMeVZp6/8h06g7Xv30zgaE+mQboiUuZHlHKxp4hpxJjo7z4NPxQKPtMKvFz4
3V0cnpgWTZnHW/wb5SrqSNKRkAAdqqLxbHdTuCmrnjEDx6l17Cm5a8pm3OTsbfdRyoBMR7G+MTy3
RegNjZoon2++aLyHKJEsW6CpuD1k3XN6nj5CP/lCn4lpKAhO7kAK2EDs/M4ye9jp1gYGlPP9MsL9
QgF8GGTAP18m9O45Ey9vktAMa/Ly2Gsc2nVhFDxN/jXqc7lt2aOsbMHul+AuxkpNI/n8FSFyvY5L
TCjsimTdSeaC5dx8x5H7MoZFs6df2z9kCmTm1JWlwh/BBMbA6fYYwpV9q6ryOrL5Pjgu+mxJIx0D
zfDYeGo/tjSfkgrOfjbOMD3GXv8YznSe550ZvLiB+soDrpgxiZ9jRfzaVcRTQm9uSSQR200ApcLL
ZfTs0hliq14d3MrZ1UUMjZ4XB64hWukiIdTVJfq4TyxbbrKgOCHYPXWTcyEb0OLWi5x1EBfPcHuK
bTWrU+kFy5J6hgdfrpJGPw6GJbDG1EfgWOAiAUBRPhPy5E8xU1a8d/Zz1Ch1z6zcvknmyN8xlPPB
i9nv+QiZPWwn9yN2UfrAuUXP+G4UyAQuP6+aa1U386Z28/wnPkDncezjO6J/7taddLxjVQN70u7d
3r/oxkesCA46IzFGvsnfhuR/eenxjbBxoc0Oe+a6N9nDVM3CYJim5IW1sPsE6TrepEGlLpHR2dvf
/Hf6yagczEAuTFCHWrYS9yXdTSug/OcJ0s0aokBLpxO9KXLGJDxGbsLkxCDQD0B4FbvmsYyDx7ri
Ync+46ispI0+EMN9OxfTrVJBxDQ0V4c6ncEzUQpCNtXYOIbz2ke8JXnW+l9hAymZi5hfCWKRE86w
fGAI56SZ8VZDb2JJWbr75AThxZ+F/eQvzX6YRy8Cms+B8+Ww5lLwNMZe4xzw02zQZCKKztpmX1e9
+woiqz0FS4tgUjPQAOUm2bviMp/mPtwYY159iFS0h3rpIuRgmR/bAN6MQ0+hJWsamZbuQr20GDqM
rNFZaTbMixFGrGX1d6XNo65QJdkCS32IDHw/5CXnbVUDxqPUnSEkyfbYYzfpA2na45gtVrSTVWsZ
OwjAps9Etl86GAfapiki4nJSMDvcmEtXo5uOpNUnl3fcQKy1n3S4x3y+yIcMXuumvjaGqfeWn7gQ
iNj59hG/N1gaIpnhp08GLjN2Emb6Qy1NkjgaWqKrzEfqwHcOMV2CZvHkDSbfdEkTJZ/cJlm6KR1K
KselrRLjqwYkRjBxabLMZ5b7DMtpujagD1z9lkDxmNQh9uLo0agr9A7AGi9IAwxDtGZsYdGbGbaa
bF3jOwC3adUc1Pe8tGzmou1JqNC8SSdUcx5G9okO9AbaWOYXYybSR69Nsp4o72RiHh/KTJNxaxoM
RjNnfTbX2Aap/bSW1E9OgIpxEvPM0oQR3ldDfeSF0DOhlIyDzAhiRlwSqmZOX+n6SRv4Mipg+g+0
M3D0aGasOvWMYokH3Zoem6IODwWVpe1Ad6lssxtBBmDvmrrfRFZyTn5XnUa/W0/ZSN8OSxNqLT1K
52I6iGOp87UwSJG4xmi9TDKBgTAZkOaaNoxvah8wASynY6t9Bs8WL2Efjuq2qaEx8Ezka5hNFUtF
Y//ACaxeWgb+p6aSTEWHjMC5MaDHds58pBF5pCII86ArGFoZenly+9q51r1RrQBOGAsDwj/jnWvZ
coyMgQiX+1ed9uYuNbr02Nie8WHm9fgzwlW6B55FljKZT3adU4HZ6etkePxsY+2a0I/PwkRobMwq
e4A3lp3bDv01GLaIZO17ESYBG6SGrFC9SEh5bV7clPr5rHfbNSfZbi1CDmQu5eXHKe3bnzlRZUhM
oc+KaLyEPrVXynbebcozk9UIIxiWn4DNUuRAnHq6vT3+fcCkMSpVBp1PIORWYTRg/zBZ1Mjc8pwu
Tsst+QsoKCl1HNRdlNjdVJXbMF7ocncBWMd+Uu9M/KS3basr8nbBhUzc8N7gCf+aMBuevDywOC/6
7UGpZV5jdD88yQuEqo30pcBb0a6irBg3iJnXOffoaZrb1oCj2VBYp+V26tJiGztF/zgiWqDfxy3P
pHmba3bgDYLGqg3Jx2pt7EAvBDfWAFE7FKg4sjrGhnXpHTw99uh9ejSXIsEsA7yi4G6vrA1yDdgv
dzwGGEvWgJ1xKDRstqAftruQZPQ1qdInIXhCwBeHq4ZEihkNN3bkNGcto7eZqoJNafI105j/1In5
6hkg2OrMbX4VsN63nnBHasu5fr/1YSEBA+SxV3y0QV78oNuQTIE1bsyJrJ9jxeTBQyPbtON48lOT
EKJw3ENXkdmpYfHRo+S4pN9sdw1v433uuNfHiZ3NxAPwnMimeckWFTrO+nBf1lKBWbsZe/+zrRm6
VwWdJoORxdfFxiksoky+IgjmdQ8D9SRHXIqgOOMHDnfUo2AmgNmigmvr18l6rnguUc3VTZITSrIc
9vyzV0UbT8bHPKbCfZBDeEAFost7yDm/ex2CQVrZ2zHEvTJBdcSr4j0sgI1N3Wn2hSjNK0tM1OHW
HIvGgTyUHdVHsQT2jMYYMPyCY2jNvl05TcNQPKLgorEmtC1foZ0T5VkzUh8/iwrmWVDZ8U3jiOgh
AEHnAaKe3VfTwCVQkmtICIvxVuVSQ1kGxL92rXA+BiZcdrvCWGBQDHQdyOpe4oCgl1mguVYquXoq
Nnb4rvXBwHNMxYMBK5uwpkE3zCYMx2DJVutLZ/XXBD/QnTFqXDhD1Ve0dVBbRz/NNrFcCsqTdPqc
vSI7zR2liWXpGVv6VOx1Jm3vniF0hpd5qVIdIZlHvrDWXh2k+6Krbt2Co4Q3IL1bORp3gjjCJGGk
DFOFtH8FRFVYp1pPU6/HoXBwuoaYaLvGH129+bhnXwOeva3h99mlq+zPiaYHgBSod1Hi0ThblK9e
Z7DYxz3uoEzSoixsXouYdSjPw+NglGCxcX1Deqd1higrR9mVJ2uUdMvDobWGu/vFQgAorU5/RlFW
wYAHv5faRndeuDVvym+sb3fkBbOc9F4N7fW7esJG3i0+t3aKXzvWfRaS6YA8qo/KxBCEa6Zb98zx
j77T27suceUD8n3/kBvpL5wgjk+DGoamTkroDEnrbrMlJ4ZwlW4cOQBRKEN5P1e052wrzyj2/3+k
+x/hZntAtuAtY5S1cNGx81jCE//+dPcf+uG7iYpv40H9r//J//4hq77bvwQ4/q2v9+eo1/uD6vVl
oOvCWVuiRv8Y4BB/mGDZaBwTtinFgvr6xwCH7S4V8IQdSKwvmQ8TjtnfAxz2HxZxD8bDC2zNoW7l
PzXodW3+pf8Mifavr8S/wAT+b/bOJDtyZM3OW9FME6EOYOiH5X1Hd2cTJCMmOGQ06DtDb+vSDrQx
fUZVqV7lK72S5hrkIE9GBp0kYM397/1u6jZ5nlBCQBzUJ0mbz1wlY2kaZy4py04pBb0laeqL4KhL
jtFGMZgndjAuHGT5EMBWULh9DGzpZ5KAwOHUXmlY8yxIbskTbkELk5cNxzFYMBcmBplzxvoWDH7Q
I+MJ4/10bRnGUZbs/TA7y960WT/snNa/cLXglJur6IPp16OhK5XKot4r93OS/p8FQfhsmCBQxWwQ
oHLVvIJPtx1ViC7k4KmpFgZFpYpfehjNK4rcze9J0WTfe79hEbQreK042jB0ecFlGHX14Wx88Luu
77k3ACEY0POCQra0WUb2zTAZR+qmOgZfjfluqrZfxUmoUGK7+EawyrZXY09zoAqYz0ysZtvBaAEB
G/U97KLwGUamu8oUfx3/eJzGvB9erdE+7Dkv5tzwpygTzMLolQYgpOzMoGqkcuZx52DeJPVOYMKl
JHULtzg9JPXMllURnBUzX8g3V5mnWNCjZUczaYI6xAnSmZ1yDSTNIrvZ9HLbCmc4C59Sw1lAMmFl
s1GGvGHjAhpAcfCsDbvrCQj6tkJPJq+AYcSZseUkZoUEmib7ekaUgcjg7Yx2btA0IMlm2M0Rx07g
nVC8J4KEq6aHIUJfWb+Rvkft5BIx2F7qB3a/ZkPbzSat/elkOMvHIPKaqar5dZFak5h2LmEh1Ftq
QxQi7N19kxMDdKINkUpvi8HjtSiWSjHzPaeLBODBldWpPTQa28fPpSJOgWFsbopIU5WVf2dueRIy
LR5AmXAM8Zyt39UIPK3mlqcxOklqfAxmWQFOHf0nPAxoKvlc/jak8O5BagG2Host68i0ieD30aDR
40ZcauihQ0uDb0fliw956NAvPX3m5Xvb2heaHfDOBp2gmtaq+Bvq5RHvyvTiVpaeHBs+6XVswhD5
0EpCzM4rCRsdccWbT1GMpcgPKdsintptGt3VoEZk8ybN1ENgqPpc5pV6jENC1UGIut25JfCh3tsG
wvxgyDjsMdW5DwtQ8l+z3zqH3nDHNZAa9zyQEqYF0DxChUJhKzhJgMAGWhF40gDHzMlzLefsXKd5
S/ebuQmEvbUACWWrir68W4rv+e6LwPsG1Wa34AoemL9D9UFAz7yx5xwZNzTSpl36UppuD2sNBXbs
ks1ileaj69jBt2VU+SkABP0DPinz8ymHwL1ABpsNhZ0FXW1Xp3Oyi6Aw3JIBacMhaL8OCtxCuVMm
P71JPIjYYfwRUsxnCX3jar1wNY6BfBqjecQyIW2OmVX5WpOGWMnWSI+RhdAwzpUAbhuETxDwvD+x
LtJVLT7EvJsLpBErfigGp9ktrWX8ruG4P7Q+N7jSi+3LDG2TYbFnBmt6bwBJOwv+gaAe8j91p3in
IjvPcETW/ns+5s4xn4z8PkA+1PZAvziKGnUw7iK+Ub8mK59K9UT7AsYuvKWZqaZdlufPmWM2VKbg
QyL61xyKohjuY7o4ex5/bEHBZAHFNXrgEp1TZn+K1mCa7UPFiXQUPKIZed1meb9F040e52w0XxrX
JkhsmurW+oaNajKHj03fT+8NLjmAbXxvD6JL/F03tPE9qKx0zwcBqGdEfbflSCYeCSv3mxInz8Hn
BL92htp9bUNyAutOdv6DsMhKQC1RIPhpYIXLJWpejyw4ZAmjtPUAGv+0DO2yn5HRWDyDBhhDZ7vp
hluMc7Qrc9kPI08wukXxDE+gWycF96aUi92aGFx9rVP4593C7yez5EjmwMwBdCZ0cpEJT44WuXhk
/STnYMmLdoAYPB1Sa/EuwC5YcYGWPBFTSbaLdonskkh4j4GMYaFJ0D/EWCLvnJrGOOE9qRQusXL0
7pA1rc24zOputiT7ljyu+S/tlB4H8hWfdNsQ8q1qx9sVLtD7TcnCTJedqFH/PB8Ngk4h34E7YAcf
LRcI/hslns4ayylW1xnD52sQTt53n+anS9u33jMg/THZp+BjVhmCyeiJTYdNac2fmrYjzmi8jt6R
x5lOTVzqm2SsQRFYwzYY7PcxmI68Xy91FIhLwYXcr8YI8n6/R93at771syzUU2OGvzurebLqcOvl
4nPBwwnMcmcMzmNXBMZhTFJ5t2f72vvT+OFE/L4cyBNBml5CN7yblvGgUnEiGhKsFy3lIz5eoiz5
XUdLuSbSa4MheCLmOG4B5qhv2Jvg3iif0i9u9AcKkuCMAQAis6F8cA5p9jtqrGTrifhzSEsQYTU6
eVcuH0ha6S2GBrtrSlFuMjtmrZsSqopzfzzj5fG2khnuysONtUrlpJ7g41OSFSq5z6e+fobNnwN5
pGI0oiHQzqY458QNf24sea7A24WU8bXtfq7rAZ8qY16AdG2enb00SndjHpXv8NuokkqC6cku2/Hd
sgzU0NijHoJ4p1R7Rn8xqUouOO1M4mrxO7E1gQ2laMT9ZiCGgTdPxg9lPhrRdnYQF1ZVDvU6sGYb
oBYpH0nNMIYxme6EnhUMLlpD7MiRN4ytxgYeuuqLWANt4uHUhcayr3LpH+Mprt9sIe1tUczYPgdv
sp8G5g46iVPfx2pZtiMpVTtZTmXZ5WsJ22dTOcN1oNcCrwy/dDAU45oCgAeH2d9xopYPp31vlGsK
l8QHDVrLemDFfI4ToBs1uLprbhtkE3xK5IyCiTLnrIc67RoiacjgdR89AOvL9pGJ63hu63qDnu1/
r5OQ/dCaXqE1pSuiwsl58jpxpTLIvabMA6ALBdYzvtxfQ9tmh1IwyzJlAx8sC0wgwpouGel+1RlH
GQfHZRUOhB8EP/A+awlsjs9eLca7KSkf42Xh9SjiW+UtNL/33yM2+Zdp8O61a9EYp8aXHPrpoc+a
/mhVhk35WdVxIWwXrdJElJ6RKxpwkOoTTlGp9OJDL1ypgYPl6JIwofuRsHG08ZksMmewuvQEjZ7v
ceHU9aIQjdeFqxFtStD1h+XuajAMA7Bpium7F+P5d52ZNZ9d8mfnjAHI3dm5hVHiHxYHjsXCRkfP
Jw2ukmyBDFeNA47QmjFQaACAwIuZ8ljs8aBWp0zncCOvi6kYx9jsU+yFuuzSvbJsKdNd1qIcjLVt
8LD2nQMIibQFIajb0tqn3lgYCAR6YodfEQLCRC1jyCnBfFxYvteOYfMRYtuzwGWlwIRoyFtzwsKx
5WBv+6J3ZEMg7jJ76EukOrtN7E1dleVjkqbx1R279uiXGCInzxqfCfIlW3ZV9Q7uBUDKgHVv8NhF
eluSIy3TTw6s7Vsu+1tTWvLFU7F3LEUGstTgpIBv3VszPpx2jlDlqdO0yoTp6Y5TkI2TFFKKlRGs
9OfhLeP+zKbKUYqzm3/MHfBPaKL1U6SnnkIA8MqFKoieqg5BbapemqV1jwB9mbIhUhijnQHRnOqz
Q2c8YbEuu2YB60dJkdxeWgxs4Jxl3y2HuoqVERecYWRbffYkCOyVMbQSGEMYcppLuAFF4bVaEiy1
RbPvqvh1duxX0wpuhs3RrzNIpEwsQwjBvJhBKru3SDsbFgtyXwPITPSzeeuSLEqBTQK1MD1EHcuc
/GPSjIxcvb48y7o0f8Q5iUaXT574cm8UiTybbf1BLIvkknCafU7v+QEyuP8h5hGVvUNhJsDWg1JR
AGunpeRM6C08KOmLzPofKYDVI+7L+BovIt7QiCb3hIvtvS3TaQ8vJV6njfJ2c0eHjxIj33mbd49h
X8r3zoT25UoPTdPG+RcN0e+CwfzKIj2Xe3h0Vn5YdGfSG4p0T6h2lDjrsUOGCcckvBbBCnpujeSp
6jiUoseYl26uTXg+AYvJnC78a/y9iyb/oRGY+jZj6H8MEI4Jc8FWKiAGrZnvx/t2pGY3b7pmHw5l
QuI4kodeeGD+EwCdBddTXW1pXKcAiK7N/kjGbiam7BUhtWoh7TOj79YPWaELHM2S61lVLM9fQvUI
PBRMKM4LMLUD2OeGs3BgxkSHXTGuhZ0/zx3jUT5RfPgyEKDkN6spJ7Qa+zgdHYXI187IoOAG6nPU
ApsbIQgcByv44c+OeZaDPrbqtH/VdNMr6YbmsxtCso1FjB8zBdBFzKvmAiN1fRWAp2JVmqPzCVdY
NTs3IfDERE+nSBHqlL+GdJkxM8hJi2p3S46Ejx9AaQ8w3hdLu2Bim3kgvPtgb2mPjMg9F89TC4U8
5ERR+hk6O8E8Su3sCSIP51Jrj10s3OXagWMxBdq72pXDAL4l6a2wXmDZQTf8OY34N1zt5kkwmObL
N1ITPJva70OBqAYfeydV50xjHTO6D9iDyAhodCiOoVF7h9i4A05qzImyppnvGHOrPSYQuSUglp1j
7UAK3PyG7LnjwoOLWHZX0ZrjcdG+pRYDU4qRCUKPR3JypMdVaZ8TwVzvWmN9CrBAYZ+qnyrtiiJw
gQreYy1qRYc+ygCqMh4hh7IRaFcVyfdb5eCzGnTrui7NXfXkjLFiSW3JSkOPO5b+WQ6+X4H41e4t
tlxooO4Gr5+LyVOdscpZuIxZSNbEaJptHDk29wROsMCMQBY9jl9esYCE16L9Y+juKefs5myQkEZm
Ga3LVA3u1gfXs6Fg5uRp94xKSzY3aRVvTmaaO/YsFMfc/B4xsONiWXrgd4C2pWq4qmZ6lEb/Swbi
Kgv48749ZzeYDYxMML6V1EFaNxpUxWdoYhZbwbodVnHG9COJTDpOnPFPDLVglcjgdxG7O9BqGslU
t+9FA8ATCRtwDu8E72vunx1lcFXM2h9wTk29S/Aj6dEUkDrtp6aMY9IjpNSyINkGdXwD35xvjC49
EFT5w6IFj9i5KUIYHZXMmzQKo9vsucaDH/CZ+bQUDMSCvDhMSFD+Rf9s1aSnFB/PMuSVHCPqTlIw
YiYPT3ZSvtuUoNRZbmPmxhxc28FlaWA7OL1Nq8gCNd0dQTNQRc6ZPrOSTR12wzZWZbdhdb5hc3/0
TDmtlQ4zLIxhNtQ1qn1uewzxwNPOnmeyRibMqCZuqPSfUhfcrXG/mbwoyXPkAA7HSbg16fmK3f6d
6OuvPJ7DKxjXdxwVR9OEwOdyFfltLBwzXYZSm841eUSGID9XAXZGrrYP/mwreM6Y2TOmnBss5e5W
cQP+RFuCQZGSNTUcvEMYNShTNcnQKWjtvkPVY+MW8qQTsHW8lIe0jZM7uCFGplGA+8RzzRcCo+Ua
SAQDAVpJb1LXz8l8x827fO5t9weJuOktcVpQBgA0ts1Ik+1STdl69DNxXEx6shdQzjjx0+5sT92Z
dAiGM2NG/IE7GMYY4paTx2lj3aO088xAX2aNA9dYYjiCIBpkGVE4vGaHZASlCDJseXOBhd+YOOe3
OBnHjW26E2szKIYIP+fa5B2k5iVsjnNs/uIgLnajwIZDb5n1ULZVcOs7K3ogeJMcib0TaFhctZ96
qm+hRja4skni1P54sNpo2gUcNHGALuEKgFHw6TCqXWHvwfoW0BlsA/bCWE6iDh9Z+yuwLX/lOXRh
enAUbtA9UaiYxjITruz7bIAszfx0X0zmDZIoGcxK4xe7Rv2OpxZVUXnHIrU1URdX8DomSEm8Kwqu
CXmbAwaz6mcPbIUk4G6E/Nk4nGMzlv+nIlLcd6w2/G5C3100hjerLXPbi3abmX4DWEzTeksxXKmc
hsBgBumWdFex6tBPj9YX6dfV0N/lC/+rQcCuRgLTXNuvv/w/pFaDjWaZ7cNxSY+qTykiBUKV6aSp
rVHDhZP9bLv3HAIxSQWmv4WT3JXGE0sNKrb5+DuRAi+e2uwFfyRXXSZvG1sjjmvgIZdMY48zMzGf
ojLpNrmav4E1mr4xq8VDAC+5K1wPUi4I5UFOw/NC+cdLoh13GLHyk/0FXW54xw3sW3eX+NqzAVpl
Ja3U3irTuLsFy6gTec2mVnGM+WXEXZN6TwHI41RTn7mxmgjbFDO5mfwMvtjQQKJzpK2dhd65yRnV
n4BR0BDZ/7Q1WzqVKbNB6rM2E+DpRBOokTq47tY4GTqpCQcMo8PQIjPjSdQOoFzPhP+IqLDc30oQ
18wbGfy1ayNPsjdn8f0dDpRob9vttQD/e8IpByxbBFcbePbUHIM+eRIT3AkAc4R55yDc+714Bly4
rAg68kuVZcjJObTXkC8OYTm8OqJ8qgfCUaNmeMfAvINhKdap5nu3gL4LCitPdodyX5CgWJin78j3
YY3zQo0IT8eX+AsbHhh+CfRw5JALbJQoiLwCfGXr1cTxQLPHy4SUsKaRux5ljhRSMZTOvfkQMJBb
UYNgnKsCiXhq6IRfPOjmA5jzWPPOpwrBOODt32bA0P2x2BcS//ioOekcdAWGD3hmg2f9tMLh+WuO
bGu+eqtJ6yF+PyjW0NfjKLV/okh2inSn+92ip5B2Q4rFJvltcOG3+5rkbvXRhJ8YuruT2NxcmINu
KtzW6651wcDjdTSQ+jUbPkrYRTUvnsrbYYdPE4a8dCQ9CLb1R2rCfOxr2DxvX3ipqR4A3FqmT5kV
PJBLT0+QUh6XqQG8r8n1rilvkdNdh8l9pF/neVjwCqUhvs0WFDTTwuDoWExjPduZ3mpNx59zDi9a
A17W2DJ8xjLBa5lB1TWD4qenCfuGT3teFBtP9F3Wu1Bz+PHq+zcjw/kUakq/pXn9htGGJ6kZ/vmg
+nWsGHC4ycHXnH/E4vi11+x/EZb1IVowzy1uhSpAmIyWAOoCBNkVwtT4VmNJyrmkVICfUk+7AD0D
NK1wqyMKRVmYeEjtmYo03UuQdYu996gqQB2ytoRanvou2MPWvTfMd4k3lRtTNxy4uuuAuQ01B0XW
3ZVuQhC6E8GFQrrJXXoSwCU+zFZ/9AdyekXMuR9KZ74BtPFaSPfqtvLiTtmfRLcveC6uZBKer2M/
PFUV5AHd1DDqzgafVGeCI/2los8h08UOviqtb7Eue7Ca8DkOA8pVfYZEHB5/5eNgkyUq4YeGjlxz
b7nkukAiZdcH7zwWTwXtEkRwaYTQhROkcLyL7VBCUcXUUQhdTDHRUCF0VYXQpRWFrq8YdJEFNdqY
nnS5hVkFxIm4SRy6GsJS8tWCwSu57BaaMTpdkWFYlGWUbtA+BAkFGoaluzT4Xpn1SKSVWVdtjLp0
g+fdOWFvvUVBfaRLQDdzfFU/R/Khsvpm0zXeS6ZYtFSpoeK8M0ezz737kFniLHX1R8sb99qFPnUg
TLnXrCjEznRZSJQMj8EYuOcR+xg3XipFZk+XiwxTqC+jkLVmqkfqgBKSHOg285+Q4T+qV74HKYn7
LYKWyw9jfiJnOmMZr4aVN+CiaRXGZnygzRMAge5CIOBpsFjTe12NQkaAl3Ho3tyQBySWxfzJRQTD
my5VIUbx0pcj9sqGwpVCKrUjyocnp+6xk3E5sA/JkDHnCFW2rZgAnIavDpcqZQJqkY5mxmWtGEqg
3I26+MVCgXkSugyGLzIea9o2uDBVzmGuhn7jFE2OQ53kJaTKkzdHP1WgnqyF/7vju3kMS2/4DmZS
nTozaa5wv/yd1fafvd8RozFkeBkd0T3NU5C/jlJz51sr21f++BjZDAeHonzmEg0rGW7Cdwil36jJ
2QOFYwDRmbHoVjBdcJSDm1i7BBshm7QgtFwZ4fMwu+FiD4Z6youeJlVhBdD9h4rn3Sc1E4QzSPju
yLFwIKtZ/MQs9zyx2xwSrtdrDPcOa8cYHg2Eql3gmm+W4ibX+XG8bX3sNAXORH4n3noi6HMkbjys
ZZ+nuPHs0TjaJNgvkyPa59CL0GfEnMONaPP2xFIUXGdF3jobuQ3TgLlQq4pX0ZaYtU38R5vIcSHH
/TfHhgzWxkAtM6vkqoR66H/DKpiScM7c4yJxhzZz/l63yCWO3ZWvomG6RLPMMlyYLnKYNgdeRaeC
fy0mVNR1I5ILUcaZaC0JIVqNj9ESAAoPdZLTGcKLAhj/YKrxbtNaemIm/wCKvWL5TsHWpJ1FYhUZ
GzbnL4wrEkd/WeO+4bifZq27/v/ujP8bd4ZDPBTDw//Zj3GX9fi7+vkvRgxj/T/+e//7v/z6r/+s
Bvm3rox/+Xv+1YfhW7jcQt8RbEqmK/53ybnzT8LTDo0gIBzrWY7ga/9biZ5lm6TqHFuQhDMd/qd/
9WGIfwoDEVoa3Snc/xcPhv0fODB4+TB7eLans39/6YT8t8e89QZ3XSNTbPJwrh+7cWG+3Y8f7G7t
AZAvnS6dXOjSrYYnI8EJaGgP2jLfR0/ZD7V+flv9JOcm44bAXc7l7NC6a4EjK5L4Yn+9AtDr8l0A
yTcm+Gz1WxJfA/Z3rqyoM7xDk5kJhhj5O7Z2Dvv6TWMSilzvKf9b+vUi/s3v7j+CiPJD/IsDxQ8d
h9wjfeuu45l/KbwbvRzyXAy7IjftS2U7oBYFF2WL0SxMY7hPtXGa3LxYV8q5DgwfTMZcq3ZMLiW9
z2jhJlYuM2TWZJjP+Mar1T/+gPrr/7vOTo+GdqxCwqIUnErFv3w+KrSDBvdOC3/SppZQFZpF0/q7
f/xVeMr+7qv4PE0udkqbpsK/PAWjEkExUWuHG2+AL+XgxzTLn4vwn9xs6v6Tb+kv1FYsLJiSTIfF
jOfaMf+a7hw1t2WMfJrZJ4j3sUueP2jRmQJQCHXJWTylUzjCOfqffV2ftsp//20GNlRaW/+emazb
+mX72wZGR0FFhE9LC3bugFBRbAxnIpbNKyXULowPgKiFkXsfzliF3Ewb0d4KM7A+Y0L+zDfwzR2y
Pgb2T0/wOV3C4MxJieI0ANkguOMA/XMQW2U33q3mfPQWmZkOseTxsl/ikcQDMzpi0k1cPH597w5W
3bU5yegHs0VGN03QI32NTOrRkmBa+1VCoszr4z0uLkZw4AiC77jjrZtARv4gl96R7rCslyzqWwwQ
frwPndR+DEofKgHWQnq9UIBwAZm9cw6iPI1Xjed6Zw9LEGVvc++goXjZPVW0ManBFO9Zl5Znc1TW
DznMCznJRA4fTVPDME1hWYBYEpsG4Rpgom8+cEntfyDToKMo6vR2s1vryG1j3auxpHyAUKCJmcO3
p3fCsASKTFytYoji574CK2RCOdqa0rQYhiTLkSLEFj5bjYwCr3TfMrJWQx/uen/p9qbdheeIPAw3
PUC1SRi5G4f40rUiI3voTdREaXtbVS6Qg0RubKfZZcDNmwqFaTzOdv+7bH3K7j1C+kDzFugmhBzI
D9Rnn5u5P3Ttc0Tot68sY5tn2HQMc26PtJ4dmnkx9v7EkqQ6cytl8AOkL81sGqhdpwakkSL8yQ49
rQtuC2sHr/gaCE2+MVW6c7x+V6qSAITBA9KLP03KhHviJA8LC4JH0eC3NIYUY21R3aqgjU5ONDA/
a/z+T+zVYHWmZbz38jjVYMISj2YSrzrwt6D5LhRsZBnFACO1MN4Qcg5nAI6TYCLwEtQrk1YaWhXx
WcW2uy2T4IsHGt6nxKnaVSv66k2NLVRxikUzNG5G+8+imYs7CEn5niMVBCvXGJl2tI7qLog//po6
PIafZVkjrEI0gR4lw9Sldmkk9+c2zd7L/fk0ldFnSS8I5AKjhsxY6rtVPrUooZPJB83KJTo2Zsa4
OxhjUHlwf3cIg+GVSgNKnjPXZYXwcOczX2uHYTUvNHFImrh/qUyWG+nBipSkzTb2CBdWdvUvd5lb
kHJjcrBTMf5E/oedN1XFM5cp7kiE4Ssmt9n0YmliHdfP5UjXesOVXx/oJe5du+eWW7DRbOrZSdZJ
11Pd0gNtZ6oqmOfgct4iz/qQ7ms32oMuzo/0GjXnCJf8dW6j/htCmLWbSzgxrGhZAAyls36SxcKV
1qeReLOqBG8uwDRxX6ox1dQ4eaCbwvjRMTxcox6B+giYiVmm/5tXP3tpGFtexVQDJjRQBNYuz+Zt
iJQA9NwV5UtNJtda8anSE7stZ+AcS6RTIRO4qmueha8vH9Hcfs9nOz+JEdt3Xpv5Br9BxAzerLv7
1AqcIdaSCbFq8JiYWzMmnYzbhvVIgUc5yRSwi0kge58Cl9ibqm/vKQvETc487B7dNFyLKv/Ypn19
gZFZequq43qCDeDcuFQnrCDU/xZO16JASlHuOPj8mbQTqkykQOrAHcU4R3BV9goIs0wsgTvr6jjP
eRG1pHQvQ+iMp599NFo7W1uvXDxYmTZjUfJR4UrBoEXhSLEuv4a32r5lhxEFHzoeT7tiBmi1Z1nn
57WZ8bl+J96YnzxtB1PaGKameDNpq9jQz/2x9Ir6RXQgRHIUnH4VgDNkqEVEPE9h1HkieoPiQ648
t7MbJB47WwUioWO92k5cFQ/UC+Fg0142VhyDibOkbW2hMQFLJrY3ArHHsqESdAywxM2ThTlO2+Rm
bZhrZeM+2NpEp3r10cb0/Ur8dR2Kz2qyNW9Jm++CsK3PFBiqB1Nb83j1zFvbFx0czJHRu7bwlYIg
hC0borQT2Qjx5fVryopJTSn8k6etgBxBpxdEnPmRPrBKT5lJxiwJRgJFFl1k70kh3znkedRWIBEP
FlG9xSEF/OVCFClZmXDBFeQPNEZGE06wTHp3i7/ht6WtjNTK+E+sz9V6mjDTTpbeebT5ke63H4s0
QYkZrPhfBknJDADHpMugaVNpE2VJonxP0iw4jNjl13GgHhNtuvyCJ3gdi77nRtM5suMbrRA/WxS5
WZs2E23fnO1avaHZOZfG19L4LFcmCJ9D3YXvmTaAqpF4vLaEDl7JuHpmD+TuCfp3FJs4mYqjMWk3
aVIol4k8FlPbf3Ymm82urpvzrG2ogKapkqjYeSdtUkWhel1ikOgZznrCIhMJbAiNA7gcXims/suk
+UI4SDQodG1pMyx8yOGcl0pu8YHhlXW1bbal4INuDqy0Uc0P2/aBwizFHycJLvxStxkPYz80ikkJ
rWAzcaarLJW16xn3bRv8HISq8O+mX1beHFNvpN29zQyDztBq9zTHh7hjjaQN/n+ZX7QpONX2YFQx
thzTouuSAhrG0riIE6O1UIosXNV+Ox+4sSh7VbFpXU3HHsEk4EZW2pccxU6AcQ3MRkAbs/9lX6bK
NNry/XUsabibJ88wPvqRfaXB+ZxXEWf/gkFnEsVE8PKea662SSOrm987bZ0u8FD7Nc/IkJfWWplu
hNRASmskEiN6wPORtmHP2pDNqv3Hbj+JRe0jbdge1fxoeonxkWgzN2S8SzqVw059Gb1D+0ejrd/w
ZccrFNDxxNGYkdTo/BpGJzr3eMbzBDFcTHyoVJ6cL1+5t/DApV9uc4HvHNBYwG6RMFXQpnTSsh2g
aIzqA+G7mPGSUbEeVsETJVNk763R0PRLbO5zoX7xa2CGxkuLIYugHMYvFAhHaxFeToFB2g4kN7VS
sWjNYpqL8NpqHWOIUKuiL3EDs0r77GjFgwG8cey+ZJCmrZEnEA6OTjtQF4VckuLURAPVEgq40X2I
qOJblU841g5J4KO4pFp7mSYck5SXbhE/SKBF4TZZ+mOQUqKplZuWBeWgIgyjGWgWtjVXrh2t8wxa
8cGPhFEhcSBzFygqq1xfYld+Fc7rzu4p1ctbBxEQJ9k+b5tvnJrm7yT5xXaymuq5GT+p8P21gIhN
JQOtSWtS6LP566R1qphIxWXQ2pVAxJq1mtVrXYtuP+toe+9N1aH3hQClKqpOdCEXrWmIYksJbrIG
/LBhRN1vWmnYh8lN5m1O3bI/EQRbTTEdzG1ZgVycgpdC9zPjmQ5gToFfyB1pbnPd40wrnAbAClpb
izou34lY41BNfaN9b0N6oCFnYHICW/VOCwwt0bovurZpjh4UCSQCnJfSadpjpPulR900XfQNVqZ2
zJ69tku+sYrAIV3K9tr3fQHdcQjzWW+/4wuV2sYzzZjqziQg3cocIEPjg3AQQXZlYNDuCt2FXVUT
DhcNsYNeJQ9YdGcmNdKDVv7F3xW9R7d2Rog3XucqbDvGZWm/DSnKoIjJree99dXPPXfZ1+Cf1qgO
nzV5UhM2anYzKfV2rTpZeX4Ho1/S+O1EXcZTz4kODgtwNz0p9mVLRfiM1Y89BPxWT4E49kfg7LpU
XNIuPuX8MVsXjjdjhncUs1K9Hb4aydslEM6jnJf2M1RDINce1iWSFGjn4Lvj5TKXZSlWITZVpnbp
uAf3mZurPMSEywWs7z3y1z0NRk4ec8mDOcsSHkfuLGHkdOM3d4nxxC+1p9dODow0+DFVsGbnyctq
FuLenUuWIKYEexpQP123N+lPw6iF8rckb33fxSdjyPBEqDpDjV5iogeBr19XN8xOTmLhFpyorjRt
x6UgNh8AemMC9R6aaqgYp2PXwV7JhXKc9VjBrxVHyap108eM0MeG758jtW31HGPjOFpHNWeQ0Blh
QA+zxCIIFpKqgzYS+84HZdniKsLkKygQzpvnJVO6KsrHAM9eUWTrxAYum48TaEfMbfAH7Vxds3Fu
H3OrpeQ1xnDUcsbdhcokCDxwt2roh2WpUOKihMe0fjSXZ7vLH8UwqD8zifkHHEnUE4Xjr8BsWPOo
Nl8vLIF7q0EDpjsdndqU0rERbkByA/azsgPzF35rwWxIoL/4Y/cL/bwdnp2IdWm2w28EzCkcy4bW
wUI3vpVu703gh1pA8D5IeObphQa1Q8hLpW/hNR2WP1WMf9fBGYq3ok7qA8P1+YUUR/8w2366kQXl
iXyIPPsz0ThJqDfDDZPMmh4U+ltHKp+CDBXPd3/E5+omXKMLmrIeChEzoDdr+WCjZa1sJCQOWEn1
YmdAuV0e7bMdKBbG2r+3ITSfyqBdr2saj7IKNjOK3vsTbx4G8FkBdgs9lyz+xEUrclADSje1YN0U
fvE6hWl4xb8j3gO3Dd9MOgLxW7NbBcPM/LT3vORxXvroLVC4fqlj8kgaA4dhophjJa/JDKxj3wJl
PipvOfQFHibyNVAaV3MRG2CsG+pVMhOMFA3v1Af6YuMKBIuo8n8SSp//E5VFa5l/J7Kgr4T8g6oZ
2n9RrIDWL4WN1ZPvtCOfmKQ3Sk2WnWVV3aEZkguWQLqtjfkPbobmHHAxJf1l3wML3HZpAMdkoITS
AfXatV6gICbbzBnJvpdM7lTykQWcI+Yq26aIPdgIQtzfS3iPQjltsgWbyT9Wxv5OrAJ2hgvSRJoV
Vij8v0hGAhaNJKrDnt5pacD+7SZGuJKN+iZzUQMdTp79CXL0P/6q1n/wQ3RN4oH4jzwnRFX5n+yd
R5LkSLZlt9JSc5QoAFWQwZ+Ywbibcz6BOIkA5xw7+uvojfVBZKZURkRVRP9Jj3pSIimV6WYGovr0
vXvP/b5T1dEzzlwND1WimmSVToLhOrizddNabKtDuhNT+aqXxn625T5EnZamjbzLRRhdcHplsy8v
a1HvizryrCZPD7/+evSYf7rHirakwjVAS5LO9fdfD+RpXM+cojEhWecB15eXEWcy2XrHejjtiqkw
VqY70VUdMTIAickf22w+oHttNyqyEDYgfcrd7qMWkXlA2gfEPAG91oLDfmwsZ5NHKNdnhmWM0fxz
6uMwQoPx/Ouf8fNFlgDmYCM4tDwda+n7/70diJzUF8BKqKSygDjRaWouK/IZj+QCnoQk+ed//nGS
ld3i3VC6+PGeEsPXsn/xcQAhT0GqYDg3cD17KPurqareTb30t98+8v8no033U/nlv/7x9smj40VN
W0cf7XfjF9yrf7s7S/Tan5FqC/nxv/6xqqO2fcunn/+bPyY2mv5PXnlFe4y3nn1auOY//sw+09Q/
dSkdm6Y8Dz46d4u346+ZDZBEXluWCTLJlg4zy8lfMxv7n4bt2NJWiL2/4RN/yDr7VfaZ+r6TDWVx
+Qa0niEK8Qf5rO8f3VImhhH0lD3EvJConDSfCmkRBoWoIvIv1w/RZJm7GH1+1rbUJJHyahcQ7oR8
uDGeiu7e0asPk6zBlc1mxFYxPMZMLgOb6Jkg3mBQuegzm6SpxL8LYuXpMt0FCBOV23f7BfewGbSR
g3BYL1gt8wIN7XNvlLepQJCRWsGNVtPzqRvqENXn70HuviC/AllmZTfJ6O5jzvinpnI2otA9dyEd
iW72xIAkVpGbtdZSo9z97Q5f/zE0+V95l12TJtI2//WPZc381yjlj2vmGDSowVqCbBE/XrNQh1Qy
ZoQYN9pDTcrwLsnQYv/6Q75fGf/4ENZrOnSOlPpPCzegx8JsChyNEYMr5PkkOcAa/0J/y/nj3f6P
+Xf/7ucQwOfqrlrGhOKHmY1qKDkbAXox7O1yP0tL26hKar/bif7dk4aBnBQNLN/LhvT9k0bjFElJ
oggKNemeFjo8Kn44AcrIzDnqVaTK59HWJ6DTId+2SGmJ93TB/xhH/8cf+/1S/e2y8mIBx2QQZhmm
/sO36CGPBqKhBg81i+aIq18FUEERoXCKSP2NwoP7P72PSocEQ06hycDqpyFVTOfaGIjCBhgNpXyM
hQ8LjipW1VP+mxLj50eGjwJ0ZNoMYrnEmPT/vg3pVUrGkN/PK0wyaArRV5yKUL7J2Z/ef/2jlr/0
/RugLEexZTNqZt3Sf6gqRCE5GjY0n4K2mPYJroDNpOL83XLKdt/EIjtx2KA7hJftehj6PzUF//Em
LvvpDx/vsM3Kb0sj8tMfbuIw0AtnFI1Gs4tq9Fl+JE6kH+pH2rLobIumiX/zNn5fvS2PjSV4Q2x7
Ga3rpml8f2ljsOwtWhwUW45tP0KAF3ehmTa7kS7JDUf89JTruNIGuxm8X1/qnz4ZOoJSjEcIwWQv
WGi5f7+pvj6bFUQ1DEZlF3FA5tB2YfgOYWqK7AdITIl7lzsAG0ctcq9+/dnfJqjfXWg8zIbOSF8I
6g1l/bDSOVnU97poemw90UWdd5Bo3KBeeF82ZujgzdTmpy5nvsJ0CSJPkXVrM6ziTUfL0yCNDHFZ
4q7sFl9fAdUf2ehC3eoK2qZ1aZ+h07/VZigeDeFc/vqrf6u5fvjq0lTsuTZR8HQ/f6jJVM/LuGgM
VhZRTgsTm5N87Smr2xsqGrbQaRn7BcF+CIx73Wzjtavj57Ga4bPUUQAqcPQ7uirzVg7p9Jt7+tMi
pCjfdAv0sU25aLs/3NN06gwzDDENdTmQ0MzMaKkDRfM3QmeKJJ3JvE/rrPrNOv/zkyQVrA1neW+M
ZQH8/kmirreJ1LCxE+p9Bxy28tKEWYwPpeCgcnwBjnCga2ll/Jv90vhpueD34gCxADAv6675w8IE
OweijYN2ik5oRSUe4WyoaPR5eiHyu8oNkZSjSY12DQyuLZ6AiB3V9/GqEjCf1cq+YQ5pLe2A8FJz
xeIohavE73yq4T9eu04jUClCk4CIGJ7sFhBQF4+SLAQrPKfAk1htO5sf2PaHVpjZF0dUT79+3n5a
e/mBDq+nTSUlFczp7y9ul+gzIm5+4jj2isD1fPICMNhr4Fy/+aRvW9T3TzYfxX6tuKKcOn58sg2m
gd1gIgnX2z68bVtSOYO4ItxyKvNNg+PbCxD5wxQdh12WEoRh9DL7zW7+0wq8/FzXAphAtBNV7Q/P
Ui7ZVLKMnyskR9qqS75MU55gvRI4YCzzd8fYn0oUPo77SrOK9YiGwA9Xl+o6swor4MQT8cs6kbQX
WVDbx1/fQx7Fn59UB8wTEG6cS4aiEfz9bcxiAq3xTlJ65BoDlSSlQBlpN5lmr7+VVXfEGN2vAgz6
kLm12hvLwb2uCTQ8RFZVnvKxjXfjgHq/E7G1qxzq5oIwJYMQ+k+UzzqQPFTwgUb0RdJa6Q4it7by
DfM1trq3otEyL62Jvu6aiFpaJMy/bKHoqIcMQtyZSJlS15NjkMfYPFRqXzmAGI+6Kq6EUUPKcEZr
1wD/8AIcfTQrKzwy1Tjp9Ly0Zm/kMApAQb0ls/C9ye6ii0FlCCqLTtnX2Kphow0YhOOuAIWspuE6
hNYPFrsXu6wYQH7WhatWNIpwO9tTdJHpIQlrzOo8DBtOv4LOK3Ytb90mqeBLrOFyKXBcPbE3CEfW
Y0LegMaoAL9IvbE6vrpqp6+JaY8nBC/ToSXrgplHTADAWOyIc0KsLyfjMgvm9ODayCYogG6EXWPw
70GQRZGPVa6/CNzgxjA6JJBybC6ZZS80XyUuusAuN7Ls0lt36ajPeeI+SDwybFflm605z6NTsinF
qfGkUe6fLC4Vn0+bdwjK4cw4kZhOfSERo5NglPPaqzpUF0In4L5ATYWfmpmfXts3JC8gK5cEJzYV
ltk5UdpDVYXzJrEzsa2byT4oa7rGuWTxX0K0UCFYWOboNR3Z9o7+HfhL+J5PXQz1zDDieIXP+3aw
kaJCi35lPtKQUlu2ryFpKaucQ8Gqwd7B6pYDMG5YvzVogbGLolamexkX1rURwcEsRGYe/aI7iLSt
vGYJXpFW1cJ2pD68oy8yvxJxEpFJiv3pMpnxCLONI1PocOdI+iXE/DQD85C07cgyjdGgM3X3Sdhp
p5M/Mpal8zHexzIvTnR0x/eJwNdVhkngookgwgty3M6Fjy8SSNGSXhi5m1nnYgFA/vQdakTUp1e6
1hjvBT7mVZIgExuXgxvBQvz7FtB7f27bU0ty/D1z2HMvwbmRdaldTVi6joMzBY+p1O7n3CBWtOSY
P9YivRxw3K+HPFhrGblFDc6NtRwRA8WLsSoR9ScJbTDajOTRqBlFWQVzSlzhIZDlgYQcjVEjiGqy
A1WTecZgLqS6mb6zoZ+QSj84TA1JrxlqooDJqvEqXt5DA+4b5l/r0OAzQDSm9kdhIj1MotDcJw7u
WDFxbZ0JFDa6tMeC/ZLR6hgcsJpkh4Xv9Ow3YokdSs3SwSbYkkcWw7t3VkajYwLEYdU+JW6dXPHG
hV7HEkwoCXy6zJoY6bd2eUnX9MGfLSRIudzMg1GtRZZBr7IDtDcdYqlktD405Fy008Z2PRDrPRQG
ugIm7oUbMofL+tr1JkWoczDO3Q3kN+aNo2GtEXfjOZlMbUUK1babQfu7hqbf9RqozoRmhudkalwV
WeXS847tJ1kP46eowvGJXPIAnB0I4EYRiMbAp/7a96G/irD37lBBwXdwQu0iNPvglFHBr2uTBJwg
dluU/8ad9Gf8TgUSKNoY7UMQGta71tU3CuGWFtH743oek2kovNQO/dthkOICPR1QZdB8e7+dQO1y
VHB8dy0q7S5S9VdVOB+JFiUr1bpnYNLE0FRfbDjTax+Pfhh8QPS9rhaVC7lJMw5l2ENO1Z2CCJ95
Yp7zNL4iVcXYG32KXTqrsq3lLPBJjWFRYDyL6iYw8LCL9BX/1ypEwb7KS4tAxLo4IwjYpbp41sRr
D9sIBDkLfurXn6jCp5Xe9cmTPwSXI1asrbDjcJNiWsPzH8LLsPSVCynnhKamP9Wj+hLVQ7YLK0gO
Thd82KP+da6hPYwExJ1LPaF77tgXzGxWGA2xKQ14bxCyjii7fB1sRjJ57TDaj3Qjzsz4cLXjBgut
5AsS/HjbCFDv9kR1NbFwfciujq/iuqpOhKTKPRq9+oRTTvCVbOM46k4FGMpxEQlWyXUxqHcXWkGP
hbzE1h2opMaUmVvy0orCaFO52P7brh7vkzk2TpjxxbHtfHujNbkKEcF1+9gO83MXhYPvUWEV25nK
iCvHISMuyXToMBSuKehJosUHTH7OQJDUR6OlydF2yVL3arRnF8IdxTGpI3mSnGnuOlsj91Vn+JyB
lZRIlwIIujoBhViBU3R3ZIMRxFy6drSxFdPXnYmcbmHa9uXeJXfsYEYZwJMqqzFPIwlOF9cjRnnM
mfmxAxB2WZXp7C2S3MfO1eIPNCjzgerGupqUHr4lBGi8+7MwLmgKjL23OKqr9eimk1zhi5iPwVSY
N9YsnevZsvWrsp11e53FxAjhohqicV3X4ci7SMQS3d9Bn65b22wR4hEAcm0Njv1CTnN0mofUXfho
ZXM7BzoDrlEOG4ct/6phvn0T8ZjsbJB4RwxC1q50feuFPbA4o4oJn/tmnj+jHkYEvMsqfgirmerO
rC3kvQNJXZHXBkXqoIMS8GXoBp7jVtcPLoKXtywsY41NBDt+p5ys2c2F+RJajoatETFsKBCyY4yt
orMej9lLaVWE8IpONvclZh+0PkLaH+NsdNmq5tLeFjUR9CsmtcU61gLdExDH7tyyr2/6sIQWQui3
tcOjFO0EzQGe/IlqB+9tnPtYwPGS2xUZEFoqrptoGnnAAzZDvXwZOuvoMDf1FL9unaJa3yjNvTLa
7tqY4n2YUGvQxXgBxQJ8I7hHP0CO/SRhaopwoTyEIA5aYHY9PparpG4IrhPNQzUPN5WTXYjiq2wS
d6sPbpB5I1PZTURYxTq3wHzNpJteZz1UITrEpIUaw0SzDzCfbc41hLKWcjLm4KxwRU72eOtjdStA
D26yWL/KK9fBhsvnqTp6MNryLUAm20fhpWqQlkXKrFZdXG4bTTw7efKQte4nDy7hDnV2CgNIbbPJ
KBLmfX4joNmzVLUQ5PS082I98DQ0qPcCgy1UnOCjUAl02vhExCSMvhF3vJ49G318P9VLiqCWbvUu
iDmthfW+RLS6xcVqQFVh0iy4eX036NsqbrZzjdlnym251fPuqxlUxopeAIFfbX5dz/F168h9vNBI
IcAcE4n4YsbXRBtp7laGSUGbReKtnIwdkZEhSfEYDSbT2DlW9t7WWcwEHgkBk2byR5uZ/MtyBs9l
vVQEQa4E0XBrkVTvpbSpmDVG4VQllyCdX0Q2folkSgiBeyuCCe5E1rz1FUlxxK696XrzzoEDVXd2
iLF6raykMFdd4pKWPV/43PMNWWXnvEQgTLGVHKwMmVwgiQV0BJh9Wece/elDpgvC6pWpbZph6La1
CNct6h7uCcdWCgKTEINNkfdPhLpsBmdGu0KiBAwDCYES5yCxZE426KekK9s1fcZnRDUPCAy5YZLi
JojSx5bCgni36jVyyuF2JNjghW1x75c5rKSCG6/rEQiZXlyEBujhpaF0yE0GyAz9iO4I3SvNn1Ez
+ocInRNgmDzzLCPrPTcsYGgI/80lrPhGn9N5I4fg2eqKexZ047kl9YQmHNyONvQQpjZ7tnrOA6G4
8/3wnqXJ37owoHUDlS7Mf0g5tf8QRvE5KVCLKf0rPYHhBHr9QMdEXgUy8BqRvA5ub50bHUhBbs4D
RIwsfKyN7t7SiFWPTeaYsqS1miQA8ysbjH81WfPaUgmDCFZprcuObjjsZKNHmAHA5vFsr82p2iic
XqtahdlGDNsuRfiu2g9tgrUUQD+Mo7tWaVAQm6uqAQgc58TBoQhC7+1OBwLGEVCIQ6r5SK1z7XXU
sicyaveBMforzM36jlhYQAmBY12lQbrnfMbjS0+U6ATSlBIE4+3o2b6ABj7koUcLz96FIGzqkaVV
S+PPEu3xKhsptrkSgSdy7bKY+q8dVQ3iC1WeTOABhylvr+MGyBjScs/oOC0VmQ7SAn27Ncg9hJQn
muCCTY5vHSLU9ojEpAI2qugW6Rjx61rpPhC8c2yoZnd9mR1Yf3Y0aS7cviSAtQnsBwPJNAuDJV5q
Nk3k/kha0nddxMx+2MWVcWoTgDl+NYx7FL+oWuHJyFw1V+TroITAZzIX6dmo84RF2M099OY2hKZk
twRs4NLo2TvGBGVlih1mlMzjIypR5cobLZq90B6cXaeH7xlfVfMdBNWFvDVbtAllhehmINNm26Gv
okaPt61Bo7QgNdnLWu469XrIxdKL2HyVgzwHiPC8aDkjjjWLalKXARTp2dmXqKB0O1brFullWBHg
aQ/pfvAN45E21HOXxWelinfoh9BTmlfMv+IqJl/DI77BAx7y4WbiGirF89x38yZgEdmDOcTVHicP
zWKWiJE4XogsdVDlUGlGzNwWc+mRjsdjO5KAFQvCUfDrXiNQPLTEW/uU3izWvXOAWau/jQTn7RAm
TZ5yi32tg1QtxK0Dpt5j7OjsrDFu9oEU7qvRPsWoYnhofZMgljjLN2kQhMcgNv0KQW6b4amoI7Zf
mgL0c+W8H8c4PBpsBRCZSnuFbH54rkLc8OSpYPha09WxnoMOZ3KcNCTI5WWxs2jBIVTTwZQrpOrr
ICN9GRGsMveyoGsFQTKvnwi1CC/JP+d8ELiU5zvUdCTkhINihxsd+6uDUWuZHUQ3YUZuMv0GJNZu
o85R2AMZS9MoPxtZqpNiAFVyn40uMUz9/FIjHIMvxgEmz0HOKLqt7zlKtEu7J4iYSxtvo4r+DCAU
DvNswS4BpjBqeWR6TNRbJYpjaGlnXghW5cCNr/QQeDlRHuPj5MzipPNM0BkJ9YRCsJXEM5EHetE3
FsQ8I5tRjQTZVWwUbzF3m7delMcBA/MZC4B2pkUiN0rKd4eoNHsVylc/wqERmaLiRQ0+RGfVmyHy
36quAJWllckj/Cg2Vrf03bcxw6FNl6sIXkPbOcGnL1eY4ViLG2eDz714ipPIPqretElwUcUzAIMj
PUFGaLzpp1Cr74qU7YWakyOJsD9tkho8XB107vP5w9QkHJWCiDFZ32BNOTG6/jqbpk8EmY3HZkEU
TXl8mfrQy4I2exnS7pBaHafHNtktCFzCQYuAFD0nv9AThXvD9pHpIU4ltzhG28m5bFIYIOYBm6ki
np4fXd6GsAi2dkZQATEn8aWEMd5alXPOff3FTE1swEtKekSI3XrWJE0NKuo1DKXnpkCg0wi33aKz
e2ASXEFbGkZ4t0IQLm25+7kzSejMyc8NY+ezLxrjOVKIZhNlJogX2+wQaOVzJKl12EvpVg1n10Zv
XQ+J2ohFHkUy2B3hQR9hVrNtVC8cZthv5/YhUwnqHBLMV7bF6EMSF7CC9/oRs4XSXTFvcl/b13mz
qQDTUwdhpKknRZgEbaY6LWK6tExA9PwQ+WO9FjJpAadMIW2TalVygy4KZ7xt4uyEa+q9dXk+S7/r
PTp8+zxD5qXb2io0hvexCHY4mjApj4a5gmv/0DedfRHLNtq0mUvin+gLj3xm4+BrU/5GozQjJWMm
SwdR+85OOKrEkR1fzEtqr2OWHyqvkbTNMeiauQD6Q+seeNCodprwtx15rquAIxA4aS1mYu8+1j3e
jESVdzr9ds8JqmOiEzXS43NfTbaIvVom1+GUnsee6CsnDogWmrp63VpwCmTXf6Q6IQvgd9ne43cl
4OsrNHBl17Urtwfe2hnOl17vn6cup1uGwc3m8VgV1niWrmANLXuQdhYASS09weFrmC6xxlpNeGJ9
4sNIuYZoND32HNauSf+eGUYNaONd513DWubhZb9mascMwEgVeIh62AL1fFEcd8k6JJn6lAJQX1k6
eSR6INbjXLZH1xoeOywJN0SSQ/ePjM+8p2ZpKls8DEU4XpU0kuhGz+kDEiQTnEw3Hzjf6VcRgete
rVn5LjY7wfG0/Yo28FUBMdnPxvxcA5PBFGOMzYXNZI8gbsxIffnWKONLJuUjwD7QIJrR78e6X9T9
RDDVYx9twq6/c2lOrSiDkULV9Ua0iOeLqer+mJb/P5P9LB/0UYBJjYKwRZfy5wcvKprv/mHzzVF9
032pp9svTZe2f0laln/z//b//FOX8xtBD+5UFHiLpNDCCmtKZrp/mxIsn/fn3/lT31N0dVAs2Pxt
/ZZ/IFpZ0/783//9d73Pv/2Tfxm2dYm+DZWIiUTMMf8Ozsep7ejogpaUVPLLmSj9S/wjhQmbEtmP
pfM/SCn+Ev9Y/2QHBc8uDWkyemcS8tel+lO48iv1j44ZiYHGv4ZJP3/zHwYeDlUxzrYCfKLJOKKD
Wrp1v0Elo7S8hZQNxkQENgHS/rRu7PLQR0a4jvv604iBUzLGfDXYcd+ib+TKhbCCtDw79oUB17Kk
Cgjgc3hdQm9sCkrrQA+zuUcIedUvbExyId+HDNV2Au4ZhSrwTEtwSpI6hNICP+dz5HbhRmrhcNc3
BettV7GULzDOfMFy4mUyPWts3nWNcAwBjkr4Tb+WC86zWf5QRZwQX9vONk4tODFk9iby++QG5vuD
xropOh/yD7teZk83YYkNNy+JnhnqnblgWtno0RaF1RVsNXXFhv+QdIU8dUv6q6agkdr4ciK44W7b
k8iZ3+sLtDQwOYoS9RNCCmqvxDQ8SAOCPw3/ZsctfRULaiPsexeDPDhU0tlqZKoGHOAJ8xlzZ4+G
grbHCRhuG1eB3Ant6MNaIKtRV2qvkZ6MYJZZIFfEcpqXfZk6pIRb87TWNBtvrM83wa3oL5haaK55
RjYMmF8YrywRrDip3E3gX62FAztCzSLWFt8tXWY8bd+AsSWPxIY9DY146S65Q2GFkS3+xpmdtP4e
C/LHCILWZUZx7ybDS92JE1THq9IloX5euLV4JvvrTrV3TMSqY91P92W9DGswfPIXphWiLqTeOtmX
Awpp7FLwcRmSIfSuYOaGwHPHhaJr+YCZw4WsS1lnXKoYTcuwcHcnALyDq5buA0xewtxJOk3A15cL
sTcEhPtFGsOT8pfyqv2KwgyKcoh9Nbex3mvBKLaYePW7wky5atlgvCkRA7f/Bg2mXpTsEfFZLxRE
4QK2sEFsE92Hdrq2NKrCNDh3KqJXhCvxunOG9M3g5b9FQF+TqG4gdwgwNz7N42wfQL3POx0pwbFZ
wMcGjwFXFZG4Ztb9Y4vuYqUvqOSoodVbLfhkJxDp3l6QylmiQ1rsXTjLzHppEQ7BUNxAKA/OLXUm
Z9LOY+gCqGW0YTVPUaLfNwu/OStbfGIL03lIUoxKYS7Lmohvs38unHy8LQOKzT4w91llfrRycB5a
u8p3OHGJHFaFAi/X8i2oDNzXkjBOAAUazKioSBfmmpoD7Utej7640Er8oOWUV49siJQqaYiYz/Ed
7Q7+frCFJ+vsZG3hGaBMf4GAPOITAwmFPN7MUrVPULl6tlPVLacXrbquF0xzlMM4R9yT9WcY6s29
wK53lM4Q7hi9zZd2N497WjnOp53TmTIdjUNvVC+o08qVrwOHCH9DFBh6504m2HOQumNTJMUJgjtJ
kq7uB8csb4xVERTREWMDy4VfhetgVPhkdGeW+spsQrmbVe9f+FRcm6xA/08wp7XNjMw9QR6wL9Ug
IQjbok8ltcuSN2ziCoiInyNek3t9oRViPLRp399awVBeQvDwz6RsNDCJmdTFDJufaUJlXoVrBw+K
5HSQLZsIPT0bDCMJbcfCnOOTBKl3lPhOS3s0zj0eECp0/wv4nzfREbNeBfpT4uTvRUQAezf4b7hQ
AL8pLKx+zJDeGcXXjK78moDFR6smSCDAaqb31yJvdtJiuZpSeYvTfjVPdBQNh7c0mrVjN2QrS3Wc
lGgjYmpIr0QIGS+wHFJAqJJwOvvIs2VHaTWC9mS8ViHbSy2rX+HVfnWWdPpIuCkyCJ3hi2rClZuK
e52FFJf7GhrXCpUrengZeZrOm2X64Y2ii69y5iekF4K+xq48pMgbjGF8iHWqZiNYerrzkJwHzElP
MhkfQ8KwPLJq5/uxIy4Lls5HoI3mDnbELUPCJdNhTPeBA59JCK3Y48bk4FhqBv0Jg5Yty8O2n7gH
hjvQwIrJ4EyYATB9BghUoYVDP1/CHhS6RigbiV9+y9jDyGLQsUjkwAe2x3oKxoOYanxjoid8a0hN
BrH1Mu8ztf7sxGDicF2z9E9c2iSTw32dkKOZAvTc54x8udZWHzyULuokbJ4rUV6TvZwf4s5xtjxK
K7vWkSzpCiw2YUwQG119bwy5trUBZHKKC656qvZ9K1mEypDslHppnMH4Y/6j+5tMcecrpU372s7s
r20Vn1JB8geZIHTyMbI7eFc4AbRf/NSCv1LSVcQ0d2/n9rzvmokYUw6inH3WBm6KgwGSapVjohmw
YB39GOVORWgVR2EGrwE3KzHZiyuATtvGLFNItmm2o4GLn6OMuIp04DYp+QUebftgywKgOFwtETsF
1nyEWIm7a+qXwM0Bu1pTA9lo4NPdJId4hKsXUwvBk204XcwpzLFgWGZTeudjyjW1HTMKeoAJAoGL
JUOOgZyWVTusmRzVIQHczgy9cUME5GyFFVV2MY5b+utbWUSOVw9teMq14CjQ9N03TVOtRNZvcaQF
ZDP0l27r8A9IQ2K0z7vOZKSXt8VurNLwqktL+WyzLR8lO+uh6kv863TCroU5lti5svmInu/K4ZJ8
pqD1V6FIvxaOHV+6JJXzkC8jgs6fbuyKA6gYwtxj7VgQ8Yl1aJSWH8ZwpocpjJOTYEK3pLEABnMe
RMwP2wD4/z7q3NKTFqNp26QzONdzQtBRtrRZ2q+koNNQm/yQLDmj9GNAJQW5C0TxrRiSqmezwGtG
xqkBbJE9QrXcF7BjV8HYyHVTWuK9GoKP0tYHwJHTDZaox0Dy4gOe3DoG5JUkmh4gVAy7TuHBceoB
cnWtbkkNa5lrVktOIOslSJhrp2+fiZgHlZgaxTpzaIPlgrDAqbFuspa8dXx8n4YjogvN7S8rQ4t2
uSp09tEhfcmmMP0Ui0MRLGnuSVkNXwTYWnhkT1oSXWlWy1jCNKDjZsVlMupQ/W3mUG5lej1eWy8g
w4MyjPI0bp5yu3jE5boO2/IjdcRj5YT2VeJY4yu6/VcsNGurNt7qxS/ICZtJ+ze77fzsuE2zTazi
Is+xXYsQqnxIMV3U7GIx8xZ2A2VthW9HF0FQflqGCG+rLq+Ovtm8W65h7Ond2KvRhfYxWGTg0CgJ
rlLDPwvHfaVt9kynP7xuDQPdhsFw2W99D1oCgOZabIPybhx5PNaR2w+30tapsuf01Yj8/DhKN9vQ
VKK2DCTTPwDyKSHubmOnl1Xc5xsplrdwosnnFpW9sXttztam74hbaTX9zQiWWFG308TXpi8qCvT9
0JNcIIgsJgsGik2DGKPptegScrK94Y1vHliD7AeQsPZ9Bl00b8VKLhFQeq8fUlQWu4wJrpey+spV
2MT+M/RzctHNYDuPQfim6mokWYqkbX/Iew+tuouTMaS8DlP51Uja9EDAgbjhFfssoEcDZUER1XbS
vdZZQLeZz9syO9aObmDwKrPF06gJe23xyl9rNWMnlcfTpSUJM8GyGZNgO4bkvVCSsB/MKydDvzMQ
UXxLGZbfsgHEF9ga+xUNDHEBKEJ6heXTRXOaAdUWU6UrwCfBJrAq1Dgwndd+gtDlm21fjwxygca4
u5qSXG4ry2HiHAFWcCa91ldGWBEImozFNUJ4KqQgE/vBJUvAZSC8FVCEj41Nrz7wY2fDWjifJ6x/
V9Y0uncgolPKDgMsQ21leUEl1QOnA0tlscCMzklEzNFICCzWMoMrWc0knYTCKW4j2qF7QkZMT2aV
xXpbaCB4G3Sbq6bP5MEXTnPOUk1/lwqzJzp58xgRpHBHl3HYFF0/EX3YJ8jOCmyrjRYWhzlCO2Th
f7n3edYEbv1svu56gy+EhYRP4zqvGBOKlF50jbjVoMcHE1cxe9eNhtUg5ENk1hnnSYXtvRHO8Q7/
b7OlXQmadEYvt8oQ7VwGqqwvRO1+OrUxXNX9+MAPCa8xPZP7LEp0xQMSLqPh6JJx7r6nswpp2SEX
FFDbfMuZklRwHkkmsN20lWJmxDib0WnKevkszMl5riK9+ABZWHwNtAS8mE1nMdHL4UvR2NW1Ybr9
PVkqzX0ORgLDpNGc2XXS27CC2A4/oNqWY2tdTIBCNzOH2cesrJjvhVFz3ZkBkzlyH4wbBI6SBqg2
PxPzLA5tnC1V/6AjNkZMjp7S/3SXyHq7dAMP1ZWzMzvAKlGTpvflcjJ3l7h7WApiEzjJdDRKg54/
FJAnxBbWWk9F/WUaZjJTGnIi21EnRhi526WL1AJpvhruCwvgcRMycpySzH6peqN5ZAUeNpA9WwRZ
OThUX28Jp3UWp3ZnRwf6T+VTabdY5iP6fkDJh+2cIzovSZGkrYgUbtLVp95AMBUDvGmZMSQzIF3c
d6ZJ29QYCdFlq628JPEfR83hEGFXCAqlv51svDrCDsGjBy3G1CmENm55vSkIfdeN174GpVINg3MC
LvKJuc7fk/vKygLdR4vSZ0nmxEVa06AmB52s8J7wtoQZciK2bTs4NxIUB+RMcmlByZPoO5zxDgT7
rO3ZTxwml3YP9z+zFCo2Yjt5w5t3LD75M5Jh7PDKDb9UIasF3uGI12Eyb0kil5jvAuZzfoiW2QUu
RZqVPX7tUmJK/w9157acthWF4Vfx5B6N0AFJF82M7WBM4tht7SZ1bxjZUCMk0AEJMA/Rp+kb5MX6
LSGIZPCBaqahurAnAWtrL619Wmv9/z9eqBco4rU1ykqY9hM3xB8/pw2fEgSNlf9qaenhB0+dcuo2
Uku99heG9hmQctoORiE1vHqsqe1GAEAqiqFJchbztj5PoHXQ9DlKQvbD9HZMbOFs7sXwnI6zO6Rx
Jp8p4cEtm48Q+aj67DSCtvOECj0agY6zMQD6RnWi5ugwCYWT2zSZUbOToImepOnXxTC6JpL/Z9OY
O+exBw2/lbGnhTHc7ETwWruBQxUd9EfzM0qKRwRNmsFHZ0mRHPDxmGTNwv59NDSii5kf9joAjSzK
b9Lohnxio5NSx9CFkhe9Bk7xaDcYuY6Dnms6jJGlvaP6DaEH0xpxbkBjApwAQhDDrAkbZybqEGw+
ortRas6/JBrlfpMRMNaWCEpApfYHuAW/64jYxFJkJ6IFxUihMYnabAGGJ3NYFU4S0R/IfTIV8Yo5
gBX4zsbXtghbTL14yPvXqSbwe1rWIRqQkhMOiQoRSjzzRSAjXEI35ItoBgQFi3O01a+RMJx0TJHV
QHCxBX+maG1wSPU7MAQ0Ln2R4kB4CKgtLGfdpQh12CLZ4Y/RTYlm5OyGIuiBXh378xYiH+h2wCwQ
m26YK4DY5thCIc+7hYnn8YKsKUVbGTGHkYF4yJj9I+ilxi9jwwuuTRXGdkPERkyRHbFFgCQWKZIW
5L6f1IcQBW8VpRKEh22ctTdIND0DtI6cydSZqWe2SJwk6NtARSC6J3MSuhSAQkojoijLx2jeSUUo
ZSGSKehnPXxIREalxWm7i8wlhFPezdQBr2uI6Iov8iskQlOQ+tBPaT6pdlJMFmXHlnO+0Ay6j9xD
Z4maS09kXR6shKrllDpRVOWnIv0CUSLFCo2w147In3VVQunn2dIgtZLrxmTQ/F7FaMkQ3zJPNRHm
oKJ4+nWWa87M4riTiAwNGQiGKco0c0P/4vec38Ty7BtTBI0dhDSC+JR2eh977ErbUeKTdIuoJLgb
AcZnIiZ2QTEPDDJxE4GcbEZBty+iOTFETZe6COlgtmV3AbsS07v/CcYEKEnQ3CHKZnZb+NMNquYF
ZPr/EJIvRe+3YvKbsLNE0HPg5A0aaMCwH0tR/Td9aR3P3n2jtwX5CatDUyYwgQr/av5c+fO8dJvA
5bGzPuBew1ag3ASzIsH4/Hp3FISTh+JjTQFaD+ZbtQAgyAUKgvZKZnrOEC/3cTsFsn2fSgfuw2yS
SurkwQsn5cyEQMPfYoEnNyhZoKW0NPR9ISx40nUQPTq1ODC9ri3zQ7r+LHAbzJ6pCuwSkDzlBuhi
Pc3z7O0NjtLUyMuAY6rYQkXLWAUI84Ne/ksWaGnUyUASQEQYmIhKcuct3vDkjiVvMBUMoGsUVm3e
emk8qAqzuAGO+Pt1aDYpJgZwjPUMoZGGa4IBt4qhz8gvGQJHUSkf1sFSry6yboc1Okj8icYzQGjC
kxb62XptkziKA/StyW5r9fqfThhA4wS6tfGOgzMJ8Gydd6qZANuslmXYtYeLzvKhUZ8tHMX5VfES
fMgwtZYYZXX9qOXjyXgf5Mt2t//Tu9Voaa6ea4XO3qzK+yyjlkKqW7Vt3V51FF8rjZaGqsA/IQnv
QxwmJhFUEvTyE36M+ouIraDgA5TcLHyiOkxMhYQ/Zt94zMoH//stxSs+UWx16vkEBRAWSMtd00UT
K0mBQ14GUQydA5tBmS5MG4Qo3A5QLTQhY6m7qJiKyfQJ0nW93awME0MxYQTMN2Mbix2WSXZJHuy9
ydIVGWfAAjFnaZJoKSqwX0QP1rY5xLnilcKivW0B048Oywy0QRVbGAq4IZsPinVDpT7owDxhmzVp
787bCmxpFhvKYj/BCy/5Q0NTbLhOGHlrI+yxer5hOt0cVU+HXtDPT7LeYLrrLPvcF9ZnvO3Pi7Ob
rLAc0Crfk+K1VdOrVVj+/b4yF+fHy9KH6+Nm3kzx50X/tluutLXu1Po/z71B4ib3KCnnG4DiKV+l
ucq/vLPoDp9cLRAv3XlPGZSarZ1iOQrUv7jBUX9wdEEpzKB8Xi6OB7jSdwtvkYO9qVunYYLetbu+
0ffdlLBF1b35t7+CQaNflCTu6gAH1Lpt/Ow+TsVGgfucmWRfWLeVS1BH7qT/uL6T2Gnnyb1+Q9ls
EGC24zjzUtebVMxGk9tH5bpNnrtZOt39mnYev+q2B03DvyxVrTmoOlTG9o/a07T8Funi9ta5bhev
7u95eROv8vI4vW4f3Oq2dIy7UOw9aPw6/PY3v44DJuZK/3bt/15udde0vAkXbk/W6zDgrj+rLkTy
jftg4Cbv/wEAAP//</cx:binary>
              </cx:geoCache>
            </cx:geography>
          </cx:layoutPr>
          <cx:valueColors>
            <cx:minColor>
              <a:schemeClr val="bg2"/>
            </cx:minColor>
            <cx:maxColor>
              <a:schemeClr val="accent6"/>
            </cx:maxColor>
          </cx:valueColors>
        </cx:series>
      </cx:plotAreaRegion>
    </cx:plotArea>
  </cx:chart>
  <cx:spPr>
    <a:ln>
      <a:noFill/>
    </a:ln>
  </cx:spPr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'B0 - Distribution'!$DK$6:$DK$18</cx:f>
        <cx:nf>'B0 - Distribution'!$DK$5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'B0 - Distribution'!$DL$6:$DL$18</cx:f>
        <cx:lvl ptCount="13" formatCode="0%">
          <cx:pt idx="0">0</cx:pt>
          <cx:pt idx="1">0</cx:pt>
          <cx:pt idx="2">0</cx:pt>
          <cx:pt idx="3">0.017857142857142856</cx:pt>
          <cx:pt idx="4">0.33333333333333331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</cx:lvl>
      </cx:numDim>
    </cx:data>
  </cx:chartData>
  <cx:chart>
    <cx:plotArea>
      <cx:plotAreaRegion>
        <cx:series layoutId="regionMap" uniqueId="{DCF1EB96-FCBF-4B3C-88D5-52CB3F1D90DF}">
          <cx:tx>
            <cx:txData>
              <cx:f>'B0 - Distribution'!$DL$5</cx:f>
              <cx:v>% sous adressé</cx:v>
            </cx:txData>
          </cx:tx>
          <cx:dataId val="0"/>
          <cx:layoutPr>
            <cx:geography cultureLanguage="en-US" cultureRegion="FR" attribution="Powered by Bing">
              <cx:geoCache provider="{E9337A44-BEBE-4D9F-B70C-5C5E7DAFC167}">
                <cx:binary>1HvZct1GtuWvOPTSLw0aOSMryjfCiTNyJjVaLwiKpDBnAjkgAXxE/0e/3z+oH+tNy3JJLLmqXOEb
0WYoDnUOpsxce1hr5eFf7+e/3HePd/a7ue+0+8v9/MOLyvvhL99/7+6rx/7OnfT1vTXOfPQn96b/
3nz8WN8/fv9g72Kty+9xiuj399Wd9Y/zi//6K9ytfDTn5v7O10bfhEe73D660Hn3T45989B3dw99
rTe187a+9+iHF9d3i/vu4fG77u67c1PbxxffPWpf++XVMjz+8OKrs1989/3ze/7D8+E+cHV4gGup
OKEiS7OMZOnPP+TFd53R5S+Hk/QkQzwlUmafn3l518N1v2dEP4/n7uHBPjoHU/v597fu8NU8vnXC
vQnaP61qCQv8w4udvdP3sBa1M/mnI7l5mtPu9udF+P5rQP7rr88+gGV59skXmD1fw3916B8g+9v/
6R6Th8fk8yD/MMCyE5FKzBBg8unnK8DwCUsJyVgqPsGZ4q9x+/eH9W3Unl//DLPjw+7Fd38mmC5N
mB47gOrHMdT+rtZ/ZG6xEwxgYELYt6BKTzASVKLPOMLvr7H6fWP7Nl7fusczzL51yp8JwsNd8O5/
JNXkieSSIsH4J4zEs1QTAmHJ018R/Bq+3zGub2P3Dzd4Btw/HP8zoXZpbH+nH+o/Mt/kCYKEk4zz
r4BKTxBKMWFfw/PLAJbPn36rl34bl79f+QyQvx/4MyGh7KO/K//QwpedoCwVUN1+SRwgD1+SCnyS
EZllXP7So543KWVr7+/0fwDN3698Bs3fD/yZoMmNdX9kguATxFCGM/ELOwBy8AUukD4pR5BAn2F5
xvmeRlPf3/3+hPn1wmeg/Pr5nwmTq/t7IAr6Dy1cBDgd5gKl9FtEAVCjDPOnVvPp5xmn+7dG9O1S
9sWlz7D54sifCZ09aIKH77bO/7Mo/Z0SKTvhWSYlYr+g8zUNYCccEQTAfMbuGYv7t0b0bXS+uPQZ
Ol8c+TOhk4MKso/Jm7vuSc3+D0jZjAohP9Ptr3FCgCIln8Tspyz7HCKfFO3vHNu3EfvmTZ5h981z
/kwo/giSyQJhSG6rv/03/PqxGx7d58X8Fo36nfnGThhw7gzJzxL3qy5FTxjFDNMs/aVWAsyfxPUn
HH/36L6N5G/c5hmWv3HWnwnNa2umR/BRPsGY5H/7b//43cP/+nEN9vPC/gGYkhPJmEgFAxb+BeXg
JylPOYac/QXMZ5TjPxzctyH9pzd7Buz1j/mPfy4nQ5lgS/OUlj9bTtVjkpve/+3//oEgihNMKM4I
/RpEepKlUFvxLw5imqLPz/yUkf/JyL6N4G/f6Rl8v33i/8+p+Rtj+9I6/OqU3+v18hP+c93EX3dG
fEJZRgTPxC9J+IzBfMvC/Hoc30br83Vfnfs/bdv+tqX7qw2+ufN325/98y9c3X9+9OcJgrv/7NKv
bPivpvk5A44PP7zI6BdAPd3hq371eZU+ofz5/Mc75394IaHXSUklp+Ag8lQSKI/x8elIwk4QERmW
YN4zkQEFBeNeG+urH14wdJJCLjKZMpB7hAvQC86Ep0MUnRCWAdSUE0SoAKfk89SuTbeURv+6Dr+8
/06H/trU2rsfXoCtMnw662mYjApKM5ESjjlN4V0Goxvu725hbwRORv+7HVlhi0Gnilfj3B5m1Kxv
aMvkqba9O2/bkKb5F0vz7zyRUYIRYRgL/kS4IZC/fGLaJ4N3xk2q01bnpGLCqDVGlOZmtnbYMVyv
N//8kQjQ+nqWDNIDFBhA8fRPwEJ/+UwzstoUaRvUzNfeqmZa+kK5uWiIWvEq8rkcxJYLXjTbru7K
d4GahKqlpB9nYrsPccCTyUtC5rfSk5iBgf7rDs43VuRpxl9hwCRCoNgxo5QIkkHt/XJ0xARe+JJY
1ZpldWrSji+bYnX8iiGT1GrtYrbRzCxh888fjJ7m/dWToZhADCFgYzKVgj+t2xfo14GLprKJUcvE
EtihSTOyLzuyWjWYKqTH2qTBqZpjexXKwaKzsQ5yzDvqEpTbcuStWsCU724Zan2i/sXooCU9Hx0D
75ZyCkkC2QE58OXo6ExNH7kxaijMjFUCyuDaUjcrY9umVnbsa3FIbJLpDeN24XssKvPRZBRiqe0T
9z4wX9/0QbfJReXqMtksPJHDvxzmk8n/xUAFTjnBKU4FyP+MEaBDXw+0z2ouZwaL0bCCHeuysFuY
TXPWtl16EKl9MF2zbhGV9k1VRvph1E1pFe2Ev7KZ7s6XpmQ/cV/RWiE9uZtkFiRvlq7FKmR25Mdx
Ktk7UidjtRnqCi0bNzF0F6xcfN7Eqctlu7TVfixlV23mLPHrdVxkN99QWaMPa2E4PQy4CEWnhmB1
e702WJcqkYaQm0b2K94S60mtVW+yBitcV0aOypd2nnYdQmtzXfFYz/tSaN2oomyp23gobiVTk+fC
vxSWDQiAmrMPIglpt7H1mLhj6BK/mxbW672fhqbNC58IpiQSQ8xZAzGXrN7Yow2Dw1fLpIvluHIh
CpUanzjVWTY3ORdTYqEdxPmuFBXv1aolJAOvEK3Pl5qtUZG1bbdQcOCO67CkXk3pRAdVDD2+sW4p
N51vWZ83wtUXdBXUXmjYk0wVTmd4TeYOl3nS8jLmpWnbVqWWwlJ6sxbjfpSzL5VZsbGqn+pm3i9J
mn4oOStqJfEKJ5asD3nXDTYoFsvxdChKRHd+1VX3anLenWUukkTFtmqWq5AS1ihkxu4N+K8u28hS
Zg/dsoqomCVV3qMwz3kvV/EhXazrlBiarFMl7eZrTj3U6bVI2Vky+blXXVJhptLMQUkbTJbeZ7Zq
210jZXGRlRnd8WVYStWXE6HbhOls44xc8zVEP23npQxHuiYlxCAOaR79rFdVNKG6WWG/+aE2MSZq
qbmyq9NcuR6hGyaxt6dF00avUMPk/CrQyZTKElPJXV9lKC+lHq9ZOWurRuz12wQqy3QoSMVfDmww
85ElU9arpi/jTdbSelHTXLZIIStrttV2MseRDcM+aT06JV121/dJPyuemPZu9TTB9wMv7M6lbfOw
NIyNKuEtlCpLlhltWdDjtu51OFtWfhYHvz6gLqRqhF2oPanxdM8Mbi5S26SvhE/7NScSaxjDOvuD
j5Zc+oL1x5IH95bZQDbEF6XqatRvzEyrvHLe7JifYP7LjBcAPiu3pavGXrWJmXayrfpGaUYhdung
0W7ufVEplzVQx6ND92uZ2Vr5usBvka4KplCrI8nN1NiDZSwEVUCf2KFUPHJfNq+ShsqPYzKyJfdw
vcyd6/pXZkgJUiQT9Smyc5IvbSY2VJNhy1Y3vGxosnRq9Lp525q03dQ2m8ptHLGAMgNwYzUsbZlu
01Iy1TsH9WuNy3oqlsBe0rVhH+p50Vd2xnPOx7FQZdDiONYevkBhOE/UkDJzNjAMVcWMnEy58W3j
d7zRzO66QIfdMqLk0WTSXoxiXrcBDcOca1NUp5EuFVGZCe1H49Y6XwvSNvlSJZNUbUza69mWmdzP
wrCNq+16m7ZDnaMmo2dt6Zp8blxSXSw+CfKsG5M2R1OHJhX8zHOHU7sdYu1krlPoXGm6XrUyEdDV
vI/vBiIgWAtekgvsKrFzYSyvM43qfdO2aauSwrvtxDy+acvVb2BlyEG4jOY0GPZmlIOp83qpZa0q
k6w7afGEVI2x2YWxyQ5NVYo2D5HWp0sYl306dsyfm7KjR6LTZd9UBg9KJ5PLq06Hl9D5uw8Zr8lF
g+y06/u5KG48WmO1gR0YO6lxxeNtD56/PSRrCDcL4VWap3XBz9gks/Zs8rraTsu8Xid6bhRLY72q
LO2gllVuzCGK1/ekdDQobSjfrVI8dZ/S0OymDaZPbnqI9OFYR7nKAzTkpDhOkAr9Jrq52o0QsZDb
Lb10Are5jDxuJ5zGTcOrJMdtEzaJY+507tj1lMUjJdkrU2T4vJ2WZRcTv8ct3o8C3ffdejuk8tGh
4RYZueUt/rCU5ZVd446u9XWdeHpk1o1XlFhUqc5lQZFQQk2t0Mtu4BcepfXO1ZNicxdP536E/7Wk
z0ehiaJFRFsE2fy6iHLejZjxnR5kc5gWhzYyw+QInU5skrJuHosBVVualOMeYlBsWx79h4mO89kE
jxDQfQzf2gzWkWZkfGMaW6QbnyaHallnt0ttxjvFiNf1qWVLWHLbyeEsNGhqlU27IbcGh07RNtw1
47pDs07rC963IW5QUqU7UUfbOQULWpR3CZtDyLMiS14OdVnuoD5X5bFuOAGqRfqOHYqiTLOLmLUs
20pWuVcmhaKKmwHBCrf9Nq5jKG71SNYNLUkRFQThkKcSFeVprx0GruvZ+TQW6074enZ7oBoxl3Zm
VU7qOF+2sZFRZTJEe06WYd7WU7oOOSdpM23kOI1uC9+kmg4os+xy5CPQ94XQQeTG9LzKl1ksqUr9
ut42Baw5lEFGUE6rnv00BlHJLe6rKl/HdEWq6Uo87QTwqNeQs+N5s6RLzHWSiVnZSfNNs/TD9QoF
aNeQZNHbyZXdQ1Z68rRGYrtYhLMNGRZG1Wjq5pUAbi+Vj72j+UJ6jvdZTOiNSOoi7xrZfhxQmbwe
w1CHbdvV+uiqsiy3K21t3grhclm2+PXMSfauwrQPp6ORg84bX1Nz9DUpoHNMS9xXqRkPVE96M0+l
3Oh6tFem73V1gG7SXWWJnH8KuB9uacPs6dKn2c0Ehy8IQ2+nrHGnoqX4wpCufIOX2KtQYY/eM5CB
Z5JzeSiLDn1sHBGvy2Dd1poi3MPKsp88KtIzAA4iBqZX2E1vceLzumP2LR8NahWfV7JdktBtFm0/
zNjM2xW0XN6SMBwcbu2i2qGfN5D7wAI6mpB4CGWH3g+tr1VmW3mKRiMGlU0wzjYSrXctnTzkvdH5
aqoZ8J7nU967aR/G2G7iYKZtEYf6bSOA+a0Dz07TvhxRLoYZkAySLDuasADkCrXxfOLkrC6b6bQv
LFfFyuEljeLDkoYmzwZIt1CEY0Gack+zdWFbqF3x0iByFpfO3IaOxTVfSjId4zyX2zEZsuvIPHrV
Vkyf9R6Nl4sYlutl6KkHyaTlro1GbwvEQV+m8zFZpvY9SNMqdzLONxK6xh6+VZcUW9HT9aoi2qt0
aKIaGQFFBJpxfNCYFuc9mtCZtYl7TUCrH5qFjqe99NUFjqa8HtP2rGzclVgLfT4sIcUbEACnpUiO
urHtO16YeMeKYF4HIDv7ruM3aVvvgcQtKq2M29MkHVUmpu7cBubyIe2dqhDHOzSicLEmvdiwFTfQ
0Lq4M13Pdp2VftukCQjGsR9ekQga3WSk2y96GXKcVZWq6xbt4zKci25AW1n6cClbofPI++oMi87m
fswyhcjsrkjbFsfIQwW1Ni5nixv86TDF5BVQLrSxTCdnU6zWSkmAG3AfbbMZq0psFkvxm6Ucu31G
hvUsah03OrAP1VD1wEPCuI2yn7Z9W0/7tiCPI7VG7kK79tu6oMXZmKyNqionla4WfJX0i3mFKqcv
ep3yGTpULbZzRYBNL8ms1tDGXSYqf7YMgudzsiyHViRsMyRhOeupdq+qtf0oY+Ye+ijbTTnN0qgK
l5kSNY6qDrHYD2XT7bvUJ0D3Ky03XJvzvuoflsIUO+De+ozy1UBh9q3yZCTvW1IseTkMJdQd5y7F
zBJlOuMgpnidV6SximtgHsUKSn3iDUBct3tH2/UmZB6/ErRqDvM46V0XxwooiB7lRWjcqnSwa+6a
EeKA2GaXQt29l8AMH4XtVhUmBH2mKPCxd0VyQTPe7hdHs9eSFqCdvO/iWdINYVtN3ZtsLaHmMtar
otN1Pkls3yLjN4kvmlNvZDapSDhIKzRB6+/GtAfhEsvzxE7siRWn23qc1/Ni4GgXffkSMJlVRWqy
KarC7YKMb7KC6XxZ5u44L+m1o2jdkgSaNDJ62XW92FdLrbek9v2QjwOEyMTNskkxgvLSL9NOxxrK
UQsyBkFveVXXNTkkQKWOGfALEHSa3Hc87Xd9iLfED2yBXiCrt2mdXHdlve4SnD3ylOFTQBttM2gt
R1nXezmEZWtHf7l0czyDWgDSLSb9S+Br66GlvssrjKGXzvU5DmxZlO5p1ueFFGErx27ZT4npVCqh
vZeQ3gewvoodkOOfehGrPXy3jLztGyEvxmUCZmUqrphew07EAHWklR+czF7iaUD5UDQ2HwYUcoQ6
s+N4OSSQQEpHSs7nNmsedNfFt7HPYAnmcp6PWbSKLKu+7pqu7/MoWvGyWIZhN3nRB8X7FEgNq4oD
W9d3NavWnaMkgBhjYVHQwPrtOA1dvpKMh2M285mqPgRvVOsngHBcK6OoANVER5AIKiuBfKSd/lB4
87ab5+xhXHxzBhf2V8KFih+LMbALWg6NVpW19F0ZDD3lk5kuk44td22C7HVEw+xUEZfxkDJ2R4eU
+5xndriYOKd3HU2Ha96kzelIE3phsSbX1PU0Tw3Ii4jq9AYEJTstslbvBx2GU4Lo0KsyqdBR2y6c
JjqLF762842pOns51hLe9tGoEBLy0vdzAtYGje8tndCHPvp+kyY+2D3TsRWqde1ykK1uiXLgeB0Z
Fw5eQAk4MsbtCLTu9SDW9KFI6LqVIVseCET4PrJs3llhIlKuQt1ZX2iXsyQM+7kDEbSVRTtCVaAU
+U3Khaygq831qKzryWuBSQzbwjAgnauXb83aoToXfcoep8QFn4diHG/c0DVvyApP2jTDFG4KkSyn
sxVghLatvS/GWR5ahMg7Y6I5LTV7SOpOn9JFujzhRLwC2v6ym1h9PjagaBUn603MSPq24kBlq2EO
B/iGQ/WhpVn7OAwD1DfMgWZZvzdd6k6nfpXn3mrgSL4dXmXTmN2kwuptA0FzkE2abmLTlmoeminX
weO9WcrkFkd9My9DtaEs3ASD0X3n5jInvYkX7RR/QqnsCDSs1KfKzMnwQaZ0SvdQkWxuWlP6Dagk
Vqm0notDH5Lh3WzZuImmTc5K3rT+acEHFdLyokdObHiX6FHVTcNPiZ4jUXPfg5EDLJbuiqyDePdz
KHNJaHbwi12K26Fb2vYwEemT3WrneT/ghT+KyNftiGJzMZTmZU+K2dxXfqZTpybMNLopezEt4Oo4
fTW1HSu2kY0R5bNN0SkKdgR2HlacbS0UFrotUTtXb0Zwn6JCfEg/IDnwZVd0MbyXQLza3WRHuS98
SCAKxYrPOBjSN1NrwV7Klh68s4XSRGJVDpjyUomlaesDsaKsduDgATvul45nZ2yciphj2y7ZQepC
+qNewXA5H3AJVppJigkrNDLcbCxCyabxGagsFLtyD51vqZWJMlxDOdXt3ehjDTZ3y+tGPQUtexcr
kEKXVTt1/CM4cO1gYRyTX0C/Nh6Kp0o6Good6YFyq5bbAV1R3hUECsvkml0DrOVhQqR/hUEQSCa7
cCuhVRdngsbuje9t9wbU09gBtevp+9W2POxrnbH1Mp0Mrvc1G6otY5FeBsgykOcNZtVmnKu63y6g
Wi9Ks8zu2IOXuIBzUbhri4tCnwoc/KiMxvUmobo/192QLEpm1RPdNN2s9zqraqCaU3lTsUJ0CkpC
20Bo1fOQaz10H2UAz3WDEOPsNZLCd3v4Kw2o6RXCXbct8QDOIc6QH7cuxlgon1BiLlE66w7wtBxs
eDAm2wMZOewgWIzhfL2ugKvrJeyfrG6cr6d1gvTmJafTbVVjj69m5+B0AbRT5y1Yea+KAcJzh6Z0
WdUQXbTbdvXI52tZ0SkXhQUbr5oskAm9JKuaEvg6zM6UT+5Ig5P5gjdOrHmJRHgLGx7xMLVVx265
SaTqCpaMOWEFt9A3IK1eMk2yC2Dl1UVZwgZETsLcVxtTw9ZT7iAg0rwG9inypmxjm4tAm1WhrK1S
1cUGXPRJ9rpQK2rXsOlmXw+5Bwa2kaaO4mYlNRVaZUXNj2SqCZgaA4nXJSsTWBk9etXztdU5b3zq
oKwIDo5To+dXTUUFsOSV01LxaYEGMtF65sdVx8JvCtxDzZjN8FBRi/o8gOD+KdqiunaE6AcvuvCG
4yjBAx/cFXUpcgob0dWKrXOhGt3PcR9IweiB8QK5Y9XxOTsaa8GnrSw1UU2RuXM3dkhVQKuuMSYL
y8OkuzcE+PvbBc/rpTRC9vkwDpJAQzXsNUuXtMutnAX05lCJu3WMcpeAUw5detYZV9kgpv5t7XUB
hL53ov44yQkse1SJ0B5cpED5wX/W/Q5sGCfPS+i3e8lsNag6K5Z5ByMnd9MkmVckKTKI+IXV2zAL
iD7S4nhq57V+h1djX2Ul8ZfItuUefAYImTTjItt44I/lwXu2tmfr0qYxN0NZZxtDyr7b1LSHVG7W
nuB9P6dArJIE4Ws2ip6cLZ3urPKc4e6Y4FqHPJlGAY27KOdiI8CNX/IK9fJs1g6s+mxJoLD51nV5
t3h2Cn+ZQfrTlANL3IJWg+CODfD9DWchfV+zJ9pZp318SX2lSV6ZAFmRgnCHnAt9clzcBKU+dgIo
xVLAUpq6khAtvuZbV3EHdLWYbX9Ybd9eusxLfEVgAxWDIYGAWg0L77s8ERSmYCErp5wPCchA/HO8
p1lZPc5tg/mWgsy7xDBJshkm2OXMHDJlPgdr3jsWiVNj5MiowvnuJfi52V09+vb9gsdq3jcD6d5g
IJ0DJGtL3qwpeAEq6DkFc130LbiL83SVQfo1IAnE/BYtrYsbJ8FcOaZ11CCsXQIjFD1u+bYynWeq
KYumV5iU6SW1mn0oJjCeez9CgobSA3QVmtNqLyIbOlVPQLvhibJPNoQWGpzuhQy7NjPAXpsx6c9h
D3MZNpJSeknlCFMLXZruo7cJ7G8WCd+mgpRkU49DUkHEo8IfU4xd3GtkyLxP2dpBx7AV7K5MeqLd
1sRucXk/DdFsO5hOVFC4OrENPR6vtJRQ86AJhw34HHOxA4HT6/PQxHju6JqBThRerO847c39IgRz
G2jjeDljoI/mG1fpEuhpH/GYL25d4sZmZnwdvRhMPvYG9jmWpMmm2593sZYe9f0xXWtKlIZNsA/G
RXk5NZlddm7GmQb1jkvYtZVD+bJtJowPT8VzyyHZhEqqIN+0dBE16NHM38oafJNjZqM221qWj07i
OiemBE5naiqP1QR2kVp95t8wVqzzxgZLVmXanoHPPUKrU3qk8bwYsRx2g9Nyz5IMTH4PLr8+TA5D
Z6h4VxpVan1eIKyLszaTPX8IwlXLdSP9WF5a7iF5WT+v/jydpxEyEIwSfOZa0awHM3nYSgT9TLoj
k75YN6NNBgcA9fajNUnpYfssad8MZEyXszi3uPgJr3wdpcJz0R2JQ9bfpXXarm9w8cQOMhRFtmXt
JMU2A49ifEmLZqmgC7bbAXkZcm6yim7AAao3mjvwfaZihJ4Bmyh1dZSwSiAv4xBan/cCOsUHulb1
uqo52j5cgyvfuJt+rPHrNaxGbN0oybxLjStZno0ssKuQJB2wubLeZFN61mqEb0Op250Fa/Ct6Nr1
vqzT4oKtBoH8ZezM1uX6ljJTA8N27laUqzkMS8YUKzns5nieHVqgS1cjru0GDygdNrpYxTmQOXgS
HtKwgV1Z8ZIS7u/bXpQQPrIW+7SqxmvYx+4e0WCnj24t5xqyaik2azeNt3UzNPIshj4748PI7f9j
51yaK8W1bf2HLjuEECA6twGst9/pR9odhZ2ZJQQIEAKE+PV3rKr9qjqxz4nTv60MO22vtQBNzTnG
N1QGjXOqCGiWFU4K/5aSVR1tPewmmk2qbKot/VhZJt4tSbOXAK1vmU54FNKmMmUdyPiXVpqzPItS
erv4ejqlS0fuKxbF6bECu0DPTviwzdt+GEvV19MRxSA+YqwahxxSSf81VEOCAj67YN17EnXYh0z1
GW2sPgbtCgWAu+ySRGw9x6A3iiQMsrOvNJzDtUnvqmygu8RPEy9WvYmmZGvMAhghIjzottq+VSpI
CHysjrBcAlO55Rtbjy0Uwk862aoI06y5xwoagjKtWjSVaWXnHy7KWuiGsKJgei/1zcTAwRcNZBQD
W1p1WS4x6e6XzGTNrk91db9Bb5W5Giys1Vj6LmfhsMicGqG/bXFb/QYvG8UuXDCxVZqQuoCkPETF
qCtaVEs1udyzhu3Q13ZnNw2RLU2jqty0c4/bGjZFvShx8plr85rz+T3ZwraczTze0G2Tp7BvYY6F
4i3mELdOPhZBXaRh38e7rXbjm3fhb1yx+m6Yl5c0Dj22wr7ZeShaN/BP/f06VM1aBGxUT/3k4jId
+dznUD3rYhQ2Pk8rIIkkCubnyjP+6VvX34RALB4gpuLB35zp9iQeSbnGBs9GJhXNRwHupcBbyyT6
KypObUpYVIglcPs0GZK+zDQx1ZeObHCG8VbwZRzGIqjVeKg2ZyfwEcFcMu7qJHeYjotmjb+Rlesb
kCR9DseapznqKTtSXDO41Rj0H9jsvcuH2PW3mxiyEwbk9hWOgy6nZqYQ2boKPr3gKiqYy7JL3c39
x6oW7GLOV/2LG3h6p7bav2eDobuMw2SqIdC/dWHgoOhO2FJVP0KwiBqiqv3sIGTlo24vcYCd3Hc0
kXtJ6Fi6YPgtSOlyjLthassrIlT8n8qFHrda1PkWZNBFZzbRHS576otYjejZpOjPtYIoZWkti5a7
bvffQyh/ZnOAdvCIJpgHQCTQOEqiKz/1b4TMiHpJuqFCza0NKjVHUPSyiXn54WIKv43o9L52FJ3l
f/+yf8ayfn9Z5H8ToF8kROcW/+Vlu1mt8eYnGNpdkPJct56JsoXmjZKqOYaDtFv4//CaIbniPv/C
gfCq2ZUCpWkKX4cg1/oX4Ga0STbpFu7ztLCrmln3BD4UQfHKQRBN475a3fy8igkmboieGjAEr48w
/THxLU2yTbvKJ+TLtzZbMEApguE1tevwFtMpDk5JAMW8hTBT9/EX7Gb00EPM6t900/oa5jcHpRKT
Dv2Br8PpR5r1sIBmJDtD7MxZp48xsOTHGrJGUJh2i+6WcJhfOKZcV+gJbe1jPyYhMCAyD9OxmvUy
76baeb9rnEhNGU4x7Lkag5H5yjy7EiTB0KCKYtFBKstI+JypGQ6qqafgRIRvArhKzgxFmizbKY66
5GmN6hZLC7PCl1sd9rpq5dBg0VrtowDNZWEki1hZy2BDWxhoYaHBgZ8ux4qE8YkrslSlt50/JS3B
zLbGMdQPQD7DOWwSA98E8/UbyEfTlUPcB790xxV6jXVN0wMcK/WetB2ND6pe+LRjIvQ/Wr4qUgTj
Opu8WVZLdvWyAgww1ZaU0wAlGoNmv6IEQB0LClJHszm1ehoaTDMNhOMsHcdLtjXYZvjm6hYE0Qjg
Raa9b8phyEbMY4HqDlJbAHN9EkV6VyfTvEBsqFrIAmGToXwDm4lz387jmYUtyfZm9dtpyDxZD78v
jr9jnw9/PJF/QIw/+sFjg6/+fgDDP7/8v889+Ab9e/r/X9+8nt/wr69u/3Hww3/7U4df/RVxtn/9
oeu7+effwpv5+7u7sp9/+uK/UKj/gDH/wpn+cY7Ef/jPP0Gof+Kg/x1CRUIJMAdBLfgnXfhfUNS/
hvv/haT+67f/AFOjv8XY34ALM46jI8jvids/wNQQMPHvyYw0poShOwYU+nculWV/owzUJrIdYBbD
iOK/7N+5VCRGkYbH30uQtAK2F/5vuFTwsX8uRiSkSYLQL1K/yG0Bkv0LVGdZ5mr0M3M+D8DJssYo
rKSu30+t4UXkovGpihIQNxKG6lGMEG4U2BM3PPnEPLMRmlYiqy2XbvicBcg6onN1Fyrdg1miSckz
EFZ9DXAo7h6CqQFkheBTbn30gvVxL60FuyDv9VCLXd3LD8cBbLRTL66I3rdAT2iaR1NyRooqTTHd
quDGdCA7HKCR3LkK9vesuxIo/gXMiMD4CwpLQmzC3KvwBga3lt2iHxpXfXjdveuAP8xD9GbX5Tss
+ltaB/Y4Bf3ZwrPG3Ea3HFseigpkWVB86ZZjg2/ypWo8fBXyWXX2SzcbdDOZPls2mdLwCv0QIESM
LSHZc9s8ByjvJWAPLF0xfiinx51NB5Y3XfejGYalsGtgd01tahBBjc7NOiU3sxjMXplm3MnOtU9N
2/d74JUu7+uO79SYPVixvijfPOl4DU5iJX5fgWY4gDFjp23qfjboMH4FQg450/U9WN2sCAQgNUMh
1G/J8jhxAdlF0tzP6FJENNwEgsYXjiY8rwjm5MbL7DuQhJ9Lu5J9JDNacN0AY4lwcdphORqiwvPM
57tkY64YWvXTjfiYbu5/RNirbkUa3ke4dVeBdCjEiCIrr5dhXr7brr5Hm/EL02F7zBT7hXZLFku0
PEqJC0F1+xTq8H7a0odqDO+BpD6swBQMeifslM3eQnvEMF0ND1xu7UHO2RFD9Xl0S1jYVqkdjZTO
ARr+kKyvcxlttlATfxC0fZo31pcK8NdeKIX7EM3fvZ7vhDdyRxk+hBTH2kRw3kCmaVCvoE3CgrPs
K9M1pO/1OqtVHwmIwmeBltz7FncBDoYKcNOGpEU/RuInO6v6xMia/GrW5AZSiroCgd+aJXgnm39R
TfxhbHiv/XY/x2isADaRnW0gADDaZnARnN63A5geDFm5xp12QQ1btMED2MdR9dFP8s1c/+omu0Oq
xxfLRojmzpGdBo1QqqD6aZn8UNIEe5gZexHo5KYhy57MaIG9gXkma4iF4aZFsdCkupAxOdnkaq+6
/kI17gh4mPFia/ak2uHc2zABkQY9xDr80NwM56Sb5uOYsh6/kt6wzr8kcrghG+wmsm2FcuyXGOsn
4Ej3ds5CPOHz9NH7LsW39FMf+k9FU5IDlsCGl/BvFbGPsHYAkJl3n8ijFi4pwIB92CzrP/xgebE1
kKkqlMtitRWApvYJxRGE5cguoG9Qu1L9o5nldtBBnGI1RR9cCowrS6/3VUcbjGdYZYFjFyblW4oV
yqNuO/RLdovtGMhRHYqD7vAzIkI/3gBG2zdQUgtb8aGogAzvhhZNmicoj9DMYMq3jhZKTl+NQMXQ
7QhGa9BA63qf5qtCG5CEIik7nr63pisgYrTFdQlPUX/DaP8g+WCgWaU/qYAAYqDoFm7DBe4N7ryN
6ikH9gIV6FrI2IrH2fbiZ9J6j3k+iwqcSlSBwsRtIRlmARv7oBAsvUiTdae5J2cy4Mo3TgE/wXNG
UCILEvBb345LyVcs5AQqzYBZLqR7o4YLb92jr5Nn34NARE9W30t0QIWr8fwBiOZFHyZPSrNfrhG3
ZgjXoyDdu2zMUhAQH9AzUOMNYFWsY2/v/OruaNC9Jt1816OzhMuQfIykRlVu8KAzi0+kVP1zXYYf
coNgOzFdCgiXzQzz3jh3l7TLnatQqhjxTUEDIg4LRp48lMvPMF79bkiGKU+a8aSi7rZxxO7Rc2OK
6tcWrZb6xgK7rTls7+9kmb9rnBH1PigsnS4FWg1ObMyhFoHdG+MbG6M9ow7hg5aH920j9ybz460i
Q1xQkj6ItGtyS+OTICh8arxt/BqVpCLg1lT/0JPoAlIFUgtcqLI30QVu7rvesA7s9I2PV5Se+QjM
WCpLyIBfcNmw87nHwCSiMDEGHFTpJ9VAxeo7XHBU9QRPcf+9UuK2l/bZs6XekdYHl0arNueA7M5I
ksx7sY1PUiX6JbNQ36SfzJFbfgyWZjolesb4CpGxMGF3sQbLgwayPybOJDuummc94QnrM/0wLuuL
kQ25R18rygYqcYHKCFAtnc3RBvGTb0P7Rdd0LOfZ3Wncmn6Jz43BQxjXw50S41tK6S0o+i8XMoix
jgw/ZwB7e75VH4Bawy953Vlx9AgvBUTbI9C78AR46RKA5dhfefF8CocYZGkYXu351znY0uMMi6BI
lI1veUuisk/8b021fJ9b+zVLW3CAA0eSAk90E2N7sqEpx6W6k3GoLmJN7VEboD+22dodT3sLrmUc
b9yM3Y6O2H/C9n2sgasjGLFrE7YTOGes0G7YqxGP7jreAt+bD2ET/yKLVk8OwP2eCjPdOzZ9l5n7
5El1dAk+MDqD35KospB8N1/2FDLGRNdjOq5AiTlCLlrH4rJWYbeT/csW6nMUd+DqIMDnLMEtnbYY
nrgZb3EoxbHJ4huFrZD2/ViIrXnqW/YkJsIvooq+d9F0f928fIZqAO37a1ZAxFh4S8Ou3ssAj3cV
bL9Ck45FkjRPcq26HKrliC0RJYmuw4llwVcPlzhPxkpD2I6TAnyh3rNrb4L9S//CsSRpMXdBBxFL
nJrV/GjpmN26ETsviLyuWEy/3Wji2guGTXySVvxakK8CtN0kexexs477c1oPfB+79Le+Y2fmNFxo
HZCC1Rokj2YpmhJ+WyG4lVuFi2CgdeTE+E8j1rLHQyN8AhNOokqCKoEITW5jjDwIw2BXX7tXkqI0
CBhmJdukwlK+FqvWfZv9tpwVtbcyMN/ToAKIPWTPpK/JEbZwuxPDSFGpl6RYbNUAH53YEcPcXCDB
0OVhy2TBG+WLmjUElGGC+6thXQV8ZUUkA7obFNwEyBO+lG5mL3Fnl7uJ6ntokO7Aw/F5UlbueDK4
n1mXuLPYetTnbsu+UUF/rQTVnoYUn5jYYLmlayiKpI14vmF0RK0AFwfkiO4CLL00xcadVWlzS0kM
On5KVUFM7cEbVSavaXYroq0tB4urgOwEfMiKnVfA38DepvoWRExXpClK+dCJEBDHDMRr2j6FRQnd
2qaD1s0n9E9uzunGw8uqqL7VkaHF1DXJKVtReLUNhjMJgNmEc/e+xl0PaCP7RY3qc5jmy4nzcdzH
CoTvyrqtYNO4PK54cHbZgo67jutdpodzBvMEjt2Vo+xbVzpwCQe6TT5XDojo73t8FwtSyAUtKWBp
DOlB+iCNvwOERuCdc/vM3Fh/Oqyd3bUDwd2w8GGEWu+I1dMP6n392o99ehNuWL01Km8GVRAUHj57
vKZtQTE/w/JFQy09Nv5QRm8k5VmhFmzD01Dru66STdmMW/xtcPgEo5zleYnqfF09xMcQf6OpUNMY
WBkiSFXWq3vMOtytlWI7QUDK5xrPzCdbN6DPcfWSpeyj5oYfWIP9b5pw29IQ+jcgfHyAtfvRhps4
GC9tGXDspxGyhCfcBrTXsNiLwAzTD2I0yrhkXzB6aBks/lvYjLerhB3m4vSx36qzNfSxTtE4ePiO
eF5eNE9PhMDQB9/ySIjgubHsI1LZUdPwDcww0oiSxXdZMCY3U4bmI23lhN64W4o4614BLDZ7XqE2
ZCsaAITkLsQibhNXkCdaoLlwvfhHP9fPswk6PAjVT2JQacHc78WsX6cM0H+1fl7/rTcMJYkwJzBG
3a5tI/SqIfJsC33T+K50a5UvaboPbSugPHbmEJD+StNNbJd5/RrLKi3GuvtBPCY+DzEDPVN/S9LF
3vIBiKV12ClXIUsdjSezsZ9kGJ70hL4cnn1fFcjbP/WYQPIkXvxeJ/wBKYBjZjrMvGP91lfuOJqw
3cGCe5VZdmsRB9P1ePLaHXkt35J0vJ3xeOVwsg74O13uXfyhu/S5tqD56+XODtVxi+JTE0QI7Uxx
MdjlOKjkOeyB0K7Jk7fX5ULom3Vo6ppQdCdkr+KctkBuXbv9Fg3rC4vHpdgIOpcNyGauuuHG2OuY
pNOhkPTaja4LsA58bCVA7F/xd4EXMmFjwSphc14jXM8k+4n56DxJtBSWZ7fxqn4Gjf+sIjQNfY3X
7yT88Ou139LgXRJgqeN12E5Ml5wQdwjzZcCiFGlih7wCCpwr2cP/qGOH7Ca65SAMhhJz1K5aUbTH
loBfbrA/xoAqCmAYr+ugx6Kq5HrpAP5gjUuDMRGvXHX4BWnXT+TqPgGifMYhuRdy/haG1U9pfYKJ
v/qJIMmeAvGD4ik+x5rvWrncJZmFbQ4SunDz+rldhyOg8m0eIcZSVqY/+hSvF0z+ZODlA+pe8Ez3
D0nbLOU09a+MbaeJPMLluKWsv9mS5pmZhefzSO9Mp985j6Mim/uLsO3TlqAVTcPkGyYMdP2jWMoF
LF8J4rr/4cxSPbJOBO9BJzQybf1HyKP5JSCgQmC4pqcsASJatZl4+/+y3H8+ovWvwloIsfw/y3L/
6azVawj7D2Hu+vt/CHPkbzinKMKxazxFNjvNoH39MzKOs0Hja1SXQ6yPYxJH+K9/SHP8b9DwIsjU
NIsRcQ2hE/5Dmkv+RhNOcEAVJH6wNcn/KjIe/jnuipT4H3nlhFIcnphQflXu/s0TocwEIJHoiKQy
aFXJKChXHq7vtiXA22DXpMh2TxL5zMrvqeZjnslZP2N2/OEnzDOJFpcoVl9ORefVeqwAxPxuxg2e
ru20XP+HgG4WXkPs//I18IYRc8bhTrBweMxAuv0l5J41bbetGZoXROKiI6IuA3K4aK2iJowvfVWx
V6DoCWDAKcMij1zmLlWi3sDfkzxLeH+pFT1tUs97RtV31ot1h5hdhL5rjPYIdfA7v4UP7JqaXA15
aZ2CHRh5cB95PCHYWgxV3+2jgaKp8ZF6QKiCg56usdXqwD8ifA58tncnzOgCsztZTnMzZ+1+MWAe
XSQOdui3w8C3+HFaXX/ckC25rV312s9eFkJohKK2dn22if1CVnyn6lA+ADLRNynO93uASD/udTON
R0SK9b4jVkEA81Gho96W2UxixPGAtBLV0j2fu6FQHRDmSNh5h1rxlcj+MXUjUK+gWW6cXwlyIBoC
RsXdAYTiO6203EOTkqX1jTlsWpP7oY2WMta+Pg6LmXfI2dKdq5IMiqUYgh0dzQJAmqtD0IjnAdpS
vvExOcBtFvmC/OYRaP+z6a6xwwkzmJo9O0EjqfN6YPI2kODFtOqxowTgbxqIAG/KIwMjKTXfzLSK
AbO2kd8iCrEv4NjHAFoeQURF5Ry75NzAsyx4neH+h/WQr61PnjbffwgH62fupbywGoMKYnbBduHz
VmGkr65s36KnV7dhQ/IbWBHkTxGFgT5aOq/UeUZ7usuc2E1D9d7WNilUGDwMEzRkPnJZCmDkyIe3
eq8C6cq0tYiuT5Eo7QwDfLa+mA2/qQmiKA5KewEwQu/jFhJgwp6NgDaRhuJ14Ybdz7wbdxVhAuP0
CIeKIfK2DMzlXQtHF38hyTGLqXKM7BtfdVrEzuhCpfJZU7mVEEQoTCR4v5zFu6kivlhjTnbt0gA3
TFP5AobUn8E/ZPsJZzk8yqCJ9rXEh1h8NkGBJOJeTRgmaA1z3QHfurFIDZUrRdNAsbwALnTQz2ek
1YVu7KOaGD4WTW36ArbmkWgMASGzsuw6NT6KRm+/LUNHbxFcjI+aML+D/9bmntD7EEwnUA4k++JO
sENfq3C/sAz3TYXVR5RuAJcwJiCoIy42XbvbgPdlyKIaI147lXIGwW17hVrV6wzDSxUgGxTAc68D
8857TKGadvN+2RTi9LSRTzEzww7EcvIrWQP6MCxDevChRagrBbOISJlHSZiQO2woFnq9qcMcNs99
4NQNH7b1K/HowzLQSI/dUvGnkE3Lc4z008GLNMuNyfiL92hzyRS5HaTtD5yUlRTRAEDLSO1geVhT
tggwHhscApIjh4iOqdVwMDXL7VLJMmx8maZVsyMr6b6Ldeg/Eezvj7+rhrKz/sxpsh62RA/4k8b+
xgO4oQg8v5EJ0y6DgfE7kl1KXb/3jbKXDW0MyiQCOULgDUDFbIbmGZInv4WkATdkRLMULbHDEzuS
oh7QsfQTiDikEEtkf44MfRoihLaF9Cp+LHEa7nDmyc0A2/rUC7qni93h+mV3co4C6C/6xgo0MrPZ
gAxScu8N8m2ANvBVOs3f1qnpdkjQ7FJAmzu1WYsgukaGCeLmbdB0a6nbaw4HKdTmlUcW4SDrvgdx
A0OzRlCPa6h7m2nJeQkb+rON2PKRRtnNaN3wQAJS3yfWXCVyTOESsFGLxPKxtzGpciSM/Vm3MoZK
DjZ0F9WzuBewXUHqSVofNoWNYdIYeKXa4hJ+DrB05F6qTjclwiPr0V/DFz2OT4WayNCO4wQOxDqD
VwureT/zPtgbwe1XbFRymreFQukBA6znBM7ABm041IbcqC2gF+FQOFNtst2wZvYDz9hunOxP49L2
YskAB8EG9c4C0bhoJO32fsgOZHK3Ti6IcYXkHHYRsk5RFKEum/XLsjT4tBVtTiAbsNR/n8z59ZFY
KxzSDkmLX/oUoX9FUd+UJ/EtwChoxOAwQPXM0Yk3CHHP8YbhKAvefR8tXR4oSc/I0qXnaWzUqyEx
4iMM7TAIPDSh11NE0gHPukgwaoyOq7tsVKeRo1WwVqi7LRiRAYe3vuYpPsVrFCAuXsN1KDZVz3lv
FZhYHpr2wSySH1Xo7pMBC6jvMXhgrlxOUGQ+4ALGaEC6H0hww8BXG9mr2eLXVZSgMGXiJuZ0O9Tj
kDzUDIGFCHeUhRbHYQi9CwUkcTI3Y7kssgVD07ui2eBgqKxOMWYAZ4yWMN15iL8HHF7TPPRsyG5Q
IZO9SSz/UlBPtla/RAtMcT4rwFeLrl+bVSHfAK+jAj6CWiNdp3ZMeoJQLLAeTeSMYzH8FQPFaImQ
lEmjHZw5PGPUhGdv2+aIjssBll51/aUSzy/RCoVd9gHPgV38hjMbwn3gI9hZwZzmPLZhAcpjAiXh
EIVSk/sW6nX5bOVGDsy2yxEAFoaLBJcNDF/hdAohXESPGCrdG0RnVTRzwMoUK42BdSwbhENLOcxr
iRNskFrA2SS5j/mPquV3rUZWjGIiKibfPaQTxjKHV4RHJzEYgjXJK+G+Kr5+pF4nlx5C132SCogR
psleF1qzEkfizA/QiCExiCV6qTvPzo5AKUL1HR4jBAaLmv/yOPfhEw2uQsS6DjQov0gfR92bYu3n
9rioOYDIHj/USA0fTHulD7ehOiTBCF10MD/nRY27Olb384IMK7FJCW/gNcENL3yysO/jULdvSCv/
XKVwpW6qb8Cx530WIuc3CF2dSBbV78j4a/R2FWfwfidsnaSPzpZOay6NWOBrUjns9MxQzuNVnFg1
f0vA3I64Xkv7hm4Flh6LyiWl3XlDDmSC+XdYMngDzULw5YakoMyq07YEiAHbKh9WtDBTC1CXkPfZ
02/Oyfg4VRLkWmN+Tk2AoAgY7BzG0mJynDTldlNs6FHi8I+zlgQOYbvOh6mn8U41Kjl2IENKPzNY
IrO5G+k8A0UEvds3FtvZZph6w0EOSb56UCBtZtdXPUCUMwJnpLD+ajAgt/xpajs92lojyOjaGRbQ
9KvNDN3HnfpJQjkgG6Wy3ZaopuiQnjoQiSwOj+rqsc2wTyYU6ZulwT4b4Fw6SFZoy55x0IoqgXLN
l4Wly13TQBfp4dLREiz0/B61AtztOtsaSrSa8lTGbK8gIz91c41FNtXL9jHwgX0DGTBhxAYrmyWw
MmwWIJ1AdHSe3YLTPuoeJwkR1qLJRGuYyna6mAijuHc9i8vaGACQCVpIAf3/YxmW5CHpzd0s+JOI
0IJO9cgLsy3JW4ykRz6Q8RsLMV7ICp0R5nFkYxR6zIm7xy6po5PFMRv7AVd9F7Q2eJnMFOVB6FXR
Ct7nuvkd+kxx3sIEXRCZz+XskAqIb6gEUmqT7khag5CB3D54bNYbkGoi78YIw1bGKMidKHybaKsL
HvDvCdWfTFEczNQ12Qvvu6BgHic0LTIdEHhbyA1PApjXbLV3M9KGpczEg3DLTRen2a6G4bcj1Own
gnNe5gjZNcBdJ4S96R2PxhUBO9Mf2qjG96FLCqX9qY3SFW9i+S2hlT8vyC3sxirZ+8YvhVrJVDTI
N52wc8e3rQEHUgyYfncMj/uBAoJb0IegqZhrbHvJNKgbKx1ED1Q5mC5blXx6gMIHhZjrHSWde8CR
FcuVxlM3eobazNoZUmxNkXBc01ndNMEsyiiYPsMuViXdIntEJD48gJ2TJRqhFQdHCcycfjHJIaTj
fBgyfc9r5c9Z3Kb3qIXyZMKwgTaOFKZBqqzA+W0wcXgQP1C6AiXRI9qSwaIGLVCLdJ98IBAT4NrA
g3C86kovIJx2m4DHTLP6p0RlGzjOnsHpSvHBO4SJN5TyQ52Y4YKYHtRH2WaIkgcITGCIK8JZIBaI
QzXGpgo/63SmuQMNd1obt8GnQf530xJn+jgIpDgfIz0PMPiOm6mTwzAz3NjMTacG6ejjgvTYKWi7
ZZfCiXwZm2nYE2SYH4jNAFFmNMmHCod1TLZ2O78tY1qY64oPByjzFNXrGMc+vmORQNVVjdgNVcZO
dbf4hyYDUC2VSN828Ik2j7H9jU7Ta8gFWELmZn5Jw1GVSxtlphQLUR9hsyCP3pNqiV+sqy5AQ2WP
KcMMulzNZHB1ElA4kWnNu9E2zDvauVeug66cGcIHqHPoQgWOw3kPEjM+RfCRHtoEa7/z17Pjwvmy
xlbv5BSM2AebZNoN2bS9jqCEAbms6TOUVXsWUscPSJEGiMlmUDpJvbV7dH0dx9FUNWwqMcCD9iHb
3kwN06ntwvRjwRkHVcGheRSAOtTBKQT+OhwtV+dswHktpWXg/5mydI/geQt0k2icWEC+h/WEIsO4
fe8letJIK1P29TLjdRIhLgIHSeUNE+oGmoY+hzKhr4tnQAuj6tTAQDrMNvEPmcQugbFQbLthmBWc
oKGmZUihwwxsQR1Z5iXBzmqFzlc7S4/ca+OKNowW/v/YO49tuZEk2/5Kf0AjF+DQ0wggtLj6kpxg
UQIO5dDq63uD+eoVKzO7ctW8JzUp5lUBuJsdO2dbaAB72EMumM8C09AXP4ooN7Vylju9tPVnhiwz
38/3rgrTYLtL8ozYU4/HkCpqNh+MvlZF6HmzGcOwUiZ2Q301qZeu/WABUvjYOo7KgsIxy4eoNRD/
tanMfjh+UnwY6sU7JmOknxjZ0CRk7mmItf6W6lEW4aTUuOOwZTdkNlL8LYC9NHycEvF05JrdU6RP
v+MA/88/+JeQ338KlT+FMIh6PvkmnHVIYSh7/7tm+VdLZf7mi/0uYIrfHNYbCax7iJcMztEHfzcW
asZvLko1y1Zcj4iVsC3+r3/Il+5vEKMdy3VNFE4bJuU/5UvxG/5rvIWECEAQM/b6T5yFP2l8f1QD
DRKX3DKorMaKM/5VvoRSMZTSjVaX0JweqfAbuhnHw/YxDeRYSufu6eVVjoxNuNTDgazpuWl1inSk
lbOTpYGmix+1PTwmmpveFyrtU1mpaM+57D/YS2ldECQpNa2+e6ihKzDEHNRVWbH3qV9REUXZdM9j
EpVnocbqRs5q3jFBmYNSmE+y6l7qnmbCmLW91pXLFVJI90HGzRgS4GNYsjBnyn3v0XXFbmQSF8yV
87Wg6dgCPdAeJwn7glMqCsZ60uBf4BdDBaSXTrIc/g3m7VRGscTz4MzrNCfa0bPZoTEZNjqO0N/0
jILrlyfn/zl2/+sXzOifJGMHscLBS4pcjKfeQbb+9W8eZdVsjNMAm0Dq3sHt6nNTI3st1fRDG0bM
4jM/UDtQdCKpVP8pcZRvzgNkw7YxMK/+Ua/ucgxDAxIqhKhe30Klu7qtByNpoAMksF/s//3vaq+/
zB8esF/fMuMPPM9FTLWWGiUxwrpe8IIILRADHlYDGsoLgISV7bhYpwYixrhxG8PbIM1Fe8seu89a
YjV70SViP0RatRtzjDuT4zMVrioYOqPY1GbPDKpAYsSlua1GKfbmTNxF2WUWcvtQgSYT9Awe80On
ZiB7jNX2g+6FuoadL2JumcykZQ0pP4ESMzaW3a3XeuTvxr6vtlWHVGBxhh+0mJa1d72bLh2qWShr
oaRiwQhR0qcL1SzFBkFHf2YuHD+QXw5z4WtHA81zJ9Aot1YlvQc5x9NB1nHKHBq9+N//rf/8XPES
kyqxEPY9Ya0r7n59rlyhLKknACTSnkiRu3gV0jkh4p5s/BZoOfFhy6RsKLPpqSxz/28e658f5b9+
1KZjiTWyZRrC9dYhzq/f317sguIqh+XklwCY6vyR0e5yNfAtXhTx5IE8BTUknU3G7Bbol30DqhD/
zYTjz6BU6hzdMNg+oluOMP5glaaocwBjQCRL3ChvnhY/m0Ly23kcNCUz9r+JxBjQhv/1CXdYprFO
kZgJY/TWidj+669tVTVOGY2HSJ+lduBARzZU2ERgKGXHf4bN1Fhqh8nq4/2Q2/bzn1JnXjrpH+ep
V3dJWDQkamoeVa+Wh1Z13l6nn92ORuM8tCSvAtgz7kF5WhpELVOB0Z/zj0QaJS3patKNi/oU+bYK
mrrs9gOIAYZkwTIM4uTjSDsRVT17siN+CWrukpsjx3i1sMHRH1Cf/RXdmGJjgt2B6FMgTsjmEK90
gqa1nprZzok9YosYVS/PvUJdj0U2XoVJj9AasnqbOzm+wiecQmY1L46Xqo0H34ushypuwqKyHyfN
+YJhtTkkZLjszWjgHS00ize/aRgvNM1NX+OVMyfoJstkfRSMHQ6qnPKHCMn7aCsHmJdRD7tGm28w
nbIfRZQhTQk8Ghtr0UZG6vvembJNP1nv0GBbTFoYQ1tdgkPK589YS6wfah5zcDlDWPvK2uZk85K4
HkJPdHhpaqZ1Fn8bRNb5JRLug+VMcUAG6MOUGpsxItsymsNpKgSIpx5vs6Vn072auiGg+0f47kMN
xNhuHiY8diMTsNKackCEuLbbBlVbzwY+5NF0n1pekJ2Z+V254R97KP1dunes2QA8YjF/iLDWOIOZ
73LCoOc6StQBc8scTqVGyjCVn+j5T7KU8nU28cMMWoIH2RX5QTqNsxmKPJzV1F9qlVSP9JTx1saT
fHBq0eyzRfGtyjk+AkEYdkumTZx7wg+mTGc0QXQZX1+DBmzynG94oOIwm7ryNI360ZyttaUtZOCX
AsNDugeyUIUx85Kgb6Q60DFrO1lhRRhbmEc0SK+V5LFyyuI6RwjBkefrxwKqYuj4IG+R96vuCCrz
rrfpfsLxhJBsPlvDOnnKxviAifgdSE1x0CLsJYOlox6MhrmJM8+8A26i9Nfm/qyPWXrr27VfTSKH
KGGS3LzWosMXs0aYKxGY8docYABoYrsqv1oxEqNKeMtiWWQ7o3L6wIV1QKuWNMFC3vqmZObvmKQM
t9TywBG1LfpiCsvvYE1ejekyae95UWEvXNoJKili3GIV80mrSI138wSp2JFdWCjd2DOF4mccRiTq
OgoJrgOXmbXhA+MEd1sOL00u37mQ+Pq2Y+6WiiiqbYRk+p1Q5gxBpaaw6hjaErRe+XXW3BcsKc6J
GN1yhmVCkoHkBEnfl8knfNRa7UVvsXZmdfye1ljgXajIgHC+yNoIyyy7FspG4J18WJl4VTxoGhsT
PsXWaWEemo3XnB0zh8g7GQhJ3hCowbyZE8Y+UG/i45AUJOiV/X2xWyq66rWmkQJBsTzFw1Ri5Bmd
x3ggnrIMR1PP4y0+6XucJvKqa0Z5FGJ5tmLxA0ZUGvirCpK0JJPTIeNQ9doqrKj17MqeMC+39vd+
imSYVvbLYPgBn9hNdfxqhq1eMPFe+czgRzUEX8upy18nKHtjkn4tR0Zx+uy+mdX4ZSK+cFdyei01
jFOrD9LyK+LqDeHdWlqf4q7LyMrXa3P9MUIAYWZjKwyT6UV1yuF0LKpg9jVAlWT29sb6xCEz+hfT
aU6xl5hXn5kxEzxrs0xuFhYNtOeFI6EdLGZcvtTPTh2bZ8vUzccqqvHJzU4o5ibZVlP6Tpq1DjqY
TbvJ0qA7Qjk8jkQi0qBFmGJ6W8QbU4Fj08tmO8rkXTmSMWEEnkR2DEDQrJjYzemnlto7wEuHcZFJ
TjpOcHiVs++jBphZ7btcFct8B9OItpNItU/aCbdnltpP4IeepCYpnaqiP+Tm/FBXvXZUSbpsJ15L
aOjqHYvujdNwC2ztXpB/vNRD2r1klOcnZQ2vir5+L0Rl8yPoZahQcB/GaHz1LDffS6UlD7NRLde5
bUAgm2V2IcdcX5UfwZr1Tzj2vnU1o3BraW9L1/MR6Q9LYvmUN2Qy7OVzCw8L1Jx67vARHDT86Dgf
UXY3tdNvhd1UewVwcO/Vs3XoYaFusYYlB6fN6wOHYX5cZE4O0q1bngvUqdYtobthmXwAdsHoisBY
CKpYXIBa1liumExwS8ECinzzuxd31c1Nqi7MhjRCsdD1I9Ln8CgaLrvaynZa7G49aRBxmaoHcIcO
WN8yDhDxup0U9fDg6O7HcYbdEjH5hWHGIdETJNx5GYaCAJKUfbCqJnn0SlKWm8UvvNWUoJ/JFS0f
8ErKp6WK5BaKoTpIlTO3BdKC6ZWqQ/NTHL163oKsWz4yLIxffY1JeDpn5RNCeRSSnjFBlxdPAxlx
rPgj51mkLclzzDvy5AMQDop1PAuERA8d2+ELayWOD/7TOB2+w/l+4VDXdwj5LSg+wzvMkLxvczO5
21bHTlCxD+nqayYfV+x8bPHk7y1JyrtPcBUSNjH2WVGSmvFctCKCpbvZQ+6ucUIEs55+bhusL0RI
pjOskuIcS1sRAofHQQOqcM3MV1TFyzRbfWho1rErneit7BbzFbqCQ5jBBHfVZrehYT6U0C5u+K1/
LJE7BEDnqNqNCv3V/FQBJ9sbjZ0ebP43SEUBPMS3njDZpifs/g0JND0P3SYZCJf50wW9isGwmeww
z31IgbmuNlVrI+k/A6N3gQeAUN/OVjUEUVc9GmxxuGC33OUi13m01W1s/ORaOFUWZraJ124sGLl6
Yt/aeVVuohnKapGzUGDWquleJ3gjBOOCrhAHUkvtJWrxx2x8LLfo82N26Vjx8DHDfb6nX1ZPgGG6
48ib6CT5DirkRhOq/CpLhgQcud5ttBluGi6T9y0gjQqy0eIcVdcEKrGX77NJWmyUK/l+1O8TB84e
Pt1nGaF6jXAnN1ZJvo53pbvLlPm0bxouM5a6/ubNXbK3clzjtWeknCM2JZ0NHoychfelonTetPVC
16Nl026K0/FQSrHrjb4KVa0ajj6b3ENaJ3ih2uTI94qufTl79yEfjOsoMOJiijB3hDC/mTKp4QVK
AO4r/DEDrnRin8fIzEkfiOg62d3COnp3CeK841J2vnfuYB/cNOVvVk7q0lXqXvhDGpSEbmx0D95X
z9natX4a8Tcf4tnTG4I4JQpmk/VnzWnacw0tcL8wtzxDkxBHHuV026U2aWzehzAnWR00Yzq+96aN
CaMpnuMWDFpb3iCN1ncjLvMwWU0noimMF1LrAEYtRQqTN/xB0TkdIjUcaztvTlqjA5tqyv08jNEW
ar2zjW30+t/dIy0DdX0uiy81aKQwK6UKUKopLycTprjfXZXnFvekB4Xd2boMHSb/QbwQpHHczvjO
rdCF0wBvQxMf0njybxyR38aC/I1RHvoSjZhS/iC0BDrRqG9drW9ZblEQvY42s5fpm5Hua4tO7wVe
6/L5YsYCaqAHZbWISw0XZGs7/WNVMz0AXx0ojyrYTQ32B3iTt/OZV20iEgzoD5E8sHoFnEofXbLK
pzC2F/O7JUYmCar5sAA7Fb0CZMaye7JFzc2ANEWrHe38vHtODDPhBBMldVA52sRtJpKLjq1d08iP
YJyjNOgN+bTIvkfu9FZq3Q+G6pAaE9zEKr5nHiE1UlvnmvHBti5M88npImeHnE0i1tT1R6Kfn+wF
8BioN/fc6rF1qRqrhMKHNitU/YEILCiQIgZDO9vfAWLSCWntDxnpNejQBoKS0YGvZ33DtNq6jS8C
+vrSt8UOzgw3smfyMw8FPrDWE7dSjBiix0enG2/+wIh7Zv4BRgJNnlL8oz133sZqO30nGiN/12XB
pwi9PDTS6eQxaMPbQ7UJeIuBtK6ly2VCa493adp1e4kmFLJ8gLNTaNqB1qTtQgY10b3PkxqrFZz2
xxkrPQVXUZ4Kg+xF746zYNQPio5UEWHbiSdLGFR2ZT0AFYwLwVwXY9Rk2snOhxJ/VmbxHjvATTaK
eCkQ58r5rCvsH8YIAsBGKnmBNHNatDkJMl/vWEwwu1+hNzJVjkH35z2HoJuAzZWI+hED812v+TyY
Vte+ioF4KLWKRvS4jbeV28eXISvSywQUlScRV72m4l2ZAXXphfMsyzoNlDbZAbOO8tFc1pSzpYw9
EZTxMXMMMkhl+7l2tXKvVwXMllTM5mPuKW/XiCoLJmTKDZxFJ4S2pjajhWFO2FDtIMvKH5jh+qc+
dcwnHXw8P6ebY1qMui0hM2dDHmo8dmRZ+pZRkO5n7wlEos3clREWbDmQIe7zdzYmpHvpNbyY1ZR/
1D3VnxtuiDCJ8+qTU2dflm6kJTHbb8KNGc57Zq0Zm57sFbUwawV38C/UMa4s64V4K58ZAMMd4pD2
MWF1DbMZFjZ4AH4PWOTUux6nvLJW674svf8Dh9XX2O/zy6RKYFipPr2PsV995Obc0lQ3QWuTLOtb
F2MjGBgMMBEhFDmtfkJR5xkzJEx4Hk4Cyk6qHtVVd4/Pfs8MDQbslFc7JYlnNn5ONcH2psdK76xt
HOlaSIy5DnW3zE9Fms1fM8NxthVdKskDHSG3r24x1n1yDqOlHrgnrgUTtUsPuIp8FGeenlPx9krD
9zFwUvIkY2B1Gdsn6ZXmUw8Sn7E0TbF5iVhIcbWsqv0cMdp6ZCS1HJc0traLMY04jASstczrU+Jh
ita1XJz3yM8WMFlpEz9Nspc3VTHDrcdy+rqy9LYQ7ONwMKmbjLg1Q8PhuaBrBskSEcEAUAdVbxjx
mqVcbVGd1qEQ8xIYLV1V7ZTlKXKBhueW+0Q6ktIkstA46sHC4WU/jQUvcazHKzXOHKKDUPFy8Ex5
1N0KTylyj9zw0J+yiJZWJwoG65hIK0end+0mwC8dTwP3inqSXv8DaFF79KzmKRp9egVhxGEij2nu
Jde6dH9eyCua42j28tNQXofUZxKb99Eev8ZCcqBp3qiafKb8ttyL1bq3jIb7ZMy19hI17qPXZ9OX
XLrlZfD9Jweu5H2YpoA5NHHaOB7OrJeJgSZiF+wkoCnuTfGQQbH77lg0KYQ3Ot4hokp91UMSXu2H
WtI1HyMmbWTuBg09xh7C0XOGHRZsLbCMtAh8gl+H2FdBtxocdTFX13nyHtk4/CnRrNMyz3uZax9T
lppUoAwcG1dfRe22vCZ6iXsyaaJ7vh6TpNbnsLV86zCudstCiflHY4v60TZQekzcjE/matKsW0zc
G2FZyGOSq95e7Zx9YzFPXy2eni7LgNrKvPRyzAPHLH7myqI7i4fQR1ajKEer2GUdwRknK6lCZ81j
3MjhqYohfi1Wpykdh06RMMxb34D5/jO4WWG82w0FW04kUcBL6zEgnFYra9tVDuxtivpxNboOKWgx
h/wW+1fG6Mj9TVFlgOAzUoa/VSvPlqe/arOGzxgbLa4ZvuJqrRVJdClY+gLP+JS48cFaHbgkZ8oV
0zUGnEPFTmAJOsJ1YnEQym2YYOPNVj8vCusHD4OvcEcRDsiPGB5w/+owigIHOBs7ZPAGy85u3+zV
LwxDFuvwsrqIzZ+G4m71Fg/crsd6nONQxlZxb53FPqerI7n76U1OwRMOq1+576wFmFW99VYvc/XT
1gx6uX5ONEcwYHKyD9BysVLhbznWZewcpd8kV3v1SSerY1qt6TFZcceZlvki3UVxE5jge8bM2auf
rmvffYlWH7axOrIXYD/h6Cpus35sRKhW7zaCTnpoEujuepPP92b1eOPjjANNzPFOTcVHuTrB7dUT
PsbZdMQTTlS280j04hq3sY/HY/YN/thMW+wvu8whWG126Uti48axDK4y76cLHbZHMGQVzjO38y94
wZsDhrMlYwVZdmdDzHwsjdK/F3jcmR99aQn9vBQkLHdWBxNY4ojXRm+59qtJvl7t8gAz0ULL5MVI
8utAQkokNwftM905pTccl9Vw79r9sYbOfFsqFKK0jfygXQ36DrmoB7eYyqCbk3L1puDkT3uQwht7
0HH4M0d5VbZkVRLufz5374ZF1sQARTRgRPYMWWX3YejA9mqzfrQtVMxmjRS0evMFxdQnhTpPzmYB
qfaZeJCEllcmn7qumc8chRNqut3QTybdvcMEGJaoLOcJj8ROdTZnrqtyvAMYcCw9ffHWQruvXMqq
Zhq2/O42uy/cPLDnvHiriSaE8aruFPZS0wra3Y7xqLF1vIK8osoOHPL+szYBctKTmqUh/XxLaoaC
LN3atlTclzJrhjMFJ9uhMNoTzfeqAPyEd2VpC96JOhdnvdeBxFlWBD7fabZtN0zk9KV+t02PQKGo
+y2ZxToomuGjUXTzI+vSMti2ZcF5JJOgBxrLEZcmwMlSiUdeQELGup7lvJ1O9bTqm4CIq3BUxY+k
IpGYF3NyqlkRdgElCklgmosLqV9qv0Rmj3nWfLJRyNnoUHtBpeV7rZ3feL4+p8uU3HM6OHr/Lt7N
I867MYvZTRJhIQdtYz9ERNWRPcihFolNnHlsqwvtUnr02xE5yY9zF2PVQqCrqO3DVDTOIU2X8jWP
KvNTE1Mu9Lp762KjvSeLhhM6waBlksLyt26SW1uAEOyeIY4yeDhtfBBIZ6tKkgCEsHYYo8jfWsOK
WCnJhKvSYC/UeguyhgK3yhQ/5vQkDD1MO5z1mLUg3JYUwNI8Z+vIr3FXF383ghVWLOnRuoJtOlNz
MVzVH7LEwX9CMmRvmshhlMl7exiYGAm8UQIw4DZHT8ZEHaPo+jK2g5zj38PH3d19to1hwDNVw8Ye
tihx+/WBjr152jeUyS9azeLH7dxoNA+RZsY/XHxdZLIF+FMCj9idt2BwAUBihn9OazVvl8Tw3zGS
m8MBEKj4TAqcd9qqVBHky1AVoTUWmRPo9mq3cmSSvRtJxFtTWlDzqS39ydm1o7DvZWzO77x2A0O3
ynsdsnnkJMM5JTydUSz7ZT7lEIb50KAn6gOO12FZHWA98FF9ntibZyEUVLS7D6ZRCbiTif1JQ9b6
aGcTQc9qRlb2qX60I5a5/oMsYtIw7IiE0kf6lFVY/TxJ99mMCoEivMCNbnNt2Q7E//YpTtyg1/u5
XokzzH4X3y8ORD77B63tqQWWNhoyTqcu/sxasIHqR5sg1Qt2KHSlH21VGbkvfbVuIZAkC3HAsSyk
OM+eXFMIGGzLuoGhTprRggww9hwtu4SAeYRnrKFg2XS5BLoAUmw5CEz2KdWpMQt4P459YoNe6Ycd
svYj3mRzxJ3UxHIfD/H45tALvHQl26tmowBjuLjDnd1k7ZfGrCV/ake85zF2aXTLoBn8Dz/Rnn6s
+1ujbbvHX9iemvIDvQWg81eAT33EgQ1/Uj4xd6EWif/B9nRn6T+6rTG8sldM0Yf9Fdsz0p0YrriX
XP4I+MTzBOw/5Ubc/JHw2WhNSxAGjj+L+f4zzmfGQqqAwVx2KLtu9wfg5+KwukvUC1aubrAfpZtV
279Ef6rIJ/GjaxMO998BoFYljIPSvfryBwioCQYQy3Vfl7TcerNjU9P8Of0JAgXiwDC/c91HFkNk
LEKEBlrA2jnlLEQAxD11m//2Op1DLGfrB2MsqmxEV7T3WncPRdJou65oYETXjXiY4dMd3UJZa0nK
dAAo8MGZzPaqGd5LrDwq7drZgmBCRieJvP9v2cU95uSSGxxXyxMalaAPFOB31GJu6Mubo1VzyjSi
UPsFX0JX2gv7JeNgMvvkDCyn3aLlkIvXYzZSthRb4Kqioft9Uv9/nq+/93zZumHaru07SAee7TLL
/3eer6b4XH6bf8XOYRv785f43ellsDbcWve+O67hm45u4kz4/1Yv8PECEpwDQI7Iqomf6x/LjfXf
dP49pFw2tpLHFPxX/0iqApEDPr9C6VgAZuEz+E+sXvyC/2JUcIHIwapDqzcc2yLiYq1Ghl+iqvwY
iRk18zrTpuYhXQTLYCxoINtYVPcEM9ojaRZszomRniV56oCdsTkEq/LWDaM4K9XdSyUjEifzs8LK
7XZUrDgiPnWFXQIbkOoJaaXdWqZXvwhVHCuKpQfAcl9MxaLSmPZ9K4gFHkv61pCZLj2KV6Nn/hyn
qfhQFyStZqrELTcABBLdMW+ua8jDIso7KH2w/+v0MG+Wt85ng3E/ZcnGBa1+lsCGVgd2v9Nzi5M7
+Y5pgYEwjAeM1YbOkMUGDt6ySDKhD9yZk/0WE32BuFbGz5QxEQUnYIKYNabXAsAqyBK7QVVEnAmV
M74WZT5eZstvD44pTxlFwl5n7B9XytiW3Blbt3uRA4ZhJ3Po2VfGmZehb4lmfMLPlX+IQEVtJ3Tz
l8hmnlQUEYKn2/Rn26ZcqjV93M9pezUS1pksfrqWWqsbApb+trb4t3xv74XFrmuVYA83TBqEhGoT
OC3QdGBYEST2bt1rOMcYl8D1rQzwxtyzng5GSuMBFDeWANsp1QkSCOL52rgiTh24tpKdZRP6bw2j
f4DgTEi5G9yz4fjalwEP+d0iq0m5bag78+jl6HWgcbyGDzjX8ktE4P+AJ6P6PJd6FNSRBt86ggSU
1QTRooF0DrHu9uTYrvPetguWA+q0A31viPJnH6jgeXysFWgkysI5aIN28WVbHlqgJC9pVXSHyutZ
UdTmEM2Vqk/ZgPu+XlEp0cAeWt915SsqjI2DtiH2AcqE7XlTd2JdxPIK7jFmeNObHLejGBCeZQX2
kDSalRTmwStlfIvWIRumC6Q65eFymHTg/n7lx+wccykyC3v8ZpusWvO1SOeeK88K4Ice1CtipoGU
EUrSEtgMXP2arTwazwAFwj6FAs+xO+zixLAOSwvVxIl1PlAfI4pwUYc8SHkbZYL1wDQgcTSnzR7/
n8u+lQ54TQpWjU8fMlCffbXHjGAwU7SNrsfFqdS0+Yts2y+zuawVatc+p+6MUT3FWWJojrWB9uoF
rA5FQRh85Ndca7ZN6ZrXptOLH5NvFGFeMsLA8ABWxRudwKDN2DIJWALosb7cxZ2DaWOYHjPGU0eI
JAD+ZlIX85gRtEyNdfwST28rfYpBPA48UsSnwrbbG/KOt+UgSkMwNVTNzsjvNPt4HYghvhCmT/eR
g7KNuk2cABdL0C7OE0j/z0DtvKtv2X24KKaSqmGETYbjFDeYcqgY6QYiVsZ+b8FeEDChOcUG/+Az
a/xapDrSaRm1twY45WlglflW8Fe4NtRRF8P0ydG6GUt0dX14TxwBTZBEHvhXbRcp+E3eup9ZqnDu
WWvqTMpg71aC728GjEbPZKtDjPl7y7FjHNquZDZtmMvFiQUrKXTV3wSq4znJMW322vqtURk3NClN
T8dgDwDGZl5vVg7Fa/qW0cem1huWF2GSfOyk2984u7Kza1YgMowxfkzYvnbCHoVdw60f9KlhKRLB
pR/5pKJ6m6Dev7K6k1wPBhPSUxoFRgh9rdry/AdabUR3DA3M4h0qKUwpot2XlZefNGr9rcagF73L
RJJOFu85msb2c4bmeiK8c0xHckKVndNZFK5FLtRovZtp8yyAFjHfTJlHjwCJ+AOA/Jkeyd6BvmMc
xKQU7PpOF8l0Takzt1nHZYzSuZjuhhW08lszo0/tKn80ji2Wtn0VLeWeFUH12a9nP9AcJS6NSSR0
oTtumNcB6vA1X39yID8dB8iGATmoljWXHYLtzDnmt91XkphyC+fs0CbJD3IEbPY2mnm/VNWZgV/0
I8110gP1XH802Q0M5JzcVplG9cX3cM/lEfsnE6E3K4OsCMsl/ZBMqc2x7yYv5VA/s5EUybvo9Bzn
D7vSsqXhNFlY2otVABVyFvULby/aJeO87yAU0t1o1W0wScM9Vlm+PECDtKgF2bv9NVnY47LkvZbB
WEOKm+myxzOcLWIhVtb2bz4qKJtrBPvf5jIWrxODrcelcaYP3WxETKpl5kK04oBdlWPt0OcN2yRp
rvduEws3EE5MczxQ51NN6uwSBvtXgmDLNasHt2xo9t6aU5KcZHCNfRkJMh5+7SDtO87AhZ5GVvnu
6EXxOrmz9UaesGBnu/JfWVEyv8Bt8IjjOBHn+WJgXOnE/M6CVZMNVbBXci11HiQ88sDsVMnG2nYo
rFCv8UEGzupFYnUDW6c0zSnfNY7WE36A6mS5hXGok4pLL53ZdBr7rCS0MrXcaya7YdX1V1k46cvU
6SSLtMn8DNyiRovzuEhdh+U6evKyNHF7VlWtX82urXdLyQLENs6Wb2ZhNwyq+oLV0jXbvWMxVlt/
jhmAUYMgbAw5ZF0Mx/pLKyp2LsuEgWgAw7U8LLk/nfQcWJKEtAPlQ5W4+2DoUtCTQ+6eEq/UMZn1
moff2FJ3u621yxIzC0sRk/eJAn69AXfPx8/Osew5Hzv2oRU9c/kQ2Ws5eWwA/FEjMl969nTqBLJM
h02nIvkYtYlB3YG/p2G/ItC4MmWZEPrlp9bW2KNgLT0jr1br573P0tJ76koY+HPvgGXKMEVrtlfC
YwKgXwUDdhswlBRr2wGs+HfkbfawmA1+Ja4WlzXefVtyp5qaenUZkMNW9Vf/gFFn5PNcNmtI7hR2
AKDEQFvfsFSFHgycOVsJS63FDM00+8h+lvhYCmC1hVO8uQD217eVcD0xrTCViXkozdQ+5oP1tS0F
xx+nN8AofwwqhZQgvFYGbk3YeKPjrQ5I1L9SwpxtY2HPFzYtdhuziXlY5npvM54PU3eEoAs5KrCV
IZ77zJ4OaVy+YcIl817337LVF0Ax3O8b26FAErMFsg5QUwNCL9ejHI8gUjfzY8KiWvI6ulr8BtFf
njx0n3vPSr8dosy1TRaJECO6c4NT8sS+aYQhGGFb9r4DNV9W96/Wii8SL+S97wvOn4n0JzHQYs2D
dgPBa74Yf/FOu2Z4JD5bJro2PT5TzppUfdW0xutQu8WKa7WJoTXy3cojsqAcfNHO7hPnwEuCyFPH
dzv3lqCrZxvXCudU1lj9Pl+zrbxRYOVAIR/KiIIJeYZqqGM+DMLP0Q9yKr/1blYcGS7bpOGMF3YD
fiCycYRzi50XWtJGs5K3sSZdJwV7GWoyToum80n/TObWcDnWrO44AcrUoumbk/oMMbt1lyevzLNY
U76CDPi2YW1xqAx79Ldc29PG7ifzlGmLjdVjjQt3a3J4WTPEaJUJejBOpnlNGNMtPIuhYolOhXeq
wIL2Nq2B5NmGsmiTUW5s6QZDVzOmKt/TaGoCL1NqQ+69u3sTeyqbNe08zJFGytd9IFytrUblnOYC
QybHf3Go18Q0u/oIT09rjnpovzew0NCOMLx2BkvtVf65z4uHzuVMZ80DAuaaxR5TnhrhUSPjGrVW
tYQ1Okyst5Zo/4e9M1mOHLmy6BehzB2DA9jGHEFGcGaSuYGRzCTmecbX93FWl5QqlaTWvjcyK1km
kwxGwJ/fd++5xhn2R8cnv2Tj0WOzZ4Yg7U27HoDCcF2Gdbx1xXyYuuShSVDipKB8K3Qo0CA77nuc
31WhCYfk9NYM8zilpKGdG+F1ouPnjQ6iTzqSXpFNDz0Ma4aOqw+sZkLMr2Ctu+EwVUrsMQ0Ob17h
jA8Q9PKHAOPd2tcx+MrAsLpE+CtHHZJPSMuHdEJDO2BEjxRWKZy6yTu8DkhiddCmB0nmfvhK3wPa
sLd8zwx5/lc+nz1Jtw5iWW4sHd8fnYgfUEf6u690v6jxaU068g910D+ZGgOA6PI0j7iLNSCg06gA
e6SHMdX4ALxHck95vLuNYAtEX5SBRAMHmMdH1tqoaukXj2Dqg9dZIwos2d6aMAtiDS8A9aFuZRYs
+1GjDRDu1IZHWs+2CfCBrxEIhlV8gO8H5RbZ3yeNSSg0MAFfqaDyZ7ypNEzB1ViFL9Hg/9WW/6C2
aMGBbJslpa8k/rcv1eNfqy2Ht57fwo+fxq55Kz5+/iq6/OVX+l10sX8zwfYLVBJLuB4IFZSVP8D9
9ANYWldRZO8cUxGX+UNzkb8JDynEtR1F8k8LK79oLtB69JdUVI1TCWD/d5qLzrz8PRPzz9846s6v
mguSHqlrYU8riQvh2Hp0e0yRcScKj+akYcxuAWnBP55NwJs9nrtJsM9f8PCG8Nf3yonHl8kgyxBX
bqNX/gW4zYSN2pRtBrMFy1rG33C0Wiwf2CqnHqOhnZCV4tGaXkLRv6ihMr77duK++hAgtn1ttM94
WNwD4XW8L31yW2NsM5MRJ6nRCg6TjNWvleQ0vDvXvZ2xInYoesWiWb8VXE3K9Rw1TwGWi7U9Kmsf
kPahfdJ/tHrvexxgIzcXYwJ2QgvjnZUk8geE0mZPxN3kGKXilHhtdTZ9xtDatL+PlfmpUmrc7YZc
Cz0HYss63rvwXb3yzLyZ0+oZY2r65E3EqiEScD8tSqoE7Cjd1D6bRhxKnv/gxXNyxl3jXdVZ1KM+
TVm5oQ1hXnNVhXqoknrfY3luV2MZqDNN6/gu06Kq93PeiGsLLNq6rmkaL8mjOWjUXXyzYBX9wYH7
Y4rM7FvQhxyYLdVTKk+65zLPkgn/Kgmd0jKTm8IfePVk5erikcLEoZ1y8lR9Ia6XkZ9KUQ+/Ew5q
MlywCoQ3OsbUUFy44I85zNHsHkIoHoyG2DLMuGStU84xZGcnBmDCPQzrVV0/GoNdnCiRTVgODeEN
xhJ1UiMu4lDJFrdWPqpLKJ323mNXfEDN3MJmfw88/FsqzuOfs8dbpxyyxzwxxAnhxN9mRKb3Yu6j
XY2AxMRGJtxcwg0H7HcWI3fAKv33JMgYa2LpC373Jg4ZmR3VsuTnsnOvefHAYxWLebED+hD8qm12
XP+aw9B5fLH6L6qUPaPsNrVQ1TZa8Huk+A9uf+9TLsKiOxSz/73MYZgRuqKF3vfLH/++WNlxg37X
iWF6oYRNnoHdc239U6dy2s3ZJljs+uVfdir7cdQhBAzOS2P/VadynE7DfS9DSBlpa3t7x0ntDUcf
1zKWQ3f5mJg3iRktcNb+6FQmeOAdfTs39XJ5JPJuUiJvFT2wVuP/1qlcJ4W6tdTkTpug/KNYuZsa
89mw2urs/odyZQWp58gW0wFOIrvP/6JcOfKLbyyt5WUaanr8rHFeF3Lmc9XM5XakvH099HQjTQMu
qCj1T2XoDIcBD8I+/aN4OQnwrgiHQexv5cstvFgqES0cX9KwborUiK+GGrCz4ce8b/p/0cC85LiT
7bIrjqzVHv5Ww+yGZn0fCvYvlq5hnvKw5OEJBxCadt3+dLI4uCpB57z7dZOcGr+fdu0AT2sFZJ+d
i65mptBn2UUDyQt6mZtrr6WesFnK8vCnnmZ0JnWhvsOmzBk3NPexmdWjOeBHJS7Fbe2fqpsr7v5d
qvydlTW2xDUXrpzaqCFKq+kslojNIyWQ/9Tl3FdOsItaz9szogwJhaKmZEihk3PHI8M9OOzjDzMx
8eDWH/jwdqVTnzJZGTs/5ULbZ0G/tlSEMtaZzLIKxKQvbxKG7KskDdJTxQVxp5HZPEfpsZMbb4pm
h5+gz1OGvMp9FAa9wxvhQwtZF07l0sXULslGqvlbUzoJeS+/69auRQCJx0pnropoKh54GO3SoIq3
QzvQThzJZr90XfLianObHWNLyQ2U/5m6pQ274gQdYEyPPV5Ego8s+wovuKGGs97CbPC+FbNjvYx1
mn7361Zc96bf3LLjJuvl4YVAw7D2tDbkl2jJdR+9LJ0HxrfyEhS9fUXZXLVJCsbGmWrGexZ+xi0M
3PjJJiGL8zZsabvJEufKWGr3BzrBbsA+sp54vB5A50Mhc+IgwNebhPtGcjEa8PIDRPG5mjSptDd4
A0KU2945UodNzZ39DWMLFCE3A6GUd3KnEskVd5FUf7N63i7jjA3AF/lj7wRURKVR37xSiJNvchQd
JCGOoI/IdK2X2h2Ku7B+bbTqx83iXnZeeZq0Iqi0NkiCPr1qtV7oaOUwLoZlZRRaTpy0slh8iYzu
l+BYf4mPUuuQmEBBUGltkqhlcwVeq7+MFmnRthLTtbASU9uc5SHM83LNAVMeYJDAxvkSQB2thZJN
jde91kcLrZT65X2qldNYa6iykwcyMMM3vDDiRJUboDgsDtdSq6+j1mFR9X2a3NFme8eJthSr2x9O
XNwWWsFttJab923zEy88k1EKmoVQNqpvgfw7ax3YcRayHuy4rhaTkLw32PeLlo1DDCS7tMBaGeCv
2E9aXqZ7Odg6Af70TIvPsZJ0d/mYWbSkEXAbv3SG8k6ybCgpRLvmfTI9mwuzC2as4qXREjd+/HTH
3Fke4364M2hfWYel6cW7psDhZvebiJJXKAOo5pHWz6NFyLWfjPm21uo67krr3CmsP73W3mutwodh
522EVual1uhp7ivAbqLbK0wlZN7adzeZ5ne2v7QHa51facV/Qvqfwvo8K/NagFZZWw0B3cmifWJk
0bavJba2dslR8YpvsTd9Yqxv+ARZH/CGvhPYujNKcPqkPMVBVP6j0qh96pvbLfz5kY1X9sOmzHgD
8yC7WhRY84UMyNbwp+aEiU8glSmQobP9bpbJT5oBeEL67rkpAH4Ngbjni7NR7MNNnyGKNMGnbyvj
QLwboXyAWB3WJuhPBIGVhk3jhneyKzeY6CXQDQXRghJK4UD3gUOShSEc+LJlj1bmUfHTwt5KrhAY
UuIR1CsMVDSfyfgYDywFEn41DfWuZGC4B9fT9L1uEIAsGzWi81u1Qur8LK3uhurQF18XM1SNsalD
9SOAo45DDuBeQ5lDu9DqUDM/AIIny1Pk5cluXLVlmz8/xwFgnDmK4h0OU4KgVUgDEIUSIeoq7lH/
OsfmXC+9jXg/x/cmNRQ2T4U9BljUBvtVGlEFMf7Kor0CEm5BOofflOuSC2KV1G7t1prvEZbG6waD
P3f3geAz9+kwRqMgHoHdEYb4YeFzsXN1vYYDlfDc6coNM2rxLFTF84xj6DPW7Rxsv9i4Tc5V1dLo
mw/LdGAf7m3Cklpakqby3UuM126m8wOOI4bQRri7yBWvSLtbRsuzqvpvWVBfCg93LnwvRGzdKqI/
JA525FuRlAMmTApIGLNAu1sW8SYE5Ab0wL3UxSXeTGfPXFZXQ7iMh1kFYt8sEeIl7dX04N7QP43s
kRdPTTwX7WrRfSn81CTeRybQJLKI0JkO6BsTRYquTp57dGmpCfehEazDiiPPq++k2b6XgQGAFbIp
mZSQR2COP7RfcFDFbElYawTdNb9Q1l7Y8U2X3ZtLP/ImEu6mn1sc5SZFCI51I3WU3c3KK8ORjxRe
7zlXeRA48XQVed1wL82h40gNLx2n/B7xsXzCFfswSzzIeOZjBFS/PMF1AjVXtOqOBDMvkW7IsXze
2nYUwaOnQUc14Q9LV+rk3Yij243yNf56b53g6Vs1VKM8xmTPV64fgKqntqeoFWteOto3A8vEExHw
5KbWvZuVUwEIJU+Ft3mqhgOD50AnHFELymWR0BGU15CvrzxpoUwr5+fsYBP+8rDICSBDCaHiINvO
OY81LL4KFuV6jovlUkO9XPkLwqofufHRpEbkMyxIFPdOlu7zRR7/Xxn5v0PSNdTnX8shbC7b+OPt
Vxnkdza6/mu/ax8+jHNsIZxB+CDQV/Bz/C59AD+3fIteHSlMXzjMDH+TPmzrNyGBn7ue45gmfxlV
pP3fzkL5m2WZNs3jysdpzh/5b6SPP5lNTEFJIQt9ClsJi1uQbv5R+EgjyzeduWavshAoh+UFTYw7
5rbOo2uaUt9/eW3+AqnzF/+a4p+zha8wtqAD/eO/5vvLEs3EjVFS5vA0Z8K9ystUMM452Ja7LP39
nUvNZfiTKqhsZv36K8IH9w5f8Rdhh59P18NamuiEymPb+jv6xUxTWOwVs3zoaagmqgdAub2Eic3T
umjlsxf4BoDeVkZ7Ky2sVwrIqZCK6MguepUe6aW7sCejYoWLsq8j+upkFM28btp8WHeuV+1lV4jL
CKtj43Jo7qLelRvi+Qk14AmHK424p6QY87PRhjTE+lST0wEiV46adqYWzr8Aywwv+a4yTW87KSqI
eB7V6BLhCJhPpsk+n/uMSHM37cdmIvDYkdTg+nsRU/4odQGKERUk3CnfhQeMLjUBqdjnjctTuE5o
IGf62OYBhvwxAJLYh2whasZ+qhMTqAtzeafCfrpyBorU8bcR7qoJuVN6wUqC+MjW7lXGZcPnwYw8
Ve38poHLlNT3yWIET8tkvBeoGT/cos+OibReQkIYB0xW5YV6QWMTxKa9D1zi/xMr1B7Xn2eQQhgp
8FkRM+3tdVGY5S37SoyALqV3F2h9fO3AuXXDoX70m6D+LOM+e2stDMyku2LvkzYdHx9eo55z3+of
i2zpwZCGAZRdO5hePGcZ1kVTT6jcU2JTk9lZ4cmq6+aHG0QJxdlzaULy7cZvfm1DA60p5Tx44yBe
zACrD4v4k8poTfRm51YRKb3r2vxOtcwnXogRyxiat6jP6p3rhfGzmC3rxhhb9yrGw3gDcq85NxVj
hcWF54EYVHFWhNcYP8ddlBSUmlhdvHZajvIy8n5SuOKuIjZO+8DsOYKIfGxmO/bXXKs8qLHZvBtU
2d8lmkpKR7jE4ehn7JAwZJedbFdBEMpXNieEVyDubhwvy9mYhsMWW7P9RHl3f8Jod1FAj88FhXGH
zBfZkxoNl4ricqKsi9mry5AXKX+bt36VvVuJPvInlmQtObJtZAS6VCXB6mFKLmXU6277HpcPfJXq
pms87y5bhA2vM/Ke4iHxvrNtVTQkRs0pbmzWkGnlrhhUiQ/m/U8DhM6+kgQ/qS9aTtBpzPvFMgBy
GNSnkidJt6QUDXh8NFeBFiGDnbvZeRm/UPbUqlQgBCY3cPeuEQBTtQ0aVOCQ3Bs9YMGczSK7Jloe
So8Ep8uK/zSS2N10GPv2WTQTetevTgwdad8NXX7ILUXIrXajY+SgmxLl9nf81eJUDP7BAxBI0Md3
t3FAy8C4dNWzz13hlER5qRnizXWh8vjJ4TxftTCotq5Deq/ICm7WNK9vnJxV0+gE0W5uqPIMJ8dB
3pirneFH9cGEEr1z3M7e9PVgMlfxRdmsuNd+xC11aumArAl4X3/9uYWRBXueSQzGnQil43S9dsga
QHvGiyfINOPM5eOGqOPcLtxfd0ENnr2KkayjjKK6ahCkJ+keX/c5y/qWHjc4Et24z3Ix/ABHae5L
q1DXJplJrmIULLypvKtxYrMG3acV97M0Z+3rFlV2iJQIcMqNpCswixHW4VEEz/i6EiI6jR4pKEwt
uBDyoyWJ79DHzrU7iebDODC1AA9NV15gtTgvgN7jR+bjX1nDdpjEA2bcAWiq89Phvb5OmPwvLX2A
O+GGn5On8CsQFDrz7HM33myT4AkEsdykpcILHp5IJorKgPfUclm2sBqi/UKuhEBWsBuXhqse/z8/
N5Wv1H+8Wp1n72zQr0e3GoOTE1npI5d4XHcyNsAMjDR3A6lIA6c4VUFi3cza+1sRu7qKRuJvc+Lp
gslw2vktmV1uRT8nqaIVC8rsMrpVekX7HZ/kpsxepzR2X3S2cG95g4Ejpb3DAS+PkIHR2dn3ApXp
sDOF+YrealKFbk3Aw+d8LuvhW142+Y6n4LmH/fEUGh0Lw3aodlICXykI3WOsG7KDsKrXxO8+pjnh
nRePzs0Q9OOuznx5lc0g9Z0kee5NPkRONMw35pIQBWL/ejDaytmPQ7uBjvAZIicfHOIiyH/Q7n2F
+dS2ppHdaRaeYBYJ5G52/XEocWLJztqMRB2g7Vjf6sARaG/xtKNQY9j6wMTWFRwK4oITSE0aBNeN
hAVfGQzeSWBpM4zZQyfG7uq7Bum8rNn78AK3XivJBLBH6IiiXEL029G0RngwBLeTRdyghNc7uw9j
0LYm+UNCO4cWoWufdYnchT1dQxU9eFfzMLX8J2M7FVs7LFZ4bhbyu2asLxgBB5yuGYe5Hq3DOaNY
jfarddG79nZJraOkOS2gNqCAitIRYKPQ0X13GrMA9drsgsJnN4v15mRQ60DmmIUxTIRuo5KYHjiS
hxvcnMvaL/xqR9b7o5vhW9gudam5LgKGir/mAKP2YrH2WDXs9dy2tAos2d3Es3xjecU5n8ZmE5j+
0Z5EtU6gsKzjNPnOXQqL49QO/N2esArEgV2XU4A3BzCLQ6aZr6YRU/IdgZPYGVW57zxCsuYwUaOo
h4I+n5y1SpJoO1lRegJqUh/90cZts0ADa5ZwW4WdSwtbFmPRD3CQWuzAhRHOd9HUnOskWg7NiLEi
Stp0A8HKhNcXedhyugGWjMFnrPVZSS/qdWqQSWgJSHZWPJdHnlfj/b+fL/Wa7s/TnktuyGI3KB3+
9x+nvTaNKpQ60QOkNtNN4cv6INoJTljQLId//0/98yhLORGlz9h5MTk69p8GZxJyhWN0E9gDLqYE
28DaC2OE80tz8x4Fc/z/MMDvYNb/tJ42uTXR02nyWiu9C/a4Cv3r+9jNx0fcvRXxPy6m/+pr/LGY
htSul8h/dMNzJfnfNID4zTK5P9BpZSnfxEStS6X+IL86vwlKqaA4cnYRF/Dsv9/PzN8s22SVLiwb
CYLJ+L+5n/25B0qx9Zau4n6m2Kdiov/TZvrvWRU7Y73rYaugVeYrdzIpqhmthRpNRVPUycLWGUb+
SGwFWSZxKPVukO7tZIiPjMfbRXbZaSqVtzGpU+UIJ/ryyyv9F7ct3db1y8cPWCpdudBz+V0pB8+2
z+v162Xr74kd2EcKxA6JmywpLA6Qlp1lZZx7nc0Jdd2yp/M6dU2elS1B/GCic9wUw3gXtIhl5gLo
IPlK/fyH79D8c7pCvxNMYUqP1xRSOML9P36PpIaVP0GZxn0eOPQaBc2W63ZyJQUezbRLPsosWbbS
9pvnKBzt97pIEF/szO1uGq/IYGeF4mhXXcZgEZFi6kc3vgvhOf6YDWt8KCUnnNdO3UEEBjAZf6Gz
oYVueuxkQL66Gft3W5XR2QiocwHZwtnDgqrEC1faV4nfiLc8z8Qumsz5SPlJfUIU8t4ao84+OBCL
e1ElzveFPd/GX1RxaaJa3LmVjUJcpaqONrKoDfbZIRb1DUjv9mKzPD9OFVu3TeOlU8zQ4YT2bnDc
8XkZep+CmyZo6rVvaItyaZJEXzV+TYi0IhdA5im33EfMxzsiFxNQdcPfQoyL7vORmIiHQHGqA4oW
Wu6Pu7KhgxHnhDv4pNw9/9gWI0eiSCSNoY1i5Z7RL+zipPsMsXnRXuZNjKAGt8EALWxMJwZ0mWFG
c4FarKsRTh/VsGm750c5RYOmyAzaXVFgJ94HhtFTAUrvTT34rzbuIWxCUdvjDXZHE5xiEDmUDlZj
ue3KzEQ3Bkv5CsG227aJ8VxNrNghpnRrggLqtu7cfAvxw9kMwklBJfHHRs9Mjp02vU3D8tk3JS8W
qc6nDATcaikVHWrAlIeBxUE0hp/ZwrdrIq/CcaeFc49saWZromkdyIgRzozBSBGyhFG9u6uEwcfT
FZHL642ue6GRHcymGbG7JGixtgvMsnkeapxTXENVyC41C7o1Dq18H9p+vJ2NSNxOpC4fitCA+ADK
AwdfFxIJld5YXxKwroxntKb2jZs8OEzC69EnYWJQ1rEuIKIex9G8Nm2gIJWlqpPDNe02m5xwZ1tz
+AJvxMCXWsw7lc31S7qEXEnQWvMXuwr7XWKZNIBkhOfXA0lPzJBucUolbbAseEvMi97j3PRo5WEG
3HlM4H1mc/YTDAZ0waynKiIdJQHpjHrHlFahFZSvFfztF2oTHgjaHOndJgJZprl3aulN2ErT7Q90
C1kHOww6rsGjKtaOaNE9KumvHNHMK7svHmHOd0R/8v4qzAXFVj5yLTmFbzhQjVXvVYJryJyeqEK9
V4vdXMOize/ynm6BeDTbswsSBqG8hsHjDvf+WE4H0yxSmJeiSve9hx6U9RYVnZVnlnclxuvXMa3J
7NIUsQXBoCEZmioQC/Xe5lASjAjQUu+7mzjKiB8Dwl+LUjKQU2373LpzdW02AVF0OajbUTneUTDC
UMVQpBvsco+LM1ebXrXnnM0A14JYQrvpiyN+rpspAYo4hiANZuKdVx2uSx2OztchmG7SJlHl73Ir
b84hXNZVV2XMvXb/DHdrJqpu8GaEVOHBsrMH6klA1iivMO5tZHFQFXO0zQsQe1bmzN/I2s97mkEP
VkDDShnKaWfbBcHw2lPXk2d7wCJDIEt192NZ3AwFpzLXKA3RJsja63IG1eVyLWIbQpFFw23ThysO
I8JJqTuBqtBlBf1ojnhKaffalqWzZU3ZnVXGFx2DpNjKAeyomw8fzTjej1P77DpsRflheRzHpHPC
mh5svWYpF5yJeUiftwcaaQOV6qhEfc4cAXhwws6L7zxZi3BJKViDdRjgOSLcwf1CBpCPDS+oV62f
JWD82AKoYgLoiZm2iEhpxZJNALLGvGumChAJJvlNjysdn0GHdchtN9nsn8fOCTep6ZKA6aESTUv5
U1iTQR2b5BvtqaZa0SdYAMZh9Ac6HT573Kl2oS5A57aWuoT7ECWn5zDUnsy0Nt6DRc7bMMUAGvsw
u4LRzK7QfModUbz7xex4zChlXImp/MB+Dowy9/QLoa6JPtHrKjUTtloC/KJ1M37DzQWzR1keRV6a
5Bfkt0GdT3yD5kPQW3cAci62aG58D2QE611/jVB8l3RlzJihztOsont7whkSzRhDeYK1w7b1qXo1
mkJ+Ur/bbLjoCJCdQBuYoKotZl+8G5EdnRxKv+n6S7k5L5XtgPVgdWLPRD2kxR0GRML4oYwyu3QO
Cpksq6fMgr6TD+JcyQ5InkMWBwSZ+UF4OltXnemsG48rqR132a1VIbQMmXHOR/tDaHwkZcMm+cks
3WGQJcg0ZPs0Ce/SkcsdMUhqZVVsPQxxfZm0+aysbGhUmeigULQYUQq3WeftzL4Sf84OXikE1Uy5
FE3k93AujBc/scsTPCMeF34DWxeKVtzLZivykLVpnkM2duLhMbRqQWFZg8l64dm0o7oZgpZECyZN
dGom+hINMHmt4MSIivk7Wp58Y2drrxwzv4+m8TkkYDnSQ7NuB6A0QxQROk5toCQlgkki/b1E48fQ
pLWWBqZ+dbSj9i6fL7PTYFiPeJMgPJUXpSh6GS02iou7xN9cD5pANm/JnnwrMux0ic7qmWGWwUNJ
533VoLvpsHSaV1xU02B+XoBpHsJp9k+DU7wStARJ3fgJu0a6j1A9uOK2Fy+KrJNDs/xGyDjcpW7+
6PZkF6gQf5/YqjAgpAKUowemy4/fOlfBItbPRtv2IcDVOeRWGrfExGUZMsGTxWEM1LIR1Lbb40Mo
jYS+ULhzHF8mighP9NinpUblHDxmnvYPvg2UIBWL2rhDe8RxIzbsCACb9uMTSd4e3tiQ3qWeH1+o
iJquudkv+6FSM4vgBaV5zB6teFSfbhEXu9ZjfBG1AKMH6OO252J9ndnxY6xeoi7/sGnhW6cZJlGV
8RBxQhTOScXHdvCgF/ObAZfJEaeoZmZniWHCXWyihnmyvCofVAXxNzURD03NY7tYNDxj6dmqiDds
MI6X1AsirCjCrVaO1WyLxhUIE1H9XYKLw7aYXo/GXc0ECdNgbuSWO31zjTt9JJgq4Ls1MJ/MSZ0K
jaw0NLySToOS5OmwH0MTlE3mALlk4km2XETic5iQJYYHf8aEgELY4XwkE9WsjCpifEGEvooX661t
TXNTaq4myRQkEBlAv5LibdQETk+zOInbZ1tD8zktHsocVO59qtmdSkLxpMAQGd0R3yWUz9CwwX1q
8GfcFJ9xCAp01FDQuovTSwUntNLA0IRh9Kky2uC5Gq1jt7Co4v1zjd3p7MReuYr8KFhFGkIqE5Vd
xYY7wmkDUcpV5I1GqWEzeeBLPbsad4bL4ZDKeF5nLZjTTgNP+byJTaMhqHSDvvJR8mnEbPxzo1Gp
89y666kX1gVyarkrVV2eCO+JnYyTB5mYn2NH15BUQGBCZODIXqgmNYBy+W1SbwyQOffkCMO7vhY8
cxKLb4rviBtSbGFroG61CkR0r3TnPWaD8Ikk0CuIoJaOHrHsbLrijpTwxluR8TaQi6gOVq5r3uDZ
39MyVV4j+5ZrqdmzQ5TQ4q6GdFhZmk2bRoENxLFUiibRCcJ6zd5g0FDbOHNeZzot72y4xEeh0be4
kI11mkqX8GG0ARy8S6bFecs0OxcKEVgmUIVbevaqC67un8MXbHf2maMzTeBlNDKv08Z7GhTpsDDk
JtdJR6NK/dtGs3sXTfGdaLdgmw07adIPaVmF5b62S4NrEgRgt4YFrIaYjmBhLIcKFXzkXU6s1mU2
C8d0OBTLD8oR6g2rlTdVhczFWFir9rOZ8OLW8IhhZP7IABRjKLrD/VmfKfpJr1HNpiOlVTOWbMjG
8CPpmUDWK0ky3/Z1z5yhSchjbXT7xB6eGPGaU6V5yWwR4+sZplOSw84NmZXS1mQNgON7nXehR3Cx
M1alQov0lRGsHC+4MsDp3csR/YwIUbHvNMGZFPBNUTnEhm0qHPfMqs4K6g+nE8zmmUF32zj+86LZ
0LV0km2medGFJkdPRMzaCkuMCVSa0irscJ6xDqquojURCOXjqDHULFbEzh1AU9c4JS1uKmjKDk14
4KvjoL7qa2bcObbMq9R0lqtmAHWNLvie49LCQyjT7cCggB1P5Beb3JkVT+1j0xX5ztcQbdWkRLI0
CaDSiO0J1nalodtO3jTH3CeebTqbSIO554V2S9qQQfE4Wyd6qJr0iYHrswDoLcfSvXFl9x732Gxi
rrgrd/5e18ErndfiiZ7elkwYT3og4dYynDECHeq2vwK78RizS1xi1lvm8IDDhXvQYv5s8XvUKx+K
bI1QssXv9VxVQEL5dK2GuOWJTCBsrcTzgLtqWQh9u9qhanlykxhFtyaHfANuG25qVbz3JH8eYOGV
O4bj+0pD0nODjsy8xcRu/YQzQ6cWB/37spDUSUhbR06IUFv1P3LUoovbTjVfNiZa3EfogqW4pyvr
ubcF3N4kPTeOcWlsKJEyXm5TOO82tQfb0BAWpdYmwgJVeMtUnsesuiGqPdHonIqr2oE1Omr/ilWB
TFqoIHCaowqZ83mOgLObe2s7iCk6sGLeFsUCfUtYO8Y01lHKeC6HR1/w3qWkZ3iZNMq+DnlgJVEm
8K8Cu8fI2m4BAs2bsIZyLWzsLJ3G4ycalJ9rZL6Zte1NaYHaTzVQv9NofTzE+P4q0FkXqoo9FhR1
fsExU7OFA8xfRRAqDLx3fJYFFTCj+9Mil3UlDTPfV4rO1NHsjVVbLtXG1Px/lhCYDMeSh1ClwDhH
S8sVqv7oZ/K6VDneDBASVhH8kBWzC0W4umYgyKtvri4esHQFQUwXASwlNpAGXtFa3rSAwI/OV3NB
oKD+oU2IY53P5s6l4cAzpyuorndh5R9aMT1AarA2bsjyHF4SqBndkDCOTDm8XyqKp5P9wMJWq9iM
eq63mTDpYCyEZIlXKtxiH2Pa5qDBDaRrGTKrrO5KXdUw69IGbB0DkeE6PGpn8b4Cy7s3Q886LIZl
4P0G809PQbMpXDakkWoUr4057wq2zu/xTE679aBeju3Un1jdnLgQfu/7Ob2UQ29vA53bdnoA+X5i
otQMdFFYM+Uc9JOG7GYb0NcpfYlF4jprBnuKLBrdaWFPjXvPXGcdmwbPI13lPERmrhUEKdSGtS9f
kP7tDc/jc0qeYFXq+gxyC+MNnoF4W8ctqKu2uUY7WTYUuWBRyF8sXcThm+4tkND5cRLy1auJ0EiD
rZAWBeMiZYmN7UxWT4Wu+PDsPLtFEYDTl85vrWCo9HUbSCxsWoan8MMNgsdOMVN7ycFaSNz0FN8S
DdeVIlRmoyw2PnN6JubqYNLLdbSR0257cnWHRNeTUHEgVqh+ILeFuJFGS6DO/tmPU7DnIOOsprXB
WeFJnWisr3iod5V5UaQqLq0au42rO1JgXT+aujWFZDUnxCLLZ2nxZLf9aXqkKJpfi8zw3VoggL2S
l5AiCNAEM+pXbO9xfUNy4LlGcO+FeeYcDym4St3rklowrvosaehnqVuI8/S/BJhLTiwxdk0jywOH
9zOfDOLUIEVu+tbX9SeSI0w3y5g9rrNCt81MunemjXXFexeq23TEDeipDJ+6bqoZdGcNNIFkq9yk
vHHtjMZYI1CfLML6RxoFBVWiTRedPbCkB4iG8ZvZAVCWeNDhcfKPrtqcdhWYcPQIuihuH6Pl85bz
BHDeKo1yMLbLpUMlZyNpqwVxMY0LkLAexS2lyaa/MPi1AHTLoxurZKe+yi3OqdoJZwgjkogflu2i
fXCqPPxEQ4IeQ5nIMyd2Y9BrkEPRB1e3ACMMDMAeeWSu4T9wS2SSyx7hm3/LFAGCLEoxHFZB8dLF
XXu0AYuckMODIzCxbJV4Xv/Kr5AbfN031/T5hccYMtWpto3/Ye/McjNH2uy8lX8BZoGM4AgYBvqb
R81DSjeEUlIyOM8MkuvyDrwxP8zy393Vg9F91b7wTRVyUir5kYyI95zzHHc3yAr3QGXM7T0ADYY6
nI35C3Q8jx9zoptXULu/fMA1N1U/PHuONWGdLln16P25FMWQ0Q9kzftKULdREIkgsdvEDzIV1bYx
wLEQezCvqnHeIUJjSx+Deu1Ko3/CEO9/TBySLtY0OHcp/AmMBKwa1F7HcjM6NbhJiVAMo5OlM/Fm
LkbBYfBo0dPN01aK8JgFYcwhefCDbTgYGidsRWszkgX+gWyunA9vxIbLLqhuWL4CxmK5bI0Tsac1
pRYV8fQkbvZq1i2sZr6rjc38Dh8zYRvaR5xHc/Tzy9xi++Qpwr5Cgtw+sJA1HY1Dnb7DwepeCmau
m0Gl86G0rOE6h1VwDMFD7Bpsirs8c2DipL1Yj0ah9DpXVfXAEGj5aO2+OwuFzb/LC3kZCXqTW0bG
fdaV793EQEffgqoWvMXh6EDSsF6tSrcMq4qKEDsYfMxAIuJ+6x3vbarMhuHkrO0HE8fSpcmzc8CY
0F/72Ne/VCvnTxV8kByPicuTJnH4KrhF2rJd/zelrYkS8TAhXh2w/AO4FthHM8D4vqAaDoKCs+6j
sDwtropjC0pkneHu3P7WLf5rsqnX+JNBdfmr++/L3/9ZVlMTg2r8H3/9Yfvnj/HZbT66j7/8YPvb
PHnffzfTw3fbZ/zRPx15y+/8j/7i3/5j6p9pOa6Nzva7ssyBBPZ/RYHtyaR+/W3bdv/cj8mZ/l9/
jT/VP/8Puh5RFH3bIXvqe4u2+Kf6J//A+EgqlX2AY1EW5qO7/T2Wav5hoUSidNlWAJTA4Q/93Zvp
/WFD7/JNy2X7YQsUw79fm/+jn3FZ/7xW/5aehkvxL4ran9+5XLoHheDpRF77q1oFTUPaXU1gEHW0
uBMdyAtu0jDcuLMysnWSRcSaZrO4U+PsfQDnre8TyJB63TH7uy36eDqbgXI3AQvEPuI6b+Y5gdwh
jakg/RNlX2yM5BpiFF7osoZ7HRr+Q9nUiebkODlodGWcPFHY0x7ZLI5vLRsShgfCeUtYGDbY7GHV
O5nt00Y0Kmvra8O+94w45IwQpL8qKzKeh7yYd0UTE+rQuFF3LIPL9JpMigZERUclOJa1zA3vIbfN
kepA6f+Icjv/kXRpfdaOEdyCec++A0Wso6pZFJYDMoG+CcDDzgJre+xiGZqrLkRN681xutrFUGwI
XgYbtJPmFjbn+MKiOzQbq+nlkpwoqAkUecWs22mwpBgFg08G1dKxXgc/aU9eaosrwdToxYZ2EaZU
tVDJ53XyCiWxhnqi5JmebiwyynvVlj++Ja30qD9v2m1Thv1nZbrdBvwkL3eGBGeQc37NrO4Hh3Zi
tHkjDCDtmdO8cpxg2Bzk1qsvM3s/GX0GUKf5ORKO3VKmzFJhTttU9hSpiRSNI61yfHFlCmINWSJ4
HFQNub2OJ7qJR870Hjyqja3d9J4K3UPF+r2CDkqOJlLxHW9QsSes1p5sMVowaIv20o0G4ZA58JDT
6sxcSbLPqwxQwgmYzrhXTD03qF0DXtIqfsUEajG6JZijEyKk7Gpg2iiGPvCb56w+DnVFvUZoA5np
PM7hrORvoY5BGkglXgcXCg5dHKc8ZGc7gHna+QyAgL5q9zKZPZ7UqnS3k090c0Qt2zR2CFxuGJ2t
nTXfZpkUFzMtuNez8qHPHOho8DZGdCFOPzWN2XeRhrMeySQ4psopzoNbGDc5p4J3V46AaUGbx/vF
awAiotyaFaDVagYwYIW0ZriE6JjIRORw8FQhDGZgk2QHTmRudn3gqo85z+HaTn75s7fFdxjDC5aF
oEtQQulGnEU6yunwK22q6qFc0h4hvSULOsSvqlR3uTVYjKSM9rmjv642fcm0CH63T5oyD9hzOSoP
bodWnK2QfoO8dVDXMILu+iStOF9YZsgfCE9WMVLioqm5phhEf8jJbS7uzAiszyPsfJl739rq2NXe
i81Qz1Rlu1eK/liv6QLuQrxnkUkQJay9QyA0LE+LTDU2vWIllTb2imKa1TzbxqZotbNhwO/vyiyn
QKMJum2GW/N79q4W3WwE4maqhYqJwy5nYhppU2uv0bQ8RLltGPowgUzUQKFPKmjzvZX7H1jNv38H
8LJ2svGFCvuW2hi1gXaRHrSL+CR7jV+6rTpmL9p4GuvY2uqOBpmI3cp2MIbsxNip3ufxCC9D9Oa7
9DrvWivlcWAI1GviIGPVikVeVvNZpZIRaz19qEoBA2T4gsI0LzgX+60LUc3DqPvgK/hENazAf2EM
m970C2Uq6mb8wLVBcFa1tAipSdwa+VQ+qULUn2EhzSdSjjhco5iYiqILhVIcUphQQLJRtVvyI915
qojNcc7w2JHMAdNSwwFT1k9nStnHVWT1xklBQVLt0LyXWh1yTR1uNKB5M7WPlj4p50vVmuCg5qVR
O/ZzbZIhjxgcpkI+TS7fopfTbGPXuPD6aHguSktuU7uzV7grscqJbivHW8BS4sR+nPI9R2zSzrvv
JO1KqQwZjcRo67lUb1PTtjfeiP8WSxsuYJMZo1rIdxMlGuDvZgZ7CbdYnO5bO53ve78TT56tEoKI
Q7HL9EKZaacovZnhi62Kvpk5RKL1m7LBFy+nilejpb6NFKxcP3AKNMNQHPGWGdcuHqq9IytUQDdB
P4xI45+qfqbEhuPUppM+x+cUqGAxt6eB0ewrbCsOZVl/AjjMHK63Qs4i7nS0+7CH56qMF3Mw7MdA
R+xHIVDFiV8ShSTW5kRdv6m87OB29jOfLUPiAuUPzSO9+uGDj91zPQpwKAG5y3Ey7wjqJvvZs8hG
wANro+SkiONsZdyB86+rBtkoxAnIaEuv/XwadgVWg7VUDppi4H47iZmSF5hgOIep2jNyiyGcMfSH
odK+ZZC8dnmvH1DCMKS33rh3rUI8eKD28ymaOIy/1GP64ZqOOMEteIyyiYhR46RHkVEHiDXU3ThR
eostzdzz4ktXpjbyx7Frvgpo9htuBoQlIY48Y+XFCbhfiNDZPudQ3vt4NLNpPyC7rcwgNLEImdPN
6MTvThJRKp+7zw1ouSBnXpFPGZVEKukO/eQ9ApwkxUClDjuUKqIfWDy2afCzbJz7LneB6PnuQ5AN
+d60MMgSMDW5IzFYOm6ribnOAJLKLPwc9RDc1vH4pnOfrcQYjeOxaX8ZLKuQtGmZzgWVf5ngViyS
kT1QQKrRSJtfFm0rfGa4vQf8G/3Kzc0lhKrCQ1cHh9yJ+gMRdmibgIYn2tsicp8DOtZMLrM/Fv6I
5aKqkh85cXbo+E6TgUzVKUfVbPhpe/m4ApDoQQqOeqoEsuJn2JWv2Tj6X2U8X/qWKi2UsvK1jAsT
1p9RpUw3PIYaUFahy5XiBjzDdJKje8E1k19zUi5HQnOvrqO5y7XFKIXkqP1TmdNbJJjtZmOy6nq/
31ITYdMkWCrQVnm5ayjxhgMPB2IhQpQVmLWFETFNQn2LkmqSEYAEvK9tCjjwoL2upbGDOUdq2/Eh
dPUt3h/8tc4CoQDXll6Musyvi5xKLLRJPiIbApjM0MeJjbwOWgnG0r77Vpn6R9PYH3DkH6bZPGfo
WHt7qpwDZMP7qvWNizfRMNm2IPBBpyFv+pTctjvy3rdWK14jDBxkEfpg17sd/bD1LjLi7JAmPe+J
YqcHgCD08XCiH6mUInOCDF2ZR9XM39qb7gPW2k3XMZUp5wQKo05u6ii7NCWW94QnAYIHz+Jj0yKG
a2W91t0Axylpk1vpY2ISeLQ3iDJvGDOpkUkFxLp4YK/SuaZcc451j3aTU0fU6quHWMFMlBxmW/kE
dp1o3+Gm2hZ9W2590ryToe/dIXL39ay9Q2GjSwBx8erwQwfX336eyM4oEFBzyCipyjG8g7YGKkPw
JSsauHQNBgAleH+YSUwmuHYrPOH5Bykl99q4sUVml04gSw23bocYVsWt2NAJhbe3coNNVoXpvpsZ
v8a4sU5BFiO7eVhRGOelhzgJvbO3AFZmm7LRlml2y+7pkOUkoFVjfxOGic4VE6E9nkiq2cdyWo3+
cIc94lhLotwBwJqVDRyM7hMihgvPxYUQZ5UTae72C6pUcCN/s1/womychQejMUZVwn533KDYJxIM
eoq7v1EQZMo4E1ePhqK9J2bzK6ogzfRNAXSm7vksmsB5Hy2aPCqXoQ97in2w0Gro2nnOfwNsVBTX
H/nE2C1s426VBfIC0jvbJwv7hkGMubUSeDh1V+7pmrhLA7v9sBZmDh9ai72rq7aOZblvU+yF7yQa
fgxWl944C3fHLY1yEySUccVCyVXgGy/zGPvXgSeK/TmdGYvLLDan5jT95vowAvrBTDTbt8Q7eASJ
GdSalGxIAbGxyL7RkGV388ILGjRlZSnB7R3ZJLGus5xPzxtJqYcJ/WtDcGUayi0kMv1hyoi+FSbY
NPt50WOrp35VBSQ7RZI+0J617TJCHX1ebzmK4AnzqTXD6F6+4140UaLjA2zBN0vq28Ds78GXc7f8
7vjTs/cQJlH3nlElcBQxwMhquR/nOeW9b1nUQNWZf2d0jNLtcWQnDjiIv7/OLrOVxGc1NIQ7BiaR
8GVBhOVNHV9YwM1DQz0ShQHl80BijTn91NHckdXvBUIFzVzE4bG1PNIgHx8GYbfHIph+llhDtx7Z
XkIvYASqAd7F0Fq/ghFjQA/rBMjFTZhVw1do8r1kDhH3WicPhVoSTF3HDpQsNBvhXBOH8b/9Zaza
BYCgSfZCaZkBRPsgPijTHJbeMLTFtuUOVRRanga/ttaWINLFlrxwgu+qHaKN6Eid1exr4C+yaeyz
DHwfVapUcyDtTUES389N8IUs3VyyxHSo0e3Ke1Jy6s7pm57fmz6RlX5ikea1EqDsVGbo/yrTVFwb
JeBsVl75goVN7d22BEwhBZc6bPzHRAcWjqTS4c4V4iyG2OaaBVhjGqPwP82cXbzn5yhDMwjHdRJE
0W1EoQfPSF1sRVW/hFafvlM1Li8etcevBPJQrUtHb6PADe5H7h+QjxOsYmvMIRQb5bp1asgZlvEy
lAR5AtNvrybBi2OXJR9ISQ8xauOo/PxJebxQPd+/de38RYv5FzXBB96PzgZmHFCRYv7w0P43amwZ
wHvlHauOcfUd+8GZl7eBWPwxRKm3UwzuAEwBNMEEdrRimXYmCpMJGKxy5m591XT7HhjVjy6hnUbQ
v7hXTPiBY5Sfk8dmt5oxMhpdQ5BCpBLbQlltyAemR5uMPe8SAhGDSQ2WUcAyZl+KkOD7xzgu36q6
eJOm8QYBnkGw2x7SofxsvLnfVwoIedcz30NkuDRjVx90Tm+7bjM8SoXGvmlUZK0baW+Zl5c3fgEo
lwf8UYHMrdFKombXRXUFHO/3Et0RHUqks4rspXLT0zF85GSGJ+rALqUrkdhkTbAe2Ah3Pn1fgEa3
oBG6W4RsxB43ZBE05MwsI8VQUi7pwtp10VRVXzzgjq0x/LIBlw24cSh+OM0cT12p56BKjHpGXKLJ
dAPX0tlN7dDfTTbFwzJP5cnCZPzO7gtpCXKmgPa563s7uJtqdkmaSQObLO9rRqm5x4iXHVVk2b/i
UDX0rQXBfaDhlCGpszkgR7mCLq4+bBntuEeMXdQm4Q8HG529ynzcW+zIxz1P3rH8LYHD+eszY5u1
nfc0i8h7NkjfPNMn522bwYhvcDtOV4iuy17TAJwxhHg5bfMglDF9BwXK+MRcvKzt4T7xSuvB5fCe
r/2y9rYSxAMMZ7DtgEmIocIyvuGtzuWL8EWl7oMbLLNim4Zdi7zeaZyz97Ibcrp/Uv0wJE5KUbn3
2DW4NlLcEbg+N7i/O5obgXP7FgOS0U9/zH7wTg3gleJTnj2rtLcoN8R+vJxZN1CLQyDbn7EbYpkV
eDZS5X8xIc8uGBE86PX8y0ofpFnQ8f6cVcrezQH57Ja4YvKWFM78Y8AmUCYcSAofr0I3eh9hTv2I
a7+bUzu+V77ybmHlv+Cy+ARmxqSveYnbV0swVOLnqDGfsVYOLZV2Xeq1e2JXN2Ne3phS9ISczGwX
ZfFt2fSv+DAvNuLV91RBHZh1ON9nk8q+mkxnbzlA1pNr5cnes0cCu0186UL1xViApxFa9f3Y9I9F
BQtCd265bmxsxW2AfIym1woK7JQNhZ63YkdZm/NASTHDREck9Lj4em86KCMijXfjDFs9BLeh0uKF
wuz7LMN8w9jrk+fO+kljHzvmKmHPg5Aa0YywmnxKE5MxmveMCJwfzVAUKzXI8gMEH7VlQmK6IRjI
Nm10ku6XRR8TQxO47VTZbHTEaN6FyrYxCsqD0MCoa4bJsHJsUax7cZCVmFbEBM7s1KJ1ywzziMvc
JfHNXcCxnwApy/OWD3i+D2tKscGlZRtGZwkn45hFXFtEketqmE8zQ6V1Ltzpbqo6WHAiTY7oZoiA
obDBImXqtrGqPZJgSWYXDkxrY9ByzGAnqAdorUwdU/D7mF1xx/MJrXRdMiEaWIh0p86yjH0IpuFO
BDTHUcqZHbEayA1YIKx2yJoPKD346I0cbp5jUTuXxHF4iXFvoYwHg7GXVh8e9DR3n2a22HoxrzLw
Y3fDJDVDooeLijzF6ap12LMHS6GJ8wYQJ9hrhYhUeglxeV7WDlnknuWac9zGFjivgorHEM8EFnsn
y/eNrOB5l3TcmiXTZJ7550KA2JiqZYOV8PPRYLannCJwihmpGk3JgMF8WveM3HpHwLUuvJlqqZQu
ASDAopvFDirxd5sQfGkjtuBCmxmK+Lxr6+RcuML75UIxOTBEzV9U7gNvoh527dZ8cxgJNqMCII0S
2RywSN261RCcLV3w+ioycXAFNKeVhMG3chsGdibO2t73d0EyLj6oW1FTFVUGeucOfvScZNjQudm9
4MBp2vtgPjQ+Zdo3ThXIqg08IAMgvDFcy4iXCZARUpixIGQ6Nf68r6doPPpDx8jCtZiA4Q4Iuqo5
4/J6N4ErYa0ESojtwSeAkUNYM2M9kpqgiM4KKOaxedWymGtiip6JbG9a7IYT8hE+Kz1TbqZZVGit
tVk/me7Yb/umJpc5lY8lk/clK/wL6y6TibKen3icaNgakVQpqppekUO9janCxdrM9MPS43Pkp5oB
QBygFTjcZIX4YYMFF5jE9NjgiMaZYTt+vOZirtJS0XTRF59pyc01AS3YgBHEjbwcCZkKvY+NBEkA
g8ssBx7mfLiH2DZtMk5Ca0kzO1b26GtW7KBxOiRbMhxynYUT9w1Tzmy2Y84JnrXyooXa7j7g2rnz
x+HsdeUPa0ofJsT3QBQv4UQFA9oox5elzL1ycFZbDc6X1va+iljgQvOLn5yJXmdi0ue2GT8QMH65
HC/WkKaci0Hq4BLYEy7jgJi2mffy2ezm+SEh9h2g1vp02Zp99SRS83XAefjyXyjx7b/Lm4/8u/2r
pPf/pMJnmaaEaomw9e+H+tZohc238fKR/e3r+2+XMm7+Eu/7py/xp6on/7AkWJUAYwnhPEF28O+q
HiU+aIj8CoIiqiL7XO+fdD3b/yOQkHAJ3PnSCRjL/5Ou58Jc8dn3EBqzYbJY7n9K12PR/Ze6nnRI
n4GDkdJbsCv/UtfzyEggdtCT4fQfPYiNmxBA2n2I3rznIRvXdYSUZw/S2UxQ81gqz1ZmeTuvpQLG
Yl9cVtzlpkfzX+nRr1zV5xG1e9XXlYFBlz1ZPrrtM2WHH1Ac1X1G89u6EN5PQ/EgmbA2sK4OTNOW
XmcTNP8WUo3aLCwx1pnxqaDxlRkZg8GmcNsTDZbDARO8gVUvtNDKSZiZcX+elkZp4E3TabBqsfYi
w/22lubpbKSDug+YQKDZzVfSw7Mg86DF2iTGcXJ7kizd0mUtXF7XNPPQcO1MPWXXYCGMA1gVXPRG
AiikNLu9FWoz2oHbnS8+cR/mqR3WNHjSzpacs3VpplkCS6zPE71Hu9E1szPoM/AppS85nA7qPgK+
RkSkcux4K7OFmTV1DjA/byDyMo1n9pHuLxXQgVHOJ7PJ3U0Obkpj+Jbsu9meMZL15X2eZg89ORXA
jSvcwcOKZgKGOkl6y86d0UWIGkEJ8QPemsMk6zu5gAMi/rMtO2y35H2qB47TnxV9d+wovBszaa2v
tK0UKzi9ACs1yp9Vml9GjC7HfiIeiZXwZvRFtpmjeod5+laV9Mw42k3OgZU227iOy72BTHfHfJmm
9dr2zxoMPNOb3mXYDxgSfxHe0ci4ozWAyh+muSfqMU9jWBq84jmfpP7wHEXveNXoWBa2u2WQ/Smk
/TQyNFvXIVVQTDLNvRNP1T7J6xSfKOO8KeWwLaLcwi4kuSfD3nJy2tos5OkFJ0AFDJ08WmnSKGnA
deBamtDxLyQjaQhPHE4OWNa3VTFwJbPpMDRuRXNFhLKYlhiyRlVfEjX6P4hH1VcqSEK6msMMGzsK
3xgm485pOTrVoT9/wB50oPjY3WmS3BLC1oBOHDJ5Qf7Ydt1rSO0EfBviA4TTijczgww/dpQzxd1s
fBt0PJCPkrVLm6IcOANN+dM4ev6WaFdxtbq8/zliHwNzCFERKuWblHr6YHBqLOe8UW/r2uOoLqiq
LDrJYo6zbst2k+Qftp2r03nmY2K2/CWmh9Fc+q287Y2UdrvKtzACRc1HntU4h5YWane6iHihhLJy
j8h2nFO8wUGAYTK7EhhS2KyF8sFPVXyaUk4HuRPQpNXW9S7m0fmx9F/9TO2lFVz5T7iFbM4jskfO
HJA+u1QdDMocGHc2dHYYO2fZLvSd9tnrWgCCjHUHAagycZNREcppMbTSS5RkP5yK3+hE7JhGMzyk
hv8V46o46wY/DxZV+T5z/8ve2zSc01ZtlrHT8NQtiVvubCaRO9urCXoYRBmG6NWIsDKFJLK2DBPR
jCxZZE8YNWaM1X21FS0JrtlyvqQdYZA3WdDNwuGhrmFZ0LhQn0RA3MPOyk+bfD9fUyfJMU1KE2kz
qPApEZbMw7Gk+4gkFiXkHUo65pwtE9LuRcT+Uwq96aFRGOZKNKS93fAFJj3TzK4pUXYVdV48pIwr
UQdQqZkm1xnfC49XeaynsLwjLtDAEQzdtUyH+ZVjRfAemd1ECRIo6dDojCMBBvfY1sp56juRvcJJ
5Z7StHqEqDJkFYbHVDPAwKnLkYF9pIvOGte3rowy+k+90dsgwWBsm8aFuF3TNzBVIRh/M+VTks80
OTeoir9PnPDvsmx6EYkg8UIPKU2j7Grz3KPhqWM6WxFxfrW42DllE9n4FE78sll47VkbVY0ZIQhf
Q7eIaSGQ7jFZdva4zfvn2c/fSb5wMRJtvNFIYj0NZaU53EwcRmMHoLnnEOWhtwp3+xUDaiNkuS8Z
+QgDKBQ0sJNTjFezDMeVZp6/8h06g7Xv30zgaE+mQboiUuZHlHKxp4hpxJjo7z4NPxQKPtMKvFz4
3V0cnpgWTZnHW/wb5SrqSNKRkAAdqqLxbHdTuCmrnjEDx6l17Cm5a8pm3OTsbfdRyoBMR7G+MTy3
RegNjZoon2++aLyHKJEsW6CpuD1k3XN6nj5CP/lCn4lpKAhO7kAK2EDs/M4ye9jp1gYGlPP9MsL9
QgF8GGTAP18m9O45Ey9vktAMa/Ly2Gsc2nVhFDxN/jXqc7lt2aOsbMHul+AuxkpNI/n8FSFyvY5L
TCjsimTdSeaC5dx8x5H7MoZFs6df2z9kCmTm1JWlwh/BBMbA6fYYwpV9q6ryOrL5Pjgu+mxJIx0D
zfDYeGo/tjSfkgrOfjbOMD3GXv8YznSe550ZvLiB+soDrpgxiZ9jRfzaVcRTQm9uSSQR200ApcLL
ZfTs0hliq14d3MrZ1UUMjZ4XB64hWukiIdTVJfq4TyxbbrKgOCHYPXWTcyEb0OLWi5x1EBfPcHuK
bTWrU+kFy5J6hgdfrpJGPw6GJbDG1EfgWOAiAUBRPhPy5E8xU1a8d/Zz1Ch1z6zcvknmyN8xlPPB
i9nv+QiZPWwn9yN2UfrAuUXP+G4UyAQuP6+aa1U386Z28/wnPkDncezjO6J/7taddLxjVQN70u7d
3r/oxkesCA46IzFGvsnfhuR/eenxjbBxoc0Oe+a6N9nDVM3CYJim5IW1sPsE6TrepEGlLpHR2dvf
/Hf6yagczEAuTFCHWrYS9yXdTSug/OcJ0s0aokBLpxO9KXLGJDxGbsLkxCDQD0B4FbvmsYyDx7ri
Ync+46ispI0+EMN9OxfTrVJBxDQ0V4c6ncEzUQpCNtXYOIbz2ke8JXnW+l9hAymZi5hfCWKRE86w
fGAI56SZ8VZDb2JJWbr75AThxZ+F/eQvzX6YRy8Cms+B8+Ww5lLwNMZe4xzw02zQZCKKztpmX1e9
+woiqz0FS4tgUjPQAOUm2bviMp/mPtwYY159iFS0h3rpIuRgmR/bAN6MQ0+hJWsamZbuQr20GDqM
rNFZaTbMixFGrGX1d6XNo65QJdkCS32IDHw/5CXnbVUDxqPUnSEkyfbYYzfpA2na45gtVrSTVWsZ
OwjAps9Etl86GAfapiki4nJSMDvcmEtXo5uOpNUnl3fcQKy1n3S4x3y+yIcMXuumvjaGqfeWn7gQ
iNj59hG/N1gaIpnhp08GLjN2Emb6Qy1NkjgaWqKrzEfqwHcOMV2CZvHkDSbfdEkTJZ/cJlm6KR1K
KselrRLjqwYkRjBxabLMZ5b7DMtpujagD1z9lkDxmNQh9uLo0agr9A7AGi9IAwxDtGZsYdGbGbaa
bF3jOwC3adUc1Pe8tGzmou1JqNC8SSdUcx5G9okO9AbaWOYXYybSR69Nsp4o72RiHh/KTJNxaxoM
RjNnfTbX2Aap/bSW1E9OgIpxEvPM0oQR3ldDfeSF0DOhlIyDzAhiRlwSqmZOX+n6SRv4Mipg+g+0
M3D0aGasOvWMYokH3Zoem6IODwWVpe1Ad6lssxtBBmDvmrrfRFZyTn5XnUa/W0/ZSN8OSxNqLT1K
52I6iGOp87UwSJG4xmi9TDKBgTAZkOaaNoxvah8wASynY6t9Bs8WL2Efjuq2qaEx8Ezka5hNFUtF
Y//ACaxeWgb+p6aSTEWHjMC5MaDHds58pBF5pCII86ArGFoZenly+9q51r1RrQBOGAsDwj/jnWvZ
coyMgQiX+1ed9uYuNbr02Nie8WHm9fgzwlW6B55FljKZT3adU4HZ6etkePxsY+2a0I/PwkRobMwq
e4A3lp3bDv01GLaIZO17ESYBG6SGrFC9SEh5bV7clPr5rHfbNSfZbi1CDmQu5eXHKe3bnzlRZUhM
oc+KaLyEPrVXynbebcozk9UIIxiWn4DNUuRAnHq6vT3+fcCkMSpVBp1PIORWYTRg/zBZ1Mjc8pwu
Tsst+QsoKCl1HNRdlNjdVJXbMF7ocncBWMd+Uu9M/KS3basr8nbBhUzc8N7gCf+aMBuevDywOC/6
7UGpZV5jdD88yQuEqo30pcBb0a6irBg3iJnXOffoaZrb1oCj2VBYp+V26tJiGztF/zgiWqDfxy3P
pHmba3bgDYLGqg3Jx2pt7EAvBDfWAFE7FKg4sjrGhnXpHTw99uh9ejSXIsEsA7yi4G6vrA1yDdgv
dzwGGEvWgJ1xKDRstqAftruQZPQ1qdInIXhCwBeHq4ZEihkNN3bkNGcto7eZqoJNafI105j/1In5
6hkg2OrMbX4VsN63nnBHasu5fr/1YSEBA+SxV3y0QV78oNuQTIE1bsyJrJ9jxeTBQyPbtON48lOT
EKJw3ENXkdmpYfHRo+S4pN9sdw1v433uuNfHiZ3NxAPwnMimeckWFTrO+nBf1lKBWbsZe/+zrRm6
VwWdJoORxdfFxiksoky+IgjmdQ8D9SRHXIqgOOMHDnfUo2AmgNmigmvr18l6rnguUc3VTZITSrIc
9vyzV0UbT8bHPKbCfZBDeEAFost7yDm/ex2CQVrZ2zHEvTJBdcSr4j0sgI1N3Wn2hSjNK0tM1OHW
HIvGgTyUHdVHsQT2jMYYMPyCY2jNvl05TcNQPKLgorEmtC1foZ0T5VkzUh8/iwrmWVDZ8U3jiOgh
AEHnAaKe3VfTwCVQkmtICIvxVuVSQ1kGxL92rXA+BiZcdrvCWGBQDHQdyOpe4oCgl1mguVYquXoq
Nnb4rvXBwHNMxYMBK5uwpkE3zCYMx2DJVutLZ/XXBD/QnTFqXDhD1Ve0dVBbRz/NNrFcCsqTdPqc
vSI7zR2liWXpGVv6VOx1Jm3vniF0hpd5qVIdIZlHvrDWXh2k+6Krbt2Co4Q3IL1bORp3gjjCJGGk
DFOFtH8FRFVYp1pPU6/HoXBwuoaYaLvGH129+bhnXwOeva3h99mlq+zPiaYHgBSod1Hi0ThblK9e
Z7DYxz3uoEzSoixsXouYdSjPw+NglGCxcX1Deqd1higrR9mVJ2uUdMvDobWGu/vFQgAorU5/RlFW
wYAHv5faRndeuDVvym+sb3fkBbOc9F4N7fW7esJG3i0+t3aKXzvWfRaS6YA8qo/KxBCEa6Zb98zx
j77T27suceUD8n3/kBvpL5wgjk+DGoamTkroDEnrbrMlJ4ZwlW4cOQBRKEN5P1e052wrzyj2/3+k
+x/hZntAtuAtY5S1cNGx81jCE//+dPcf+uG7iYpv40H9r//J//4hq77bvwQ4/q2v9+eo1/uD6vVl
oOvCWVuiRv8Y4BB/mGDZaBwTtinFgvr6xwCH7S4V8IQdSKwvmQ8TjtnfAxz2HxZxD8bDC2zNoW7l
PzXodW3+pf8Mifavr8S/wAT+b/bOJDtyZM3OW9FME6EOYOiH5X1Hd2cTJCMmOGQ06DtDb+vSDrQx
fUZVqV7lK72S5hrkIE9GBp0kYM397/1u6jZ5nlBCQBzUJ0mbz1wlY2kaZy4py04pBb0laeqL4KhL
jtFGMZgndjAuHGT5EMBWULh9DGzpZ5KAwOHUXmlY8yxIbskTbkELk5cNxzFYMBcmBplzxvoWDH7Q
I+MJ4/10bRnGUZbs/TA7y960WT/snNa/cLXglJur6IPp16OhK5XKot4r93OS/p8FQfhsmCBQxWwQ
oHLVvIJPtx1ViC7k4KmpFgZFpYpfehjNK4rcze9J0WTfe79hEbQreK042jB0ecFlGHX14Wx88Luu
77k3ACEY0POCQra0WUb2zTAZR+qmOgZfjfluqrZfxUmoUGK7+EawyrZXY09zoAqYz0ysZtvBaAEB
G/U97KLwGUamu8oUfx3/eJzGvB9erdE+7Dkv5tzwpygTzMLolQYgpOzMoGqkcuZx52DeJPVOYMKl
JHULtzg9JPXMllURnBUzX8g3V5mnWNCjZUczaYI6xAnSmZ1yDSTNIrvZ9HLbCmc4C59Sw1lAMmFl
s1GGvGHjAhpAcfCsDbvrCQj6tkJPJq+AYcSZseUkZoUEmib7ekaUgcjg7Yx2btA0IMlm2M0Rx07g
nVC8J4KEq6aHIUJfWb+Rvkft5BIx2F7qB3a/ZkPbzSat/elkOMvHIPKaqar5dZFak5h2LmEh1Ftq
QxQi7N19kxMDdKINkUpvi8HjtSiWSjHzPaeLBODBldWpPTQa28fPpSJOgWFsbopIU5WVf2dueRIy
LR5AmXAM8Zyt39UIPK3mlqcxOklqfAxmWQFOHf0nPAxoKvlc/jak8O5BagG2Host68i0ieD30aDR
40ZcauihQ0uDb0fliw956NAvPX3m5Xvb2heaHfDOBp2gmtaq+Bvq5RHvyvTiVpaeHBs+6XVswhD5
0EpCzM4rCRsdccWbT1GMpcgPKdsintptGt3VoEZk8ybN1ENgqPpc5pV6jENC1UGIut25JfCh3tsG
wvxgyDjsMdW5DwtQ8l+z3zqH3nDHNZAa9zyQEqYF0DxChUJhKzhJgMAGWhF40gDHzMlzLefsXKd5
S/ebuQmEvbUACWWrir68W4rv+e6LwPsG1Wa34AoemL9D9UFAz7yx5xwZNzTSpl36UppuD2sNBXbs
ks1ileaj69jBt2VU+SkABP0DPinz8ymHwL1ABpsNhZ0FXW1Xp3Oyi6Aw3JIBacMhaL8OCtxCuVMm
P71JPIjYYfwRUsxnCX3jar1wNY6BfBqjecQyIW2OmVX5WpOGWMnWSI+RhdAwzpUAbhuETxDwvD+x
LtJVLT7EvJsLpBErfigGp9ktrWX8ruG4P7Q+N7jSi+3LDG2TYbFnBmt6bwBJOwv+gaAe8j91p3in
IjvPcETW/ns+5s4xn4z8PkA+1PZAvziKGnUw7iK+Ub8mK59K9UT7AsYuvKWZqaZdlufPmWM2VKbg
QyL61xyKohjuY7o4ex5/bEHBZAHFNXrgEp1TZn+K1mCa7UPFiXQUPKIZed1meb9F040e52w0XxrX
JkhsmurW+oaNajKHj03fT+8NLjmAbXxvD6JL/F03tPE9qKx0zwcBqGdEfbflSCYeCSv3mxInz8Hn
BL92htp9bUNyAutOdv6DsMhKQC1RIPhpYIXLJWpejyw4ZAmjtPUAGv+0DO2yn5HRWDyDBhhDZ7vp
hluMc7Qrc9kPI08wukXxDE+gWycF96aUi92aGFx9rVP4593C7yez5EjmwMwBdCZ0cpEJT44WuXhk
/STnYMmLdoAYPB1Sa/EuwC5YcYGWPBFTSbaLdonskkh4j4GMYaFJ0D/EWCLvnJrGOOE9qRQusXL0
7pA1rc24zOputiT7ljyu+S/tlB4H8hWfdNsQ8q1qx9sVLtD7TcnCTJedqFH/PB8Ngk4h34E7YAcf
LRcI/hslns4ayylW1xnD52sQTt53n+anS9u33jMg/THZp+BjVhmCyeiJTYdNac2fmrYjzmi8jt6R
x5lOTVzqm2SsQRFYwzYY7PcxmI68Xy91FIhLwYXcr8YI8n6/R93at771syzUU2OGvzurebLqcOvl
4nPBwwnMcmcMzmNXBMZhTFJ5t2f72vvT+OFE/L4cyBNBml5CN7yblvGgUnEiGhKsFy3lIz5eoiz5
XUdLuSbSa4MheCLmOG4B5qhv2Jvg3iif0i9u9AcKkuCMAQAis6F8cA5p9jtqrGTrifhzSEsQYTU6
eVcuH0ha6S2GBrtrSlFuMjtmrZsSqopzfzzj5fG2khnuysONtUrlpJ7g41OSFSq5z6e+fobNnwN5
pGI0oiHQzqY458QNf24sea7A24WU8bXtfq7rAZ8qY16AdG2enb00SndjHpXv8NuokkqC6cku2/Hd
sgzU0NijHoJ4p1R7Rn8xqUouOO1M4mrxO7E1gQ2laMT9ZiCGgTdPxg9lPhrRdnYQF1ZVDvU6sGYb
oBYpH0nNMIYxme6EnhUMLlpD7MiRN4ytxgYeuuqLWANt4uHUhcayr3LpH+Mprt9sIe1tUczYPgdv
sp8G5g46iVPfx2pZtiMpVTtZTmXZ5WsJ22dTOcN1oNcCrwy/dDAU45oCgAeH2d9xopYPp31vlGsK
l8QHDVrLemDFfI4ToBs1uLprbhtkE3xK5IyCiTLnrIc67RoiacjgdR89AOvL9pGJ63hu63qDnu1/
r5OQ/dCaXqE1pSuiwsl58jpxpTLIvabMA6ALBdYzvtxfQ9tmh1IwyzJlAx8sC0wgwpouGel+1RlH
GQfHZRUOhB8EP/A+awlsjs9eLca7KSkf42Xh9SjiW+UtNL/33yM2+Zdp8O61a9EYp8aXHPrpoc+a
/mhVhk35WdVxIWwXrdJElJ6RKxpwkOoTTlGp9OJDL1ypgYPl6JIwofuRsHG08ZksMmewuvQEjZ7v
ceHU9aIQjdeFqxFtStD1h+XuajAMA7Bpium7F+P5d52ZNZ9d8mfnjAHI3dm5hVHiHxYHjsXCRkfP
Jw2ukmyBDFeNA47QmjFQaACAwIuZ8ljs8aBWp0zncCOvi6kYx9jsU+yFuuzSvbJsKdNd1qIcjLVt
8LD2nQMIibQFIajb0tqn3lgYCAR6YodfEQLCRC1jyCnBfFxYvteOYfMRYtuzwGWlwIRoyFtzwsKx
5WBv+6J3ZEMg7jJ76EukOrtN7E1dleVjkqbx1R279uiXGCInzxqfCfIlW3ZV9Q7uBUDKgHVv8NhF
eluSIy3TTw6s7Vsu+1tTWvLFU7F3LEUGstTgpIBv3VszPpx2jlDlqdO0yoTp6Y5TkI2TFFKKlRGs
9OfhLeP+zKbKUYqzm3/MHfBPaKL1U6SnnkIA8MqFKoieqg5BbapemqV1jwB9mbIhUhijnQHRnOqz
Q2c8YbEuu2YB60dJkdxeWgxs4Jxl3y2HuoqVERecYWRbffYkCOyVMbQSGEMYcppLuAFF4bVaEiy1
RbPvqvh1duxX0wpuhs3RrzNIpEwsQwjBvJhBKru3SDsbFgtyXwPITPSzeeuSLEqBTQK1MD1EHcuc
/GPSjIxcvb48y7o0f8Q5iUaXT574cm8UiTybbf1BLIvkknCafU7v+QEyuP8h5hGVvUNhJsDWg1JR
AGunpeRM6C08KOmLzPofKYDVI+7L+BovIt7QiCb3hIvtvS3TaQ8vJV6njfJ2c0eHjxIj33mbd49h
X8r3zoT25UoPTdPG+RcN0e+CwfzKIj2Xe3h0Vn5YdGfSG4p0T6h2lDjrsUOGCcckvBbBCnpujeSp
6jiUoseYl26uTXg+AYvJnC78a/y9iyb/oRGY+jZj6H8MEI4Jc8FWKiAGrZnvx/t2pGY3b7pmHw5l
QuI4kodeeGD+EwCdBddTXW1pXKcAiK7N/kjGbiam7BUhtWoh7TOj79YPWaELHM2S61lVLM9fQvUI
PBRMKM4LMLUD2OeGs3BgxkSHXTGuhZ0/zx3jUT5RfPgyEKDkN6spJ7Qa+zgdHYXI187IoOAG6nPU
ApsbIQgcByv44c+OeZaDPrbqtH/VdNMr6YbmsxtCso1FjB8zBdBFzKvmAiN1fRWAp2JVmqPzCVdY
NTs3IfDERE+nSBHqlL+GdJkxM8hJi2p3S46Ejx9AaQ8w3hdLu2Bim3kgvPtgb2mPjMg9F89TC4U8
5ERR+hk6O8E8Su3sCSIP51Jrj10s3OXagWMxBdq72pXDAL4l6a2wXmDZQTf8OY34N1zt5kkwmObL
N1ITPJva70OBqAYfeydV50xjHTO6D9iDyAhodCiOoVF7h9i4A05qzImyppnvGHOrPSYQuSUglp1j
7UAK3PyG7LnjwoOLWHZX0ZrjcdG+pRYDU4qRCUKPR3JypMdVaZ8TwVzvWmN9CrBAYZ+qnyrtiiJw
gQreYy1qRYc+ygCqMh4hh7IRaFcVyfdb5eCzGnTrui7NXfXkjLFiSW3JSkOPO5b+WQ6+X4H41e4t
tlxooO4Gr5+LyVOdscpZuIxZSNbEaJptHDk29wROsMCMQBY9jl9esYCE16L9Y+juKefs5myQkEZm
Ga3LVA3u1gfXs6Fg5uRp94xKSzY3aRVvTmaaO/YsFMfc/B4xsONiWXrgd4C2pWq4qmZ6lEb/Swbi
Kgv48749ZzeYDYxMML6V1EFaNxpUxWdoYhZbwbodVnHG9COJTDpOnPFPDLVglcjgdxG7O9BqGslU
t+9FA8ATCRtwDu8E72vunx1lcFXM2h9wTk29S/Aj6dEUkDrtp6aMY9IjpNSyINkGdXwD35xvjC49
EFT5w6IFj9i5KUIYHZXMmzQKo9vsucaDH/CZ+bQUDMSCvDhMSFD+Rf9s1aSnFB/PMuSVHCPqTlIw
YiYPT3ZSvtuUoNRZbmPmxhxc28FlaWA7OL1Nq8gCNd0dQTNQRc6ZPrOSTR12wzZWZbdhdb5hc3/0
TDmtlQ4zLIxhNtQ1qn1uewzxwNPOnmeyRibMqCZuqPSfUhfcrXG/mbwoyXPkAA7HSbg16fmK3f6d
6OuvPJ7DKxjXdxwVR9OEwOdyFfltLBwzXYZSm841eUSGID9XAXZGrrYP/mwreM6Y2TOmnBss5e5W
cQP+RFuCQZGSNTUcvEMYNShTNcnQKWjtvkPVY+MW8qQTsHW8lIe0jZM7uCFGplGA+8RzzRcCo+Ua
SAQDAVpJb1LXz8l8x827fO5t9weJuOktcVpQBgA0ts1Ik+1STdl69DNxXEx6shdQzjjx0+5sT92Z
dAiGM2NG/IE7GMYY4paTx2lj3aO088xAX2aNA9dYYjiCIBpkGVE4vGaHZASlCDJseXOBhd+YOOe3
OBnHjW26E2szKIYIP+fa5B2k5iVsjnNs/uIgLnajwIZDb5n1ULZVcOs7K3ogeJMcib0TaFhctZ96
qm+hRja4skni1P54sNpo2gUcNHGALuEKgFHw6TCqXWHvwfoW0BlsA/bCWE6iDh9Z+yuwLX/lOXRh
enAUbtA9UaiYxjITruz7bIAszfx0X0zmDZIoGcxK4xe7Rv2OpxZVUXnHIrU1URdX8DomSEm8Kwqu
CXmbAwaz6mcPbIUk4G6E/Nk4nGMzlv+nIlLcd6w2/G5C3100hjerLXPbi3abmX4DWEzTeksxXKmc
hsBgBumWdFex6tBPj9YX6dfV0N/lC/+rQcCuRgLTXNuvv/w/pFaDjWaZ7cNxSY+qTykiBUKV6aSp
rVHDhZP9bLv3HAIxSQWmv4WT3JXGE0sNKrb5+DuRAi+e2uwFfyRXXSZvG1sjjmvgIZdMY48zMzGf
ojLpNrmav4E1mr4xq8VDAC+5K1wPUi4I5UFOw/NC+cdLoh13GLHyk/0FXW54xw3sW3eX+NqzAVpl
Ja3U3irTuLsFy6gTec2mVnGM+WXEXZN6TwHI41RTn7mxmgjbFDO5mfwMvtjQQKJzpK2dhd65yRnV
n4BR0BDZ/7Q1WzqVKbNB6rM2E+DpRBOokTq47tY4GTqpCQcMo8PQIjPjSdQOoFzPhP+IqLDc30oQ
18wbGfy1ayNPsjdn8f0dDpRob9vttQD/e8IpByxbBFcbePbUHIM+eRIT3AkAc4R55yDc+714Bly4
rAg68kuVZcjJObTXkC8OYTm8OqJ8qgfCUaNmeMfAvINhKdap5nu3gL4LCitPdodyX5CgWJin78j3
YY3zQo0IT8eX+AsbHhh+CfRw5JALbJQoiLwCfGXr1cTxQLPHy4SUsKaRux5ljhRSMZTOvfkQMJBb
UYNgnKsCiXhq6IRfPOjmA5jzWPPOpwrBOODt32bA0P2x2BcS//ioOekcdAWGD3hmg2f9tMLh+WuO
bGu+eqtJ6yF+PyjW0NfjKLV/okh2inSn+92ip5B2Q4rFJvltcOG3+5rkbvXRhJ8YuruT2NxcmINu
KtzW6651wcDjdTSQ+jUbPkrYRTUvnsrbYYdPE4a8dCQ9CLb1R2rCfOxr2DxvX3ipqR4A3FqmT5kV
PJBLT0+QUh6XqQG8r8n1rilvkdNdh8l9pF/neVjwCqUhvs0WFDTTwuDoWExjPduZ3mpNx59zDi9a
A17W2DJ8xjLBa5lB1TWD4qenCfuGT3teFBtP9F3Wu1Bz+PHq+zcjw/kUakq/pXn9htGGJ6kZ/vmg
+nWsGHC4ycHXnH/E4vi11+x/EZb1IVowzy1uhSpAmIyWAOoCBNkVwtT4VmNJyrmkVICfUk+7AD0D
NK1wqyMKRVmYeEjtmYo03UuQdYu996gqQB2ytoRanvou2MPWvTfMd4k3lRtTNxy4uuuAuQ01B0XW
3ZVuQhC6E8GFQrrJXXoSwCU+zFZ/9AdyekXMuR9KZ74BtPFaSPfqtvLiTtmfRLcveC6uZBKer2M/
PFUV5AHd1DDqzgafVGeCI/2los8h08UOviqtb7Eue7Ca8DkOA8pVfYZEHB5/5eNgkyUq4YeGjlxz
b7nkukAiZdcH7zwWTwXtEkRwaYTQhROkcLyL7VBCUcXUUQhdTDHRUCF0VYXQpRWFrq8YdJEFNdqY
nnS5hVkFxIm4SRy6GsJS8tWCwSu57BaaMTpdkWFYlGWUbtA+BAkFGoaluzT4Xpn1SKSVWVdtjLp0
g+fdOWFvvUVBfaRLQDdzfFU/R/Khsvpm0zXeS6ZYtFSpoeK8M0ezz737kFniLHX1R8sb99qFPnUg
TLnXrCjEznRZSJQMj8EYuOcR+xg3XipFZk+XiwxTqC+jkLVmqkfqgBKSHOg285+Q4T+qV74HKYn7
LYKWyw9jfiJnOmMZr4aVN+CiaRXGZnygzRMAge5CIOBpsFjTe12NQkaAl3Ho3tyQBySWxfzJRQTD
my5VIUbx0pcj9sqGwpVCKrUjyocnp+6xk3E5sA/JkDHnCFW2rZgAnIavDpcqZQJqkY5mxmWtGEqg
3I26+MVCgXkSugyGLzIea9o2uDBVzmGuhn7jFE2OQ53kJaTKkzdHP1WgnqyF/7vju3kMS2/4DmZS
nTozaa5wv/yd1fafvd8RozFkeBkd0T3NU5C/jlJz51sr21f++BjZDAeHonzmEg0rGW7Cdwil36jJ
2QOFYwDRmbHoVjBdcJSDm1i7BBshm7QgtFwZ4fMwu+FiD4Z6youeJlVhBdD9h4rn3Sc1E4QzSPju
yLFwIKtZ/MQs9zyx2xwSrtdrDPcOa8cYHg2Eql3gmm+W4ibX+XG8bX3sNAXORH4n3noi6HMkbjys
ZZ+nuPHs0TjaJNgvkyPa59CL0GfEnMONaPP2xFIUXGdF3jobuQ3TgLlQq4pX0ZaYtU38R5vIcSHH
/TfHhgzWxkAtM6vkqoR66H/DKpiScM7c4yJxhzZz/l63yCWO3ZWvomG6RLPMMlyYLnKYNgdeRaeC
fy0mVNR1I5ILUcaZaC0JIVqNj9ESAAoPdZLTGcKLAhj/YKrxbtNaemIm/wCKvWL5TsHWpJ1FYhUZ
GzbnL4wrEkd/WeO+4bifZq27/v/ujP8bd4ZDPBTDw//Zj3GX9fi7+vkvRgxj/T/+e//7v/z6r/+s
Bvm3rox/+Xv+1YfhW7jcQt8RbEqmK/53ybnzT8LTDo0gIBzrWY7ga/9biZ5lm6TqHFuQhDMd/qd/
9WGIfwoDEVoa3Snc/xcPhv0fODB4+TB7eLans39/6YT8t8e89QZ3XSNTbPJwrh+7cWG+3Y8f7G7t
AZAvnS6dXOjSrYYnI8EJaGgP2jLfR0/ZD7V+flv9JOcm44bAXc7l7NC6a4EjK5L4Yn+9AtDr8l0A
yTcm+Gz1WxJfA/Z3rqyoM7xDk5kJhhj5O7Z2Dvv6TWMSilzvKf9b+vUi/s3v7j+CiPJD/IsDxQ8d
h9wjfeuu45l/KbwbvRzyXAy7IjftS2U7oBYFF2WL0SxMY7hPtXGa3LxYV8q5DgwfTMZcq3ZMLiW9
z2jhJlYuM2TWZJjP+Mar1T/+gPrr/7vOTo+GdqxCwqIUnErFv3w+KrSDBvdOC3/SppZQFZpF0/q7
f/xVeMr+7qv4PE0udkqbpsK/PAWjEkExUWuHG2+AL+XgxzTLn4vwn9xs6v6Tb+kv1FYsLJiSTIfF
jOfaMf+a7hw1t2WMfJrZJ4j3sUueP2jRmQJQCHXJWTylUzjCOfqffV2ftsp//20GNlRaW/+emazb
+mX72wZGR0FFhE9LC3bugFBRbAxnIpbNKyXULowPgKiFkXsfzliF3Ewb0d4KM7A+Y0L+zDfwzR2y
Pgb2T0/wOV3C4MxJieI0ANkguOMA/XMQW2U33q3mfPQWmZkOseTxsl/ikcQDMzpi0k1cPH597w5W
3bU5yegHs0VGN03QI32NTOrRkmBa+1VCoszr4z0uLkZw4AiC77jjrZtARv4gl96R7rCslyzqWwwQ
frwPndR+DEofKgHWQnq9UIBwAZm9cw6iPI1Xjed6Zw9LEGVvc++goXjZPVW0ManBFO9Zl5Znc1TW
DznMCznJRA4fTVPDME1hWYBYEpsG4Rpgom8+cEntfyDToKMo6vR2s1vryG1j3auxpHyAUKCJmcO3
p3fCsASKTFytYoji574CK2RCOdqa0rQYhiTLkSLEFj5bjYwCr3TfMrJWQx/uen/p9qbdheeIPAw3
PUC1SRi5G4f40rUiI3voTdREaXtbVS6Qg0RubKfZZcDNmwqFaTzOdv+7bH3K7j1C+kDzFugmhBzI
D9Rnn5u5P3Ttc0Tot68sY5tn2HQMc26PtJ4dmnkx9v7EkqQ6cytl8AOkL81sGqhdpwakkSL8yQ49
rQtuC2sHr/gaCE2+MVW6c7x+V6qSAITBA9KLP03KhHviJA8LC4JH0eC3NIYUY21R3aqgjU5ONDA/
a/z+T+zVYHWmZbz38jjVYMISj2YSrzrwt6D5LhRsZBnFACO1MN4Qcg5nAI6TYCLwEtQrk1YaWhXx
WcW2uy2T4IsHGt6nxKnaVSv66k2NLVRxikUzNG5G+8+imYs7CEn5niMVBCvXGJl2tI7qLog//po6
PIafZVkjrEI0gR4lw9Sldmkk9+c2zd7L/fk0ldFnSS8I5AKjhsxY6rtVPrUooZPJB83KJTo2Zsa4
OxhjUHlwf3cIg+GVSgNKnjPXZYXwcOczX2uHYTUvNHFImrh/qUyWG+nBipSkzTb2CBdWdvUvd5lb
kHJjcrBTMf5E/oedN1XFM5cp7kiE4Ssmt9n0YmliHdfP5UjXesOVXx/oJe5du+eWW7DRbOrZSdZJ
11Pd0gNtZ6oqmOfgct4iz/qQ7ms32oMuzo/0GjXnCJf8dW6j/htCmLWbSzgxrGhZAAyls36SxcKV
1qeReLOqBG8uwDRxX6ox1dQ4eaCbwvjRMTxcox6B+giYiVmm/5tXP3tpGFtexVQDJjRQBNYuz+Zt
iJQA9NwV5UtNJtda8anSE7stZ+AcS6RTIRO4qmueha8vH9Hcfs9nOz+JEdt3Xpv5Br9BxAzerLv7
1AqcIdaSCbFq8JiYWzMmnYzbhvVIgUc5yRSwi0kge58Cl9ibqm/vKQvETc487B7dNFyLKv/Ypn19
gZFZequq43qCDeDcuFQnrCDU/xZO16JASlHuOPj8mbQTqkykQOrAHcU4R3BV9goIs0wsgTvr6jjP
eRG1pHQvQ+iMp599NFo7W1uvXDxYmTZjUfJR4UrBoEXhSLEuv4a32r5lhxEFHzoeT7tiBmi1Z1nn
57WZ8bl+J96YnzxtB1PaGKameDNpq9jQz/2x9Ir6RXQgRHIUnH4VgDNkqEVEPE9h1HkieoPiQ648
t7MbJB47WwUioWO92k5cFQ/UC+Fg0142VhyDibOkbW2hMQFLJrY3ArHHsqESdAywxM2ThTlO2+Rm
bZhrZeM+2NpEp3r10cb0/Ur8dR2Kz2qyNW9Jm++CsK3PFBiqB1Nb83j1zFvbFx0czJHRu7bwlYIg
hC0borQT2Qjx5fVryopJTSn8k6etgBxBpxdEnPmRPrBKT5lJxiwJRgJFFl1k70kh3znkedRWIBEP
FlG9xSEF/OVCFClZmXDBFeQPNEZGE06wTHp3i7/ht6WtjNTK+E+sz9V6mjDTTpbeebT5ke63H4s0
QYkZrPhfBknJDADHpMugaVNpE2VJonxP0iw4jNjl13GgHhNtuvyCJ3gdi77nRtM5suMbrRA/WxS5
WZs2E23fnO1avaHZOZfG19L4LFcmCJ9D3YXvmTaAqpF4vLaEDl7JuHpmD+TuCfp3FJs4mYqjMWk3
aVIol4k8FlPbf3Ymm82urpvzrG2ogKapkqjYeSdtUkWhel1ikOgZznrCIhMJbAiNA7gcXims/suk
+UI4SDQodG1pMyx8yOGcl0pu8YHhlXW1bbal4INuDqy0Uc0P2/aBwizFHycJLvxStxkPYz80ikkJ
rWAzcaarLJW16xn3bRv8HISq8O+mX1beHFNvpN29zQyDztBq9zTHh7hjjaQN/n+ZX7QpONX2YFQx
thzTouuSAhrG0riIE6O1UIosXNV+Ox+4sSh7VbFpXU3HHsEk4EZW2pccxU6AcQ3MRkAbs/9lX6bK
NNry/XUsabibJ88wPvqRfaXB+ZxXEWf/gkFnEsVE8PKea662SSOrm987bZ0u8FD7Nc/IkJfWWplu
hNRASmskEiN6wPORtmHP2pDNqv3Hbj+JRe0jbdge1fxoeonxkWgzN2S8SzqVw059Gb1D+0ejrd/w
ZccrFNDxxNGYkdTo/BpGJzr3eMbzBDFcTHyoVJ6cL1+5t/DApV9uc4HvHNBYwG6RMFXQpnTSsh2g
aIzqA+G7mPGSUbEeVsETJVNk763R0PRLbO5zoX7xa2CGxkuLIYugHMYvFAhHaxFeToFB2g4kN7VS
sWjNYpqL8NpqHWOIUKuiL3EDs0r77GjFgwG8cey+ZJCmrZEnEA6OTjtQF4VckuLURAPVEgq40X2I
qOJblU841g5J4KO4pFp7mSYck5SXbhE/SKBF4TZZ+mOQUqKplZuWBeWgIgyjGWgWtjVXrh2t8wxa
8cGPhFEhcSBzFygqq1xfYld+Fc7rzu4p1ctbBxEQJ9k+b5tvnJrm7yT5xXaymuq5GT+p8P21gIhN
JQOtSWtS6LP566R1qphIxWXQ2pVAxJq1mtVrXYtuP+toe+9N1aH3hQClKqpOdCEXrWmIYksJbrIG
/LBhRN1vWmnYh8lN5m1O3bI/EQRbTTEdzG1ZgVycgpdC9zPjmQ5gToFfyB1pbnPd40wrnAbAClpb
izou34lY41BNfaN9b0N6oCFnYHICW/VOCwwt0bovurZpjh4UCSQCnJfSadpjpPulR900XfQNVqZ2
zJ69tku+sYrAIV3K9tr3fQHdcQjzWW+/4wuV2sYzzZjqziQg3cocIEPjg3AQQXZlYNDuCt2FXVUT
DhcNsYNeJQ9YdGcmNdKDVv7F3xW9R7d2Rog3XucqbDvGZWm/DSnKoIjJree99dXPPXfZ1+Cf1qgO
nzV5UhM2anYzKfV2rTpZeX4Ho1/S+O1EXcZTz4kODgtwNz0p9mVLRfiM1Y89BPxWT4E49kfg7LpU
XNIuPuX8MVsXjjdjhncUs1K9Hb4aydslEM6jnJf2M1RDINce1iWSFGjn4Lvj5TKXZSlWITZVpnbp
uAf3mZurPMSEywWs7z3y1z0NRk4ec8mDOcsSHkfuLGHkdOM3d4nxxC+1p9dODow0+DFVsGbnyctq
FuLenUuWIKYEexpQP123N+lPw6iF8rckb33fxSdjyPBEqDpDjV5iogeBr19XN8xOTmLhFpyorjRt
x6UgNh8AemMC9R6aaqgYp2PXwV7JhXKc9VjBrxVHyap108eM0MeG758jtW31HGPjOFpHNWeQ0Blh
QA+zxCIIFpKqgzYS+84HZdniKsLkKygQzpvnJVO6KsrHAM9eUWTrxAYum48TaEfMbfAH7Vxds3Fu
H3OrpeQ1xnDUcsbdhcokCDxwt2roh2WpUOKihMe0fjSXZ7vLH8UwqD8zifkHHEnUE4Xjr8BsWPOo
Nl8vLIF7q0EDpjsdndqU0rERbkByA/azsgPzF35rwWxIoL/4Y/cL/bwdnp2IdWm2w28EzCkcy4bW
wUI3vpVu703gh1pA8D5IeObphQa1Q8hLpW/hNR2WP1WMf9fBGYq3ok7qA8P1+YUUR/8w2366kQXl
iXyIPPsz0ThJqDfDDZPMmh4U+ltHKp+CDBXPd3/E5+omXKMLmrIeChEzoDdr+WCjZa1sJCQOWEn1
YmdAuV0e7bMdKBbG2r+3ITSfyqBdr2saj7IKNjOK3vsTbx4G8FkBdgs9lyz+xEUrclADSje1YN0U
fvE6hWl4xb8j3gO3Dd9MOgLxW7NbBcPM/LT3vORxXvroLVC4fqlj8kgaA4dhophjJa/JDKxj3wJl
PipvOfQFHibyNVAaV3MRG2CsG+pVMhOMFA3v1Af6YuMKBIuo8n8SSp//E5VFa5l/J7Kgr4T8g6oZ
2n9RrIDWL4WN1ZPvtCOfmKQ3Sk2WnWVV3aEZkguWQLqtjfkPbobmHHAxJf1l3wML3HZpAMdkoITS
AfXatV6gICbbzBnJvpdM7lTykQWcI+Yq26aIPdgIQtzfS3iPQjltsgWbyT9Wxv5OrAJ2hgvSRJoV
Vij8v0hGAhaNJKrDnt5pacD+7SZGuJKN+iZzUQMdTp79CXL0P/6q1n/wQ3RN4oH4jzwnRFX5n+yd
R5LkSLZlt9JSc5QoAFWQwZ+Ywbibcz6BOIkA5xw7+uvojfVBZKZURkRVRP9Jj3pSIimV6WYGovr0
vXvP/b5T1dEzzlwND1WimmSVToLhOrizddNabKtDuhNT+aqXxn625T5EnZamjbzLRRhdcHplsy8v
a1HvizryrCZPD7/+evSYf7rHirakwjVAS5LO9fdfD+RpXM+cojEhWecB15eXEWcy2XrHejjtiqkw
VqY70VUdMTIAickf22w+oHttNyqyEDYgfcrd7qMWkXlA2gfEPAG91oLDfmwsZ5NHKNdnhmWM0fxz
6uMwQoPx/Ouf8fNFlgDmYCM4tDwda+n7/70diJzUF8BKqKSygDjRaWouK/IZj+QCnoQk+ed//nGS
ld3i3VC6+PGeEsPXsn/xcQAhT0GqYDg3cD17KPurqareTb30t98+8v8no033U/nlv/7x9smj40VN
W0cf7XfjF9yrf7s7S/Tan5FqC/nxv/6xqqO2fcunn/+bPyY2mv5PXnlFe4y3nn1auOY//sw+09Q/
dSkdm6Y8Dz46d4u346+ZDZBEXluWCTLJlg4zy8lfMxv7n4bt2NJWiL2/4RN/yDr7VfaZ+r6TDWVx
+Qa0niEK8Qf5rO8f3VImhhH0lD3EvJConDSfCmkRBoWoIvIv1w/RZJm7GH1+1rbUJJHyahcQ7oR8
uDGeiu7e0asPk6zBlc1mxFYxPMZMLgOb6Jkg3mBQuegzm6SpxL8LYuXpMt0FCBOV23f7BfewGbSR
g3BYL1gt8wIN7XNvlLepQJCRWsGNVtPzqRvqENXn70HuviC/AllmZTfJ6O5jzvinpnI2otA9dyEd
iW72xIAkVpGbtdZSo9z97Q5f/zE0+V95l12TJtI2//WPZc381yjlj2vmGDSowVqCbBE/XrNQh1Qy
ZoQYN9pDTcrwLsnQYv/6Q75fGf/4ENZrOnSOlPpPCzegx8JsChyNEYMr5PkkOcAa/0J/y/nj3f6P
+Xf/7ucQwOfqrlrGhOKHmY1qKDkbAXox7O1yP0tL26hKar/bif7dk4aBnBQNLN/LhvT9k0bjFElJ
oggKNemeFjo8Kn44AcrIzDnqVaTK59HWJ6DTId+2SGmJ93TB/xhH/8cf+/1S/e2y8mIBx2QQZhmm
/sO36CGPBqKhBg81i+aIq18FUEERoXCKSP2NwoP7P72PSocEQ06hycDqpyFVTOfaGIjCBhgNpXyM
hQ8LjipW1VP+mxLj50eGjwJ0ZNoMYrnEmPT/vg3pVUrGkN/PK0wyaArRV5yKUL7J2Z/ef/2jlr/0
/RugLEexZTNqZt3Sf6gqRCE5GjY0n4K2mPYJroDNpOL83XLKdt/EIjtx2KA7hJftehj6PzUF//Em
LvvpDx/vsM3Kb0sj8tMfbuIw0AtnFI1Gs4tq9Fl+JE6kH+pH2rLobIumiX/zNn5fvS2PjSV4Q2x7
Ga3rpml8f2ljsOwtWhwUW45tP0KAF3ehmTa7kS7JDUf89JTruNIGuxm8X1/qnz4ZOoJSjEcIwWQv
WGi5f7+pvj6bFUQ1DEZlF3FA5tB2YfgOYWqK7AdITIl7lzsAG0ctcq9+/dnfJqjfXWg8zIbOSF8I
6g1l/bDSOVnU97poemw90UWdd5Bo3KBeeF82ZujgzdTmpy5nvsJ0CSJPkXVrM6ziTUfL0yCNDHFZ
4q7sFl9fAdUf2ehC3eoK2qZ1aZ+h07/VZigeDeFc/vqrf6u5fvjq0lTsuTZR8HQ/f6jJVM/LuGgM
VhZRTgsTm5N87Smr2xsqGrbQaRn7BcF+CIx73Wzjtavj57Ga4bPUUQAqcPQ7uirzVg7p9Jt7+tMi
pCjfdAv0sU25aLs/3NN06gwzDDENdTmQ0MzMaKkDRfM3QmeKJJ3JvE/rrPrNOv/zkyQVrA1neW+M
ZQH8/kmirreJ1LCxE+p9Bxy28tKEWYwPpeCgcnwBjnCga2ll/Jv90vhpueD34gCxADAv6675w8IE
OweijYN2ik5oRSUe4WyoaPR5eiHyu8oNkZSjSY12DQyuLZ6AiB3V9/GqEjCf1cq+YQ5pLe2A8FJz
xeIohavE73yq4T9eu04jUClCk4CIGJ7sFhBQF4+SLAQrPKfAk1htO5sf2PaHVpjZF0dUT79+3n5a
e/mBDq+nTSUlFczp7y9ul+gzIm5+4jj2isD1fPICMNhr4Fy/+aRvW9T3TzYfxX6tuKKcOn58sg2m
gd1gIgnX2z68bVtSOYO4ItxyKvNNg+PbCxD5wxQdh12WEoRh9DL7zW7+0wq8/FzXAphAtBNV7Q/P
Ui7ZVLKMnyskR9qqS75MU55gvRI4YCzzd8fYn0oUPo77SrOK9YiGwA9Xl+o6swor4MQT8cs6kbQX
WVDbx1/fQx7Fn59UB8wTEG6cS4aiEfz9bcxiAq3xTlJ65BoDlSSlQBlpN5lmr7+VVXfEGN2vAgz6
kLm12hvLwb2uCTQ8RFZVnvKxjXfjgHq/E7G1qxzq5oIwJYMQ+k+UzzqQPFTwgUb0RdJa6Q4it7by
DfM1trq3otEyL62Jvu6aiFpaJMy/bKHoqIcMQtyZSJlS15NjkMfYPFRqXzmAGI+6Kq6EUUPKcEZr
1wD/8AIcfTQrKzwy1Tjp9Ly0Zm/kMApAQb0ls/C9ye6ii0FlCCqLTtnX2Kphow0YhOOuAIWspuE6
hNYPFrsXu6wYQH7WhatWNIpwO9tTdJHpIQlrzOo8DBtOv4LOK3Ytb90mqeBLrOFyKXBcPbE3CEfW
Y0LegMaoAL9IvbE6vrpqp6+JaY8nBC/ToSXrgplHTADAWOyIc0KsLyfjMgvm9ODayCYogG6EXWPw
70GQRZGPVa6/CNzgxjA6JJBybC6ZZS80XyUuusAuN7Ls0lt36ajPeeI+SDwybFflm605z6NTsinF
qfGkUe6fLC4Vn0+bdwjK4cw4kZhOfSERo5NglPPaqzpUF0In4L5ATYWfmpmfXts3JC8gK5cEJzYV
ltk5UdpDVYXzJrEzsa2byT4oa7rGuWTxX0K0UCFYWOboNR3Z9o7+HfhL+J5PXQz1zDDieIXP+3aw
kaJCi35lPtKQUlu2ryFpKaucQ8Gqwd7B6pYDMG5YvzVogbGLolamexkX1rURwcEsRGYe/aI7iLSt
vGYJXpFW1cJ2pD68oy8yvxJxEpFJiv3pMpnxCLONI1PocOdI+iXE/DQD85C07cgyjdGgM3X3Sdhp
p5M/Mpal8zHexzIvTnR0x/eJwNdVhkngookgwgty3M6Fjy8SSNGSXhi5m1nnYgFA/vQdakTUp1e6
1hjvBT7mVZIgExuXgxvBQvz7FtB7f27bU0ty/D1z2HMvwbmRdaldTVi6joMzBY+p1O7n3CBWtOSY
P9YivRxw3K+HPFhrGblFDc6NtRwRA8WLsSoR9ScJbTDajOTRqBlFWQVzSlzhIZDlgYQcjVEjiGqy
A1WTecZgLqS6mb6zoZ+QSj84TA1JrxlqooDJqvEqXt5DA+4b5l/r0OAzQDSm9kdhIj1MotDcJw7u
WDFxbZ0JFDa6tMeC/ZLR6hgcsJpkh4Xv9Ow3YokdSs3SwSbYkkcWw7t3VkajYwLEYdU+JW6dXPHG
hV7HEkwoCXy6zJoY6bd2eUnX9MGfLSRIudzMg1GtRZZBr7IDtDcdYqlktD405Fy008Z2PRDrPRQG
ugIm7oUbMofL+tr1JkWoczDO3Q3kN+aNo2GtEXfjOZlMbUUK1babQfu7hqbf9RqozoRmhudkalwV
WeXS847tJ1kP46eowvGJXPIAnB0I4EYRiMbAp/7a96G/irD37lBBwXdwQu0iNPvglFHBr2uTBJwg
dluU/8ad9Gf8TgUSKNoY7UMQGta71tU3CuGWFtH743oek2kovNQO/dthkOICPR1QZdB8e7+dQO1y
VHB8dy0q7S5S9VdVOB+JFiUr1bpnYNLE0FRfbDjTax+Pfhh8QPS9rhaVC7lJMw5l2ENO1Z2CCJ95
Yp7zNL4iVcXYG32KXTqrsq3lLPBJjWFRYDyL6iYw8LCL9BX/1ypEwb7KS4tAxLo4IwjYpbp41sRr
D9sIBDkLfurXn6jCp5Xe9cmTPwSXI1asrbDjcJNiWsPzH8LLsPSVCynnhKamP9Wj+hLVQ7YLK0gO
Thd82KP+da6hPYwExJ1LPaF77tgXzGxWGA2xKQ14bxCyjii7fB1sRjJ57TDaj3Qjzsz4cLXjBgut
5AsS/HjbCFDv9kR1NbFwfciujq/iuqpOhKTKPRq9+oRTTvCVbOM46k4FGMpxEQlWyXUxqHcXWkGP
hbzE1h2opMaUmVvy0orCaFO52P7brh7vkzk2TpjxxbHtfHujNbkKEcF1+9gO83MXhYPvUWEV25nK
iCvHISMuyXToMBSuKehJosUHTH7OQJDUR6OlydF2yVL3arRnF8IdxTGpI3mSnGnuOlsj91Vn+JyB
lZRIlwIIujoBhViBU3R3ZIMRxFy6drSxFdPXnYmcbmHa9uXeJXfsYEYZwJMqqzFPIwlOF9cjRnnM
mfmxAxB2WZXp7C2S3MfO1eIPNCjzgerGupqUHr4lBGi8+7MwLmgKjL23OKqr9eimk1zhi5iPwVSY
N9YsnevZsvWrsp11e53FxAjhohqicV3X4ci7SMQS3d9Bn65b22wR4hEAcm0Njv1CTnN0mofUXfho
ZXM7BzoDrlEOG4ct/6phvn0T8ZjsbJB4RwxC1q50feuFPbA4o4oJn/tmnj+jHkYEvMsqfgirmerO
rC3kvQNJXZHXBkXqoIMS8GXoBp7jVtcPLoKXtywsY41NBDt+p5ys2c2F+RJajoatETFsKBCyY4yt
orMej9lLaVWE8IpONvclZh+0PkLaH+NsdNmq5tLeFjUR9CsmtcU61gLdExDH7tyyr2/6sIQWQui3
tcOjFO0EzQGe/IlqB+9tnPtYwPGS2xUZEFoqrptoGnnAAzZDvXwZOuvoMDf1FL9unaJa3yjNvTLa
7tqY4n2YUGvQxXgBxQJ8I7hHP0CO/SRhaopwoTyEIA5aYHY9PparpG4IrhPNQzUPN5WTXYjiq2wS
d6sPbpB5I1PZTURYxTq3wHzNpJteZz1UITrEpIUaw0SzDzCfbc41hLKWcjLm4KxwRU72eOtjdStA
D26yWL/KK9fBhsvnqTp6MNryLUAm20fhpWqQlkXKrFZdXG4bTTw7efKQte4nDy7hDnV2CgNIbbPJ
KBLmfX4joNmzVLUQ5PS082I98DQ0qPcCgy1UnOCjUAl02vhExCSMvhF3vJ49G318P9VLiqCWbvUu
iDmthfW+RLS6xcVqQFVh0iy4eX036NsqbrZzjdlnym251fPuqxlUxopeAIFfbX5dz/F168h9vNBI
IcAcE4n4YsbXRBtp7laGSUGbReKtnIwdkZEhSfEYDSbT2DlW9t7WWcwEHgkBk2byR5uZ/MtyBs9l
vVQEQa4E0XBrkVTvpbSpmDVG4VQllyCdX0Q2folkSgiBeyuCCe5E1rz1FUlxxK696XrzzoEDVXd2
iLF6raykMFdd4pKWPV/43PMNWWXnvEQgTLGVHKwMmVwgiQV0BJh9Wece/elDpgvC6pWpbZph6La1
CNct6h7uCcdWCgKTEINNkfdPhLpsBmdGu0KiBAwDCYES5yCxZE426KekK9s1fcZnRDUPCAy5YZLi
JojSx5bCgni36jVyyuF2JNjghW1x75c5rKSCG6/rEQiZXlyEBujhpaF0yE0GyAz9iO4I3SvNn1Ez
+ocInRNgmDzzLCPrPTcsYGgI/80lrPhGn9N5I4fg2eqKexZ047kl9YQmHNyONvQQpjZ7tnrOA6G4
8/3wnqXJ37owoHUDlS7Mf0g5tf8QRvE5KVCLKf0rPYHhBHr9QMdEXgUy8BqRvA5ub50bHUhBbs4D
RIwsfKyN7t7SiFWPTeaYsqS1miQA8ysbjH81WfPaUgmDCFZprcuObjjsZKNHmAHA5vFsr82p2iic
XqtahdlGDNsuRfiu2g9tgrUUQD+Mo7tWaVAQm6uqAQgc58TBoQhC7+1OBwLGEVCIQ6r5SK1z7XXU
sicyaveBMforzM36jlhYQAmBY12lQbrnfMbjS0+U6ATSlBIE4+3o2b6ABj7koUcLz96FIGzqkaVV
S+PPEu3xKhsptrkSgSdy7bKY+q8dVQ3iC1WeTOABhylvr+MGyBjScs/oOC0VmQ7SAn27Ncg9hJQn
muCCTY5vHSLU9ojEpAI2qugW6Rjx61rpPhC8c2yoZnd9mR1Yf3Y0aS7cviSAtQnsBwPJNAuDJV5q
Nk3k/kha0nddxMx+2MWVcWoTgDl+NYx7FL+oWuHJyFw1V+TroITAZzIX6dmo84RF2M099OY2hKZk
twRs4NLo2TvGBGVlih1mlMzjIypR5cobLZq90B6cXaeH7xlfVfMdBNWFvDVbtAllhehmINNm26Gv
okaPt61Bo7QgNdnLWu469XrIxdKL2HyVgzwHiPC8aDkjjjWLalKXARTp2dmXqKB0O1brFullWBHg
aQ/pfvAN45E21HOXxWelinfoh9BTmlfMv+IqJl/DI77BAx7y4WbiGirF89x38yZgEdmDOcTVHicP
zWKWiJE4XogsdVDlUGlGzNwWc+mRjsdjO5KAFQvCUfDrXiNQPLTEW/uU3izWvXOAWau/jQTn7RAm
TZ5yi32tg1QtxK0Dpt5j7OjsrDFu9oEU7qvRPsWoYnhofZMgljjLN2kQhMcgNv0KQW6b4amoI7Zf
mgL0c+W8H8c4PBpsBRCZSnuFbH54rkLc8OSpYPha09WxnoMOZ3KcNCTI5WWxs2jBIVTTwZQrpOrr
ICN9GRGsMveyoGsFQTKvnwi1CC/JP+d8ELiU5zvUdCTkhINihxsd+6uDUWuZHUQ3YUZuMv0GJNZu
o85R2AMZS9MoPxtZqpNiAFVyn40uMUz9/FIjHIMvxgEmz0HOKLqt7zlKtEu7J4iYSxtvo4r+DCAU
DvNswS4BpjBqeWR6TNRbJYpjaGlnXghW5cCNr/QQeDlRHuPj5MzipPNM0BkJ9YRCsJXEM5EHetE3
FsQ8I5tRjQTZVWwUbzF3m7delMcBA/MZC4B2pkUiN0rKd4eoNHsVylc/wqERmaLiRQ0+RGfVmyHy
36quAJWllckj/Cg2Vrf03bcxw6FNl6sIXkPbOcGnL1eY4ViLG2eDz714ipPIPqretElwUcUzAIMj
PUFGaLzpp1Cr74qU7YWakyOJsD9tkho8XB107vP5w9QkHJWCiDFZ32BNOTG6/jqbpk8EmY3HZkEU
TXl8mfrQy4I2exnS7pBaHafHNtktCFzCQYuAFD0nv9AThXvD9pHpIU4ltzhG28m5bFIYIOYBm6ki
np4fXd6GsAi2dkZQATEn8aWEMd5alXPOff3FTE1swEtKekSI3XrWJE0NKuo1DKXnpkCg0wi33aKz
e2ASXEFbGkZ4t0IQLm25+7kzSejMyc8NY+ezLxrjOVKIZhNlJogX2+wQaOVzJKl12EvpVg1n10Zv
XQ+J2ohFHkUy2B3hQR9hVrNtVC8cZthv5/YhUwnqHBLMV7bF6EMSF7CC9/oRs4XSXTFvcl/b13mz
qQDTUwdhpKknRZgEbaY6LWK6tExA9PwQ+WO9FjJpAadMIW2TalVygy4KZ7xt4uyEa+q9dXk+S7/r
PTp8+zxD5qXb2io0hvexCHY4mjApj4a5gmv/0DedfRHLNtq0mUvin+gLj3xm4+BrU/5GozQjJWMm
SwdR+85OOKrEkR1fzEtqr2OWHyqvkbTNMeiauQD6Q+seeNCodprwtx15rquAIxA4aS1mYu8+1j3e
jESVdzr9ds8JqmOiEzXS43NfTbaIvVom1+GUnsee6CsnDogWmrp63VpwCmTXf6Q6IQvgd9ne43cl
4OsrNHBl17Urtwfe2hnOl17vn6cup1uGwc3m8VgV1niWrmANLXuQdhYASS09weFrmC6xxlpNeGJ9
4sNIuYZoND32HNauSf+eGUYNaONd513DWubhZb9mascMwEgVeIh62AL1fFEcd8k6JJn6lAJQX1k6
eSR6INbjXLZH1xoeOywJN0SSQ/ePjM+8p2ZpKls8DEU4XpU0kuhGz+kDEiQTnEw3Hzjf6VcRgete
rVn5LjY7wfG0/Yo28FUBMdnPxvxcA5PBFGOMzYXNZI8gbsxIffnWKONLJuUjwD7QIJrR78e6X9T9
RDDVYx9twq6/c2lOrSiDkULV9Ua0iOeLqer+mJb/P5P9LB/0UYBJjYKwRZfy5wcvKprv/mHzzVF9
032pp9svTZe2f0laln/z//b//FOX8xtBD+5UFHiLpNDCCmtKZrp/mxIsn/fn3/lT31N0dVAs2Pxt
/ZZ/IFpZ0/783//9d73Pv/2Tfxm2dYm+DZWIiUTMMf8Ozsep7ejogpaUVPLLmSj9S/wjhQmbEtmP
pfM/SCn+Ev9Y/2QHBc8uDWkyemcS8tel+lO48iv1j44ZiYHGv4ZJP3/zHwYeDlUxzrYCfKLJOKKD
Wrp1v0Elo7S8hZQNxkQENgHS/rRu7PLQR0a4jvv604iBUzLGfDXYcd+ib+TKhbCCtDw79oUB17Kk
Cgjgc3hdQm9sCkrrQA+zuUcIedUvbExyId+HDNV2Au4ZhSrwTEtwSpI6hNICP+dz5HbhRmrhcNc3
BettV7GULzDOfMFy4mUyPWts3nWNcAwBjkr4Tb+WC86zWf5QRZwQX9vONk4tODFk9iby++QG5vuD
xropOh/yD7teZk83YYkNNy+JnhnqnblgWtno0RaF1RVsNXXFhv+QdIU8dUv6q6agkdr4ciK44W7b
k8iZ3+sLtDQwOYoS9RNCCmqvxDQ8SAOCPw3/ZsctfRULaiPsexeDPDhU0tlqZKoGHOAJ8xlzZ4+G
grbHCRhuG1eB3Ant6MNaIKtRV2qvkZ6MYJZZIFfEcpqXfZk6pIRb87TWNBtvrM83wa3oL5haaK55
RjYMmF8YrywRrDip3E3gX62FAztCzSLWFt8tXWY8bd+AsSWPxIY9DY146S65Q2GFkS3+xpmdtP4e
C/LHCILWZUZx7ybDS92JE1THq9IloX5euLV4JvvrTrV3TMSqY91P92W9DGswfPIXphWiLqTeOtmX
Awpp7FLwcRmSIfSuYOaGwHPHhaJr+YCZw4WsS1lnXKoYTcuwcHcnALyDq5buA0xewtxJOk3A15cL
sTcEhPtFGsOT8pfyqv2KwgyKcoh9Nbex3mvBKLaYePW7wky5atlgvCkRA7f/Bg2mXpTsEfFZLxRE
4QK2sEFsE92Hdrq2NKrCNDh3KqJXhCvxunOG9M3g5b9FQF+TqG4gdwgwNz7N42wfQL3POx0pwbFZ
wMcGjwFXFZG4Ztb9Y4vuYqUvqOSoodVbLfhkJxDp3l6QylmiQ1rsXTjLzHppEQ7BUNxAKA/OLXUm
Z9LOY+gCqGW0YTVPUaLfNwu/OStbfGIL03lIUoxKYS7Lmohvs38unHy8LQOKzT4w91llfrRycB5a
u8p3OHGJHFaFAi/X8i2oDNzXkjBOAAUazKioSBfmmpoD7Utej7640Er8oOWUV49siJQqaYiYz/Ed
7Q7+frCFJ+vsZG3hGaBMf4GAPOITAwmFPN7MUrVPULl6tlPVLacXrbquF0xzlMM4R9yT9WcY6s29
wK53lM4Q7hi9zZd2N497WjnOp53TmTIdjUNvVC+o08qVrwOHCH9DFBh6504m2HOQumNTJMUJgjtJ
kq7uB8csb4xVERTREWMDy4VfhetgVPhkdGeW+spsQrmbVe9f+FRcm6xA/08wp7XNjMw9QR6wL9Ug
IQjbok8ltcuSN2ziCoiInyNek3t9oRViPLRp399awVBeQvDwz6RsNDCJmdTFDJufaUJlXoVrBw+K
5HSQLZsIPT0bDCMJbcfCnOOTBKl3lPhOS3s0zj0eECp0/wv4nzfREbNeBfpT4uTvRUQAezf4b7hQ
AL8pLKx+zJDeGcXXjK78moDFR6smSCDAaqb31yJvdtJiuZpSeYvTfjVPdBQNh7c0mrVjN2QrS3Wc
lGgjYmpIr0QIGS+wHFJAqJJwOvvIs2VHaTWC9mS8ViHbSy2rX+HVfnWWdPpIuCkyCJ3hi2rClZuK
e52FFJf7GhrXCpUrengZeZrOm2X64Y2ii69y5iekF4K+xq48pMgbjGF8iHWqZiNYerrzkJwHzElP
MhkfQ8KwPLJq5/uxIy4Lls5HoI3mDnbELUPCJdNhTPeBA59JCK3Y48bk4FhqBv0Jg5Yty8O2n7gH
hjvQwIrJ4EyYATB9BghUoYVDP1/CHhS6RigbiV9+y9jDyGLQsUjkwAe2x3oKxoOYanxjoid8a0hN
BrH1Mu8ztf7sxGDicF2z9E9c2iSTw32dkKOZAvTc54x8udZWHzyULuokbJ4rUV6TvZwf4s5xtjxK
K7vWkSzpCiw2YUwQG119bwy5trUBZHKKC656qvZ9K1mEypDslHppnMH4Y/6j+5tMcecrpU372s7s
r20Vn1JB8geZIHTyMbI7eFc4AbRf/NSCv1LSVcQ0d2/n9rzvmokYUw6inH3WBm6KgwGSapVjohmw
YB39GOVORWgVR2EGrwE3KzHZiyuATtvGLFNItmm2o4GLn6OMuIp04DYp+QUebftgywKgOFwtETsF
1nyEWIm7a+qXwM0Bu1pTA9lo4NPdJId4hKsXUwvBk204XcwpzLFgWGZTeudjyjW1HTMKeoAJAoGL
JUOOgZyWVTusmRzVIQHczgy9cUME5GyFFVV2MY5b+utbWUSOVw9teMq14CjQ9N03TVOtRNZvcaQF
ZDP0l27r8A9IQ2K0z7vOZKSXt8VurNLwqktL+WyzLR8lO+uh6kv863TCroU5lti5svmInu/K4ZJ8
pqD1V6FIvxaOHV+6JJXzkC8jgs6fbuyKA6gYwtxj7VgQ8Yl1aJSWH8ZwpocpjJOTYEK3pLEABnMe
RMwP2wD4/z7q3NKTFqNp26QzONdzQtBRtrRZ2q+koNNQm/yQLDmj9GNAJQW5C0TxrRiSqmezwGtG
xqkBbJE9QrXcF7BjV8HYyHVTWuK9GoKP0tYHwJHTDZaox0Dy4gOe3DoG5JUkmh4gVAy7TuHBceoB
cnWtbkkNa5lrVktOIOslSJhrp2+fiZgHlZgaxTpzaIPlgrDAqbFuspa8dXx8n4YjogvN7S8rQ4t2
uSp09tEhfcmmMP0Ui0MRLGnuSVkNXwTYWnhkT1oSXWlWy1jCNKDjZsVlMupQ/W3mUG5lej1eWy8g
w4MyjPI0bp5yu3jE5boO2/IjdcRj5YT2VeJY4yu6/VcsNGurNt7qxS/ICZtJ+ze77fzsuE2zTazi
Is+xXYsQqnxIMV3U7GIx8xZ2A2VthW9HF0FQflqGCG+rLq+Ovtm8W65h7Ond2KvRhfYxWGTg0CgJ
rlLDPwvHfaVt9kynP7xuDQPdhsFw2W99D1oCgOZabIPybhx5PNaR2w+30tapsuf01Yj8/DhKN9vQ
VKK2DCTTPwDyKSHubmOnl1Xc5xsplrdwosnnFpW9sXttztam74hbaTX9zQiWWFG308TXpi8qCvT9
0JNcIIgsJgsGik2DGKPptegScrK94Y1vHliD7AeQsPZ9Bl00b8VKLhFQeq8fUlQWu4wJrpey+spV
2MT+M/RzctHNYDuPQfim6mokWYqkbX/Iew+tuouTMaS8DlP51Uja9EDAgbjhFfssoEcDZUER1XbS
vdZZQLeZz9syO9aObmDwKrPF06gJe23xyl9rNWMnlcfTpSUJM8GyGZNgO4bkvVCSsB/MKydDvzMQ
UXxLGZbfsgHEF9ga+xUNDHEBKEJ6heXTRXOaAdUWU6UrwCfBJrAq1Dgwndd+gtDlm21fjwxygca4
u5qSXG4ry2HiHAFWcCa91ldGWBEImozFNUJ4KqQgE/vBJUvAZSC8FVCEj41Nrz7wY2fDWjifJ6x/
V9Y0uncgolPKDgMsQ21leUEl1QOnA0tlscCMzklEzNFICCzWMoMrWc0knYTCKW4j2qF7QkZMT2aV
xXpbaCB4G3Sbq6bP5MEXTnPOUk1/lwqzJzp58xgRpHBHl3HYFF0/EX3YJ8jOCmyrjRYWhzlCO2Th
f7n3edYEbv1svu56gy+EhYRP4zqvGBOKlF50jbjVoMcHE1cxe9eNhtUg5ENk1hnnSYXtvRHO8Q7/
b7OlXQmadEYvt8oQ7VwGqqwvRO1+OrUxXNX9+MAPCa8xPZP7LEp0xQMSLqPh6JJx7r6nswpp2SEX
FFDbfMuZklRwHkkmsN20lWJmxDib0WnKevkszMl5riK9+ABZWHwNtAS8mE1nMdHL4UvR2NW1Ybr9
PVkqzX0ORgLDpNGc2XXS27CC2A4/oNqWY2tdTIBCNzOH2cesrJjvhVFz3ZkBkzlyH4wbBI6SBqg2
PxPzLA5tnC1V/6AjNkZMjp7S/3SXyHq7dAMP1ZWzMzvAKlGTpvflcjJ3l7h7WApiEzjJdDRKg54/
FJAnxBbWWk9F/WUaZjJTGnIi21EnRhi526WL1AJpvhruCwvgcRMycpySzH6peqN5ZAUeNpA9WwRZ
OThUX28Jp3UWp3ZnRwf6T+VTabdY5iP6fkDJh+2cIzovSZGkrYgUbtLVp95AMBUDvGmZMSQzIF3c
d6ZJ29QYCdFlq628JPEfR83hEGFXCAqlv51svDrCDsGjBy3G1CmENm55vSkIfdeN174GpVINg3MC
LvKJuc7fk/vKygLdR4vSZ0nmxEVa06AmB52s8J7wtoQZciK2bTs4NxIUB+RMcmlByZPoO5zxDgT7
rO3ZTxwml3YP9z+zFCo2Yjt5w5t3LD75M5Jh7PDKDb9UIasF3uGI12Eyb0kil5jvAuZzfoiW2QUu
RZqVPX7tUmJK/w9157acthWF4Vfx5B6N0AFJF82M7WBM4tht7SZ1bxjZUCMk0AEJMA/Rp+kb5MX6
LSGIZPCBaqahurAnAWtrL619Wmv9/z9eqBco4rU1ykqY9hM3xB8/pw2fEgSNlf9qaenhB0+dcuo2
Uku99heG9hmQctoORiE1vHqsqe1GAEAqiqFJchbztj5PoHXQ9DlKQvbD9HZMbOFs7sXwnI6zO6Rx
Jp8p4cEtm48Q+aj67DSCtvOECj0agY6zMQD6RnWi5ugwCYWT2zSZUbOToImepOnXxTC6JpL/Z9OY
O+exBw2/lbGnhTHc7ETwWruBQxUd9EfzM0qKRwRNmsFHZ0mRHPDxmGTNwv59NDSii5kf9joAjSzK
b9Lohnxio5NSx9CFkhe9Bk7xaDcYuY6Dnms6jJGlvaP6DaEH0xpxbkBjApwAQhDDrAkbZybqEGw+
ortRas6/JBrlfpMRMNaWCEpApfYHuAW/64jYxFJkJ6IFxUihMYnabAGGJ3NYFU4S0R/IfTIV8Yo5
gBX4zsbXtghbTL14yPvXqSbwe1rWIRqQkhMOiQoRSjzzRSAjXEI35ItoBgQFi3O01a+RMJx0TJHV
QHCxBX+maG1wSPU7MAQ0Ln2R4kB4CKgtLGfdpQh12CLZ4Y/RTYlm5OyGIuiBXh378xYiH+h2wCwQ
m26YK4DY5thCIc+7hYnn8YKsKUVbGTGHkYF4yJj9I+ilxi9jwwuuTRXGdkPERkyRHbFFgCQWKZIW
5L6f1IcQBW8VpRKEh22ctTdIND0DtI6cydSZqWe2SJwk6NtARSC6J3MSuhSAQkojoijLx2jeSUUo
ZSGSKehnPXxIREalxWm7i8wlhFPezdQBr2uI6Iov8iskQlOQ+tBPaT6pdlJMFmXHlnO+0Ay6j9xD
Z4maS09kXR6shKrllDpRVOWnIv0CUSLFCo2w147In3VVQunn2dIgtZLrxmTQ/F7FaMkQ3zJPNRHm
oKJ4+nWWa87M4riTiAwNGQiGKco0c0P/4vec38Ty7BtTBI0dhDSC+JR2eh977ErbUeKTdIuoJLgb
AcZnIiZ2QTEPDDJxE4GcbEZBty+iOTFETZe6COlgtmV3AbsS07v/CcYEKEnQ3CHKZnZb+NMNquYF
ZPr/EJIvRe+3YvKbsLNE0HPg5A0aaMCwH0tR/Td9aR3P3n2jtwX5CatDUyYwgQr/av5c+fO8dJvA
5bGzPuBew1ag3ASzIsH4/Hp3FISTh+JjTQFaD+ZbtQAgyAUKgvZKZnrOEC/3cTsFsn2fSgfuw2yS
SurkwQsn5cyEQMPfYoEnNyhZoKW0NPR9ISx40nUQPTq1ODC9ri3zQ7r+LHAbzJ6pCuwSkDzlBuhi
Pc3z7O0NjtLUyMuAY6rYQkXLWAUI84Ne/ksWaGnUyUASQEQYmIhKcuct3vDkjiVvMBUMoGsUVm3e
emk8qAqzuAGO+Pt1aDYpJgZwjPUMoZGGa4IBt4qhz8gvGQJHUSkf1sFSry6yboc1Okj8icYzQGjC
kxb62XptkziKA/StyW5r9fqfThhA4wS6tfGOgzMJ8Gydd6qZANuslmXYtYeLzvKhUZ8tHMX5VfES
fMgwtZYYZXX9qOXjyXgf5Mt2t//Tu9Voaa6ea4XO3qzK+yyjlkKqW7Vt3V51FF8rjZaGqsA/IQnv
QxwmJhFUEvTyE36M+ouIraDgA5TcLHyiOkxMhYQ/Zt94zMoH//stxSs+UWx16vkEBRAWSMtd00UT
K0mBQ14GUQydA5tBmS5MG4Qo3A5QLTQhY6m7qJiKyfQJ0nW93awME0MxYQTMN2Mbix2WSXZJHuy9
ydIVGWfAAjFnaZJoKSqwX0QP1rY5xLnilcKivW0B048Oywy0QRVbGAq4IZsPinVDpT7owDxhmzVp
787bCmxpFhvKYj/BCy/5Q0NTbLhOGHlrI+yxer5hOt0cVU+HXtDPT7LeYLrrLPvcF9ZnvO3Pi7Ob
rLAc0Crfk+K1VdOrVVj+/b4yF+fHy9KH6+Nm3kzx50X/tluutLXu1Po/z71B4ib3KCnnG4DiKV+l
ucq/vLPoDp9cLRAv3XlPGZSarZ1iOQrUv7jBUX9wdEEpzKB8Xi6OB7jSdwtvkYO9qVunYYLetbu+
0ffdlLBF1b35t7+CQaNflCTu6gAH1Lpt/Ow+TsVGgfucmWRfWLeVS1BH7qT/uL6T2Gnnyb1+Q9ls
EGC24zjzUtebVMxGk9tH5bpNnrtZOt39mnYev+q2B03DvyxVrTmoOlTG9o/a07T8Funi9ta5bhev
7u95eROv8vI4vW4f3Oq2dIy7UOw9aPw6/PY3v44DJuZK/3bt/15udde0vAkXbk/W6zDgrj+rLkTy
jftg4Cbv/wEAAP//</cx:binary>
              </cx:geoCache>
            </cx:geography>
          </cx:layoutPr>
          <cx:valueColors>
            <cx:minColor>
              <a:schemeClr val="bg2"/>
            </cx:minColor>
            <cx:maxColor>
              <a:schemeClr val="accent1">
                <a:lumMod val="60000"/>
                <a:lumOff val="40000"/>
              </a:schemeClr>
            </cx:maxColor>
          </cx:valueColors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200" b="1" i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defRPr>
          </a:pPr>
          <a:endParaRPr lang="fr-FR" sz="1200" b="1">
            <a:solidFill>
              <a:schemeClr val="bg1"/>
            </a:solidFill>
          </a:endParaRPr>
        </a:p>
      </cx:txPr>
    </cx:legend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'C0 - Pricing'!$AL$9:$AL$19</cx:f>
        <cx:lvl ptCount="11">
          <cx:pt idx="0">04 juin 25 au
04 juil 25</cx:pt>
          <cx:pt idx="1">Déflation</cx:pt>
          <cx:pt idx="2">Inflation</cx:pt>
          <cx:pt idx="3">Référencement</cx:pt>
          <cx:pt idx="4">Déréférencement</cx:pt>
          <cx:pt idx="5">05 juil 25 au
04 août 25</cx:pt>
          <cx:pt idx="6">Déflation</cx:pt>
          <cx:pt idx="7">Inflation</cx:pt>
          <cx:pt idx="8">Référencement</cx:pt>
          <cx:pt idx="9">Déréférencement</cx:pt>
          <cx:pt idx="10">05 août 25 au
01 sept 25</cx:pt>
        </cx:lvl>
      </cx:strDim>
      <cx:numDim type="val">
        <cx:f>'C0 - Pricing'!$AM$9:$AM$19</cx:f>
        <cx:lvl ptCount="11" formatCode="# ##0,0">
          <cx:pt idx="0">100</cx:pt>
          <cx:pt idx="1">-0.063765343535798047</cx:pt>
          <cx:pt idx="2">0.21491282450949867</cx:pt>
          <cx:pt idx="3">0.29591204467658672</cx:pt>
          <cx:pt idx="4">0</cx:pt>
          <cx:pt idx="5">100.44705952565029</cx:pt>
          <cx:pt idx="6">-0.067140311042760789</cx:pt>
          <cx:pt idx="7">1.5180492145261801</cx:pt>
          <cx:pt idx="8">-0.0058359600507767112</cx:pt>
          <cx:pt idx="9">0.30241593142747647</cx:pt>
          <cx:pt idx="10">102.19454840051041</cx:pt>
        </cx:lvl>
      </cx:numDim>
    </cx:data>
  </cx:chartData>
  <cx:chart>
    <cx:plotArea>
      <cx:plotAreaRegion>
        <cx:series layoutId="waterfall" uniqueId="{DC419ECA-B17C-4087-AE67-BF4570D44D06}">
          <cx:dataId val="0"/>
          <cx:layoutPr>
            <cx:subtotals>
              <cx:idx val="0"/>
              <cx:idx val="5"/>
              <cx:idx val="10"/>
            </cx:subtotals>
          </cx:layoutPr>
        </cx:series>
      </cx:plotAreaRegion>
      <cx:axis id="0" hidden="1">
        <cx:catScaling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rgbClr val="656874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defRPr>
            </a:pPr>
            <a:endParaRPr lang="fr-FR" sz="1200">
              <a:latin typeface="Aptos" panose="020B0004020202020204" pitchFamily="34" charset="0"/>
            </a:endParaRPr>
          </a:p>
        </cx:txPr>
      </cx:axis>
      <cx:axis id="1" hidden="1">
        <cx:valScaling min="90"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rgbClr val="656874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defRPr>
            </a:pPr>
            <a:endParaRPr lang="fr-FR" sz="1200">
              <a:latin typeface="Aptos" panose="020B0004020202020204" pitchFamily="34" charset="0"/>
            </a:endParaRPr>
          </a:p>
        </cx:txPr>
      </cx:axis>
    </cx:plotArea>
  </cx:chart>
  <cx:fmtOvrs>
    <cx:fmtOvr idx="0">
      <cx:spPr>
        <a:solidFill>
          <a:schemeClr val="accent6">
            <a:lumMod val="60000"/>
            <a:lumOff val="40000"/>
          </a:schemeClr>
        </a:solidFill>
      </cx:spPr>
    </cx:fmtOvr>
    <cx:fmtOvr idx="1">
      <cx:spPr>
        <a:solidFill>
          <a:schemeClr val="accent1">
            <a:lumMod val="60000"/>
            <a:lumOff val="40000"/>
          </a:schemeClr>
        </a:solidFill>
      </cx:spPr>
    </cx:fmtOvr>
    <cx:fmtOvr idx="2">
      <cx:spPr>
        <a:solidFill>
          <a:schemeClr val="tx2">
            <a:lumMod val="20000"/>
            <a:lumOff val="80000"/>
          </a:schemeClr>
        </a:solidFill>
      </cx:spPr>
    </cx:fmtOvr>
  </cx:fmtOvrs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'C0 - Pricing'!$CL$9:$CL$21</cx:f>
        <cx:nf>'C0 - Pricing'!$CL$8</cx:nf>
        <cx:lvl ptCount="13" name="province">
          <cx:pt idx="0">Hauts-de-France</cx:pt>
          <cx:pt idx="1">Provence-Alpes-Côte d'Azur</cx:pt>
          <cx:pt idx="2">Corse</cx:pt>
          <cx:pt idx="3">Occitanie</cx:pt>
          <cx:pt idx="4">Normandie</cx:pt>
          <cx:pt idx="5">Centre-Val de Loire</cx:pt>
          <cx:pt idx="6">Pays de la Loire</cx:pt>
          <cx:pt idx="7">Nouvelle-Aquitaine</cx:pt>
          <cx:pt idx="8">Auvergne-Rhône-Alpes</cx:pt>
          <cx:pt idx="9">Île-de-France</cx:pt>
          <cx:pt idx="10">Bourgogne-Franche-Comté</cx:pt>
          <cx:pt idx="11">Bretagne</cx:pt>
          <cx:pt idx="12">Grand Est</cx:pt>
        </cx:lvl>
      </cx:strDim>
      <cx:numDim type="colorVal">
        <cx:f>'C0 - Pricing'!$CM$9:$CM$21</cx:f>
        <cx:lvl ptCount="13" formatCode="0,0%">
          <cx:pt idx="0">0.11493018259935561</cx:pt>
          <cx:pt idx="1">0.06928034371643399</cx:pt>
          <cx:pt idx="2">0</cx:pt>
          <cx:pt idx="3">0.11952235285445756</cx:pt>
          <cx:pt idx="4">0.13404486251808945</cx:pt>
          <cx:pt idx="5">0.045327604726100867</cx:pt>
          <cx:pt idx="6">0.18076161291528092</cx:pt>
          <cx:pt idx="7">0.10114572144647349</cx:pt>
          <cx:pt idx="8">0.061224489795918435</cx:pt>
          <cx:pt idx="9">0.12164339419978498</cx:pt>
          <cx:pt idx="10">0.1215121188709416</cx:pt>
          <cx:pt idx="11">0.24361948955916435</cx:pt>
          <cx:pt idx="12">0.21254923021840288</cx:pt>
        </cx:lvl>
      </cx:numDim>
    </cx:data>
  </cx:chartData>
  <cx:chart>
    <cx:plotArea>
      <cx:plotAreaRegion>
        <cx:series layoutId="regionMap" uniqueId="{76B93171-5DE1-40AA-A56F-87F0611FFA1A}">
          <cx:tx>
            <cx:txData>
              <cx:f>'C0 - Pricing'!$CM$8</cx:f>
              <cx:v>Spread</cx:v>
            </cx:txData>
          </cx:tx>
          <cx:spPr>
            <a:ln>
              <a:solidFill>
                <a:schemeClr val="tx1">
                  <a:lumMod val="25000"/>
                  <a:lumOff val="75000"/>
                </a:schemeClr>
              </a:solidFill>
            </a:ln>
          </cx:spPr>
          <cx:dataId val="0"/>
          <cx:layoutPr>
            <cx:geography cultureLanguage="en-US" cultureRegion="FR" attribution="Powered by Bing">
              <cx:geoCache provider="{E9337A44-BEBE-4D9F-B70C-5C5E7DAFC167}">
                <cx:binary>1HrZct1GtuWvKPTSLw0aOSMryjeiEmfkTM3WC4IiKcyZQA5IAB/R/9Hv9w/qx3rTknwlWq4qV7gi
2gwHZR4MuTPXHtZe+/z1bv7LXfdwa5/NfafdX+7mH59X3g9/+eEHd1c99LfupK/vrHHmoz+5M/0P
5uPH+u7hh3t7G2td/oBTRH+4q26tf5if/9df4W3lgzk3d7e+NvomPNjlxYMLnXf/4Np3Lz27ve9r
vamdt/WdRz8+vzS2v9X39cPzZw/a1355tQwPPz7/5rbnz354+rJfLfysA9t8uIdnqTxBOCWScf78
WWd0+fnz9AShFBP2ZaXL2x7u/mzA8uXT763/8+q39/f2wTnYwc//fv3kN9Z+feHOBO0fD6uEc/vx
+c7e6jvYae1M/ulKbh4t3r34eYs/fHvO//XXJx/App988hUUT0/on136FRKH2+Bdcv+QfLHyD8RD
ckmRYFz+/CO+gQWfCIGw5Cn6dFXKL1B8Auh32PV9nH71gidw/er6nwm1HFCyD8mb2+7Z/cOzc1Pb
PzKSxAnNqBCSsO8hh054RgniEGuff75F7nfa9n30vvuSJwh+954/E4rX1kwPkBqSv3XDg0vyv/+3
f3h2/7/+tgb75Ui/l5d+Z14kJ5IxkQoGKfCrvMhPUp5yDCh/RjH7suanAPw3jfs+nP/wZU9gvf5b
/rfnz/5MOCr74G9L/UeGYHaCslQgQT8nTwDnK+wSfJIRmWVcpp9/8LfgKVt7f6v/jfL2P08+geV/
LvyZoMmNdX8kLvgEMZThTIhPBw/n/hUuQEFSjiAxfoHlSUw9WlPf3X7B6nvB/f34+eXBJ6D88vmf
CZOru7sanPMPJX/kRKSYC5TSX2rSV7gAapRh/kg3foHtE8/5lOv+JYu+j8xXjz7B5qsrfyZ0rm8X
90gqutv/BK8QWZplJPuEAvkmeJL0JPvEKp5Eze+x6Psg/foNT7D69Q1/JsguTZgeug54xBggsuo/
tBKxE+iqCCZfyCDw9K8iKz3BUKTkLyQeou9LdvvSaP0e274P3/f29wTA793yZ4Lwb3BKFihE8qL6
+3/DPz8zwi8n+b068TtJIDth0Ill6Be29w2K9IRRzDDN0s/ZE3q1r/Pj77bu+zj+xmueQPkbd/2Z
0Pz7/4Fg/E/01BmUOYkZ+sLZvw1GfMIgVDOWfiYn6RNW+K+b9X38nj7/BLjj/e5PxttNsKV5jLqf
xY/qIclN7//+f784/x8Qd+IEE4ozQr9tvuhJlkIXjT8XwjRFX9b8lDXVv2HZ9zH77Tc9Qe+3b/wz
Rd4etLb7Z1vnv5znH4BhBoJHJiVin7nlt0IWO+GIICA0X5jnkwL4L1n0fey+evQJWF9d+f8Znd+w
7WuJ8Ztbfq/ky0/4z0ULfwsJPqEsI4Jn4nM5ewLJ96TOb+34Ph5fnvvm3v+0vvvb2u8vavjm1t9u
f5bRv5J///HVnzcI6v6TR79R47/Z5pd4Ot7/+DyjXwH1+IZvyMKXU/qE8pf7H26d//G5BKIhJZWc
grTIU0mA6seHxysJO0FEZFhCh8BEBjEF3YE21lc/PmfoJIVMyWTKoPsmXEBdcyY8XqLohLAMoKac
IEIFiP9ftnZtuqU0+pdz+Pz3Mx36a1Nr7358DpOC4dNdj2YyKijNREo45jSFvzKwbri7fQGzEbgZ
/e92ZIUtBp0qXo1ze5hRs76hLZOn2vbuvG1DmuZfHc2/siKjBCPCMBb8MYOAI3+9Ytong3fGTarT
VuekYsKoNUaU5ma2dtgxXK83/3hJBGh9u0sG4QENMUDx+J+Ag/56TTOy2hRpG9TM196qZlr6Qrm5
aIha8SryuRzElgteNNuu7sp3gZqEqqWkH2diuw9xwJPJS0Lmt9KTmAEp+GWQ850TedzxNxgwiRAI
KJhRSgTJoDJ+bR0xgRe+JFa1ZlmdmrTjy6ZYHb9iyCS1WruYbTQzS9j844XR476/WRmSCfgQAios
Uyn447l9hX4duGgqmxi1TCyBUU6akX3ZkdWqwVQhPdYmDU7VHNurUA4WnY11kGPeUZeg3JYjb9UC
DVr3gqHWJ+qfWAeE4al1DMYplFMIEogOiIGvraMzNX3kxqihMDNWCSj015a6WRnbNrWyY1+LQ2KT
TG8YtwvfY1GZjyaj4Ettn7j3gfn6pg+6TS4qV5fJZuGJHP6pmY8N31eGCpxyglOcClBjMkZAZP7W
0D6ruZwZHEbDCnasy8JuYTfNWdt26UGk9t50zbpFVNo3VRnph1E3pVW0E/7KZro7X5qS/cR9RWuF
9ORuklmQvFm6FquQ2ZEfx6lk70idjNVmqCu0bNzE0G2wcvF5E6cul+3SVvuxlF21mbPEr9dxkd18
Q2WNPqyF4fQw4CIUnRqC1e312mBdqkQaQm4a2a94S6wntVa9yRqscF0ZOSpf2nnadQitzXXFYz3v
S6F1o4qypW7jIbmVTE2eC/9SWDYgAGrOPogkpN3G1mPijqFL/G5aWK/3fhqaNi98IpiSSAwxZw34
XLJ6Y482DA5fLZMuluPKhShUanziVGfZ3ORcTImFchDn21JUvFerlhAMvEK0Pl9qtkZF1rbdQsKB
N67Dkno1pRMdVDH0+Ma6pdx0vmV93ghXX9BVUHuhYXiZKpzO8DuZO1zmScvLmJembVuVWgpH6c1a
jPtRzr5UZsXGqn6qm3m/JGn6oeSsqJXEK9xYsj7kXTfYoFgsx9OhKBHd+VVX3avJeXeWuUgSFduq
Wa5CSlijkBm7N6A0uGwjS5ndd8sqomKWVHmPwjznvVzFh3SxrlNiaLJOlbSbrzn1kKfXImVnyeTn
XnVJhZlKMwcpbTBZepfZqm13jZTFRVZmdMeXYSlVX06EbhOms40zcs3XEP20nZcyHOmalOCDOKR5
9LNeVdGE6mYFUeu+NjEmaqm5sqvTXLkeoRsmsbenRdNGr1DD5Pwq0MmUyhJTyV1fZSgvpR6vWTlr
q0bs9dsEMst0KEjFXw5sMPORJVPWq6Yv403W0npR01y2SCEra7bVdjLHkQ3DPmk9OiVddtv3ST8r
npj2dvU0wXcDL+zOpW1zvzSMjSrhLaQqS5YZbVnQ47budThbVn4WB7/eoy6kaoTB8J7UeLpjBjcX
qW3SV8Kn/ZoTiTXYsM7+4KMll75g/bHkwb1lNpAN8UWpuhr1GzPTKq+cNzvmJ9j/MuMFgM/Kbemq
sVdtYqadbKu+UZpR8F06eLSbe19UymUN5PHo0N1aZrZWvi7wW6SrginU6khyMzX2YBkLQRVQJ3Yo
FQ/cl82rpKHy45iMbMk9PC9z57r+lRlSghTJRH2K7JzkS5uJDdVk2LLVDS8bmiydGr1u3rYmbTe1
zaZyG0csIM0A3FgNS1um27SUTPXOQf5a47KeiiWwl3Rt2Id6XvSVnfGc83EsVBm0OI61hy9QGM4T
NaTMnA0MQ1YxIydTbnzb+B1vNLO7LtBht4woeTCZtBejmNdtQMMw59oU1WmkS0VUZkL70bi1zteC
tE2+VMkkVRuT9nq2ZSb3szBs42q7vkjboc5Rk9GztnRNPjcuqS4WnwR51o1Jm6OpQ5MKfua5w6nd
DrF2MtcpVK40Xa9amQioat7HdwMR4KwFL8kFdpXYuTCW15lG9b5p27RVSeHddmIe37Tl6jdwMuQg
XEZzGgx7M8rB1Hm91LJWlUnWnbR4QqrG2OzC2GSHpipFm4dI69MljMs+HTvmz03Z0SPR6bJvKoMH
pZPJ5VWnw0uo/N2HjNfkokF22vX9XBQ3Hq2x2sBAzE5qXPH4oocRjD0kawg3C+FVmqd1wc/YJLP2
bPK62k7LvF4nem4US2O9qiztIJdVbszBi9f3pHQ0KG0o361SPFaf0tDspg2mT2568PThWEe5ygMU
5KQ4ThAK/Sa6udqN4LEQ2y29dAK3uYw8biecxk3DqyTHbRM2iWPudO7Y9ZTFIyXZK1Nk+LydlmUX
E7/HLd6PAt313fpiSOWDQ8MLZOSWt/jDUpZXdo07utbXdeLpkVk3XlFiUaU6lwVFQgk5tUIvu4Ff
eJTWO1dPis1dPJ37Ef6vJX0+Ck0ULSLaIojm10WU827EjO/0IJvDtDi0kRkmR6h0YpOUdfNQDKja
0qQc9+CDYtvy6D9MdJzPJlhCQPUxfGszOEeakfGNaWyRbnyaHKplnd0utRnvFCNe16eWLWHJbSeH
s9CgqVU27YbcGhw6Rdtw24zrDs06rS9434a4QUmV7kQdbecUHGhR3iZsDiHPiix5OdRluYP8XJXH
uuEEqBbpO3YoijLNLmLWsmwrWeVemRSSKm4GBCfc9tu4jqF4oUeybmhJiqjACYc8lagoT3vtMHBd
z86nsVh3wtez2wPViLm0M6tyUsf5so2NjCqTIdpzsgzztp7Sdcg5SZtpI8dpdFv4JtV0QJlllyMf
gb4vhA4iN6bnVb7MYklV6tf1RVPAmUMaZATltOrZT2MQldzivqrydUxXpJquxNNOAI96DTE7njdL
usRcJ5mYlZ003zRLP1yvkIB2DUkWvZ1c2d1npSePZyS2i0U425BhYVSNpm5eCeD2UvnYO5ovpOd4
n8WE3oikLvKuke3HAZXJ6zEMddi2Xa2PrirLcrvS1uatEC6XZYtfz5xk7ypM+3A6GjnovPE1NUdf
kwIqx7TEfZWa8UD1pDfzVMqNrkd7ZfpeVweoJt1Vlsj5p4D74QVtmD1d+jS7meDyBWHo7ZQ17lS0
FF8Y0pVv8BJ7FSrs0XsGbeCZ5FweyqJDHxtHxOsyWLe1pgh3cLLsJ4+K9AyAA4+B7RV201uc+Lzu
mH3LR4NaxeeVbJckdJtF2w8zNvN2hV4ub0kYDg63dlHt0M8biH1gAR1NSDyEskPvh9bXKrOtPEWj
EYPKJrCzjUTrXUsnD3FvdL6aaga85/mU927ahzG2mziYaVvEoX7bCGB+68Cz07QvR5SLYQYkgyTL
jiYsALlCbTyfODmry2Y67QvLVbFy+JVG8WFJQ5NnA4RbKMKxIE25p9m6sC3krnhpEDmLS2dehI7F
NV9KMh3jPJfbMRmy68g8etVWTJ/1Ho2XixiW62XoqYeWSctdG43eFohDf5nOx2SZ2vfQmla5k3G+
kVA19jC6S4qt6Ol6VRHtVTo0UY2MQEcEPeN4rzEtzns0oTNrE/eaQK9+aBY6nvbSVxc4mvJ6TNuz
snFXYi30+bCEFG+gATgtRXLUjW3f8cLEW1YE8zoA2dl3Hb9J23oPJG5RaWXcnibpqDIxdec2MJcP
ae9UhTjeoRGFizXpxYatuIGC1sWd6Xq266z02yZNoGEc++EVidCjm4x0+0UvQ46zqlJ13aJ9XIZz
0Q1oK0sfLmUrdB55X51h0dncj1mmEJndFWnb4hh5qCDXxuVscYM/HaaYvALKhTaW6eRsitVaKQlw
A+6jbTZjVYnNYil+s5Rjt8/IsJ5FreNGB/ahGqoeeEgYt1H207Zv62nfFuRhpNbIXWjXflsXtDgb
k7VRVeWk0tWCr5J+Ma9Q5fRFr1M+Q4WqxXauCLDpJZnVGtq4y0Tlz5ZB8HxOluXQioRthiQsZz3V
7lW1th9lzNx9H2W7KadZGlXhMlOixlHVIRb7oWy6fZf6BOh+peWGa3PeV/39UphiB9xbn1G+GkjM
vlWejOR9S4olL4ehhLzj3KWYWaJMZxz4FK/zijRWcQ3Mo1ihU594AxDX7d7Rdr0JmcevBK2awzxO
etfFsQIKokd5ERq3Kh3smrtmBD8gttmlkHfvJDDDB2G7VYUJQZ0pCnzsXZFc0Iy3+8XR7LWkBfRO
3nfxLOmGsK2m7k22lpBzGetV0ek6nyS2b5Hxm8QXzak3MptUJBxaKzRB6e/GtIfGJZbniZ3YIytO
t/U4r+fFwNEu+vIlYDKritRkU1SF2wUZ32QF0/myzN1xXtJrR9G6JQkUaWT0sut6sa+WWm9J7fsh
HwdwkYmbZZNiBOmlX6adjjWkoxbaGAS15VVd1+SQAJU6ZsAvoKHT5K7jab/rQ3xB/MAWqAWyepvW
yXVX1usuwdkDTxk+BbTRNoPScpR1vZdDWLZ29JdLN8czyAXQusWkfwl8bT201Hd5hTHU0rk+x4Et
i9I9zfq8kCJs5dgt+ykxnUollPcSwvsA0lexA3L8Uy9itYeve5K3fSPkxbhMwKxMxRXTa9iJGCCP
tPKDk9lLPA0oH4rG5sOAQo5QZ3YcL4cEAkjpSMn53GbNve66+Db2GRzBXM7zMYtWkWXV113T9X0e
RSteFssw7CYv+qB4nwKpYVVxYOv6rmbVunOUBGjGWFgUFLB+O05Dl68k4+GYzXymqg/BG9X6CSAc
18ooKqBroiO0CCorgXyknf5QePO2m+fsflx8cwYP9lfChYofizGwC1oOjVaVtfRdGQw95ZOZLpOO
Lbdtgux1RMPsVBGX8ZAydkuHlPucZ3a4mDintx1Nh2vepM3pSBN6YbEm19T1NE8NtBcR1ekNNJTs
tMhavR90GE4JokOvyqRCR227cJroLF742s43purs5VhL+LOPRoWQkJe+nxOQNmh8b+mEPvTR95s0
8cHumY6tUK1rl4NsdUuUA8XryLhw8As6AUfGuB2B1r0exJreFwldtzJkyz0BD99Hls07K0xEylWo
O+sL7XKWhGE/d9AEbWXRjpAVKEV+k3IhK6hqcz0q63ryWmASw7YwDEjn6uVbs3aozkWfsocpccHn
oRjHGzd0zRuywkqbZpjCTSGS5XS2AoTQtrV3xTjLQ4sQeWdMNKelZvdJ3elTukiXJ5yIV0DbX3YT
q8/HBjpaxcl6EzOSvq04UNlqmMMBRjbVh5Zm7cMwDJDfMAeaZf3edKk7nfpVnnurgSP5dniVTWN2
kwqrtw04zUE2abqJTVuqeWimXAeP92Ypkxc46pt5GaoNZeEmGIzuOjeXOelNvGin+BNKZUegYKU+
VWZOhg8ypVO6h4xkc9Oa0m+gS2KVSuu5OPQhGd7Nlo2baNrkrORN6x8PfFAhLS965MSGd4keVd00
/JToORI19z0IOcBi6a7IOvB3P4cyl4RmB7/YpXgxdEvbHiYifbJb7TzvB7zwBxH5uh1RbC6G0rzs
STGbu8rPdOrUhJlGN2UvpgVUHaevprZjxTayMaJ8tik6RcGOwM7DirOthcRCtyVq5+rNCOpTVIgP
6QckB77sii6G9xKIV7ub7Cj3hQ8JeKFY8RkHQfpmai3IS9nSg3a2UJpIrMoBU14qsTRtfSBWlNUO
FDxgx/3S8eyMjVMRc2zbJTtIXUh/1CsILucDLkFKM0kxYYVGhpuNRSjZND6DLgvFrtxD5VtqZaIM
15BOdXs7+liDzN3yulGPTsvexQpaocuqnTr+ERS4drBgx+QX6F8bD8lTJR0NxY70QLlVy+2Arijv
CgKJZXLNrgHWcj8h0r/C0BBIJrvwQkKpLs4Ejd0b39vuDXRPYwfUrqfvV9vysK91xtbLdDK43tds
qLaMRXoZIMqgPW8wqzbjXNX9doGu9aI0y+yOPWiJCygXhbu2uCj0qcDBj8poXG8Sqvtz3Q3JomRW
PdJN0816r7OqBqo5lTcVK0SnICW0DbhWPQ+51kP3UQbQXDcIMc5eIyl8t4evmENOrxDuum2JB1AO
cYb8uHUxxkL5hBJzidJZd4Cn5SDDgzDZHsjIYYJgMYb79boCrq6XMD9Z3ThfT+sE4c1LTqcXVY09
vpqdg9sF0E6dtyDlvSoGcM8dmtJlVUN00W7b1SOfr2VFp1wUFmS8arJAJvSSrGpK4AtkO1M+qiMN
TuYL3jix5iUS4S0MPOJhaquOveAmkaorWDLmhBXcQt2AsHrJNMkugJVXF2UJA4ichLmvNqaG0VPu
wCHSvAb2KfKmbGObi0CbVaGsrVLVxQZU9En2ulAratew6WZfD7kHBraRpo7iZiU1FVplRc2PZKoJ
iBoDidclKxM4GT161fO11TlvfOogrQgOilOj51dNRQWw5JXTUvFpgQIy0Xrmx1XHwm8K3EPOmM1w
X1GL+jxAw/1TtEV17QjR91504Q3HUYIGPrgr6lLkFDaiqxVb50I1up/jPpCC0QPjBXLHquNzdjTW
gk5bWWqimiJz527skKqAVl1jTBaWh0l3bwjw97cLntdLaYTs82EcJIGCathrli5pl1s5C6jNoRK3
6xjlLgGlHKr0rDOuskFM/dva6wIIfe9E/XGSE0j2qBKhPbhIgfKD/qz7HcgwTp6XUG/3ktlqUHVW
LPMOLCe30ySZVyQpMvD4hdXbMAvwPtLieGrntX6HV2NfZSXxl8i25R50BnCZNOMi23jgj+XBe7a2
Z+vSpjE3Q1lnG0PKvtvUtIdQbtae4H0/p0CskgThazaKnpwtne6s8pzh7pjgWoc8mUYBhbso52Ij
QI1f8gr18mzWDqT6bEkgsfnWdXm3eHYK39Ij/WnKgSVuoVcD544N8P0NZyF9X7NH2lmnfXxJfaVJ
XpkAUZFC4w4xF/rkuLgJUn3sBFCKpYCjNHUlwVt8zbeu4g7oajHb/rDavr10mZf4isAAFYMggYBa
DQvvuzwRFLZgISqnnA8JtIH4Z39Ps7J6mNsG8y2FNu8SwybJZphgypk5ZMp8Dta8dywSp8bIkVGF
891L0HOz23r07fsFj9W8bwbSvcFAOgcI1pa8WVPQAlTQcwriuuhbUBfn6SqD8GugJRDzW7S0Lm6c
BHHlmNZRQ2PtErBQ9Ljl28p0nqmmLJpeYVKml9Rq9qGYQHju/QgBGkoP0FVoTqu9iGzoVD0B7YYV
ZZ9sCC00KN0LGXZtZoC9NmPSn8MMcxk2klJ6SeUIWwtdmu6jtwnMN4uEb1NBSrKpxyGpwONR4Y8p
xi7uNTJk3qds7aBi2AqmK5OeaLc1sVtc3k9DNNsOthMVJK5ObEOPxystJeQ8KMJhAzrHXOygwen1
eWhiPHd0zaBPFF6s7zjtzd0iBHMbKON4OWPQH803rtIl0NM+4jFf3LrEjc3M+Dp6MZh87A3MOZak
yaYXP0+xlh71/TFda0qUhiHYB+OivJyazC47N+NMQ/eOS5jayqF82TYTxofH5LnlEGxCJVWQb1q6
iBr60cy/kDXoJsfMRm22tSwfnMR1TkwJnM7UVB6rCeQitfrMv2GsWOeNDZasyrQ9A517hFKn9Ejj
eTFiOewGp+WeJRmI/B5Ufn2YHIbKUPGuNKrU+rxAWBdnbSZ7fh+Eq5brRvqxvLTcQ/Cyfl79eTpP
I0QgCCX4zLWiWQ9m8jBKhP6ZdEcmfbFuRpsMDgDq7UdrktLD+Cxp3wxkTJezOLe4+AmvfB2lwnPR
HYlD1t+mddqub3DxyA4yFEW2Ze0kxTYDjWJ8SYtmqaAKttsBeRlybrKKbkABqjeaO9B9pmKEmgFD
lLo6SjglaC/jEFqf9wIqxQe6VvW6qjnaPlyDKt+4m36s8es1rEZs3SjJvEuNK1mejSywq5AkHbC5
st5kU3rWaoRfhFK3OwvS4FvRtetdWafFBVsNgvaXsTNbl+tbykwNDNu5F6JczWFYMqZYyWGa43l2
aIEuXY24ths8oHTY6GIV50DmYCU8pGEDU1nxkhLu79pelOA+shb7tKrGa5hjdw9osNNHt5ZzDVG1
FJu1m8YXdTM08iyGPvt/7J3Hlp66toVf6HKGJCRAndsA/lw52u5ouBwAEUQSIJ7+Tuwd7B3OPqd/
m2WX/wBIWmvOby5fgrYL+tQr57lIPCZlMmfKvYZkKY6Dbncjk2ORlvkafli4VO8HEspnD6VvGo54
FMIy71LtZeJLXdQRj6UfsuvJ6fEUTg25zbkvwmMOdoGdZ+VoFVem7dPC6PGIzUAc0Vb1bQypxLy1
eRtgA7ezt+wd8RucQ13+0V+5PnrVAgUgmuUl8PlyFqA3koB68uzyGs7hUoY3uWzZLnDjGCVLvaoy
5YvgHowQRQ91la+PeeEFBD5WQ3icAVO5jla+HCsohB/ZOOQJDWV5ixXUemmYVygqw3ywn2ZfVtAN
YUXB9J701cgRS0hKyCgdbOmikXGGTnc/yU6WOxPW+e0KvTWLi3aAtSoy18SctlMWs07Vj6uo8q/w
srHZ0QkdW14TohNIyq2f9HXOknzKxzl2vOQ71LXNeR5bf0i7ssjjrrIGt5WWiZ4KdXJyrmIdRfZ9
sNIqtZ3tr9i6ZidqKphjVL2KCOLWyQnl6SSkxojdquf+1c30a1RwfdPa6TkU1OEoNOXOQdG6gn/q
bpc2L5fE433xYMZZpGEfWRND9dRJrwZxHhdAEoHv2afc8eijq2ZzRYFY3EFMxYO/zl2zJ6In6SI6
PBsyK1jcK3AvCT6azFBfMXWqQsL9RE3evA+DNjCprEmXv9X+4J1hvCXR1Ld94umiP+TrPIzgIzyb
8mjWQTyjO07KRTySJaqvQJKYGI51FMbYT/mR4ZrBrUajf8etc3Pcitlcr6qVJzTI1QschzodS8sg
sjU5fHoVFX7CZykvurHmw1JMOMVml5vnuY3Cm2LV7r1sO7aTEUwmDYH+taHeDEV3xJFamB6ChV+S
It/bGUJW3NfVRXg4yV3DgmyfEdans9d+9UI2HUXTjlW6IULJ/+QzdbjVSserJ6GLWj6yHS576BJR
9KjZMmXOuoAoNTCdJVU0N7t/D6H8zOYA7Yh8FqAfAJHAhB/4Gz/1AyHTY78kTZtjz9UdduoIoYHL
quz0aRYMfhupw1s9M1SW//5tf8ayvr0tmOYA6BehqNzEH962scUiVjfC0G68MIrrynGVVtC8saXW
EZqDsJmif3hPSjbc53ccCO8qN0aXhSF8HYKMwx+Am34I5FhXcJ/HiW9qpjYEPhTB5hWDIBr7fb7M
9mlRI0xcipoaMESkjzD90fFNZbCOu9wF5M1Vg5zQQBUEzWs4LO2rYKPwToEHxbyCMKONeIPdjBq6
FVx/rcvKaZjfESgVQRrUB07T8VMoDSwgi7A1xcksm/ooENO415A1vKSrVv9moq19jtDlzkk9oqy9
N31AgQER247H3NaT3Y16dm5XzirsUjoK2HMajVH3Jh3fCBKvLbGLYtFBKpOEPsnCwkHt9OidiHKl
B1dp7tokDKb1JPwmeFh8XWFpoVd4m5cZZ12+RNBgUVrtfQ/FZdJl3OepzrwVZaFXqwEaHFKpaZ8T
Kk5RQaY8dUPjTkFF0LMtQkD9AOTTnmkZdPBN0F+/gnzsmrQVxvtSN1GBWmNZwvAAx6p4H1QNE4dC
T9G444q6T1W0FCTx+sV2cTktA9npaQEY0OVrkI4tlGg0mmbBFgB1zEuI9m13quqxLdHNlBCOZdj3
F7mWOGaiddYVCKIewEsWGlembSt79GNe0RyyegAwZwLfr3c6GO0EsSGvIAvQUmL7BjYjYlfZ/sxp
ReS+W9x6aqUjy+Hb4vgF+7z7/kR+hxg/mdbhgM9/GcDw24//+2TAN9TfxgT8/ofb/Ibff7r+dfDD
v/2twxezAejDH39p+zS/vRY+zC+fbmM/f/rhTxTqrzDmHzjT73Mk/uYvf4JQfwKff4RQQ0I3WNQH
LBjQEMt1A0Z/Aw3/RKX+Ke7/O576l6/0nVfl/2IAVaEUSp/8CqV+51XBnUYQKqT0A8JChAuBwf2I
q4IfDLmABs8Bj/+Oq0b/ioCW4iWRRMSBKvl/g6viW/68R/3pEmzQ4A8bcgQff/UJX2IK6OY0RNg5
lty7J02Eumyaq7ustgsUN9aepSW3y0KmuFw9vctcWB0CUczvFs+DG9SG/blUeYMVp/1kXqp0YkN0
nZviNRggaQa2mdIyKoHUaK8FNeGXNxmx74Kp9T5IrsP3cljbnQXm9sLEFB7LoRs+dlbfdVVzYBrF
4uxhMZZ91aTa1zX8Y3FleYW2VEBG3naWj43fGgPspX9WDlgJnwP/oKxsoG3JJ99GHwoloAauHmQs
DxrPva81/dxAmjvwcmLXQw4BdbauvWbSE4eO8Q9zy74GJUxi3tsu5XImOy55dINP9T7riltXti/K
W8vnaHFDbLhQCWlMk8JSKdNOTusINSKSj1HhNACbJrp0VW6fYClXBkJC5ZK5bOAJB7qDEyzDIZ6N
Cq7h4+ZFXDZtd3B1T678ssJm2MHHNNqtIqmLsbhd66j97Lrs85Kz6lXZjD41AwrboNbji6krvSRZ
ZNY7A3oS3eWEq0fbcNvWGpahhHBe0tqGXIEXJrsA5jPKKMPjAd/pyRnTQU+HLLL2sjq63IXHrFF+
UttQ71hhlgB6StEdB1HQhDU4uRntuidv4s0ZErX+yGDr3zKIx+dghr6UBRTkRAEE9SajYnjAiIj1
yEOxc+3wBhABzHRRF19chEfHTNVTrT1yDsNC7qqWTwfiLOCZcUAzhc5fsTVLddV8qH16Xy++fNOq
sjWqXElw79mrkrQ6BetaX5sxvMLFc+e5WdkNV8bsZTv0ey2y/jiNEV7sr4yayIPh15Gg3eXr2L//
wa1psmY8Nk5+MDUoASY5PG4pzed/b9uIUNn9SKblHVo8eh1kbbf/o2NTjq4Cqcy7d3/r2MgiHx8M
fIt3f+3YFOUyPViaRWtSwt48CFHyVOSFhnoXVff1rNmtZvma/O7YzPManSSv2e67Y+MzWNR+Y6P/
2LHpdBPc+QEq9vR322Zcevbi+UN7/U/WDVg3epo8J+Du0fHrf2Hd5LJ5nXVBb9DrQyXwZ4dKymFd
9c7sZljDyWRReS3T4O9yQBkmE9NxWrPi8JutoxX4PwQK7n63dgZ/5BBc/CBpqeffgncuLlO3QMKT
BZ6bv/N31prPCTdjc0I//vibyRNmrHvISBccvpk8S50ZbJ5K1fG8dMMXURXq8t3pAQlw7qVd9sO0
wC+v+im/fDN+UC6s+3xa9Ctcn/4qGiB+9Ksxxz+4QGNZBTclikBYRc6DUqJdPFjQQbJiEHj/whhq
q/VuLAO596ueU/SMWSwARsZkCJZrsuY6/UunyLZC7fMhig6NAeICuZJREudQ/PbYMsIjcFSITZIy
dScnLF4Ivt25oq0HltMrY1spmwC7i3bjyBJTBeriS3qruSouulTlufVIuec6mLGPokumabTkDuQi
itASTFobPhEPrkZKZNPTpBHtRsgMq05p4F57I3SRSjmOSeh7a4ptZWRgIpbmEZvRvlRtsZuGCd5H
TvvDOo76XdhNfMcLGGGIU7Q7h2IuzTjXMY628mSt/OoWS4+midQtRL5utww2em2c8N/NXVl+kN1A
riyT/Z0bIXBnETwn7rR/qLqmvsnXenO7qRGPIbCgG9VYfkEr26a6yarYQfh5EK7y7hacls88b+sc
9vIACLfSwJLXLvw8ZHDEstolC7bXY11NE0PLptQepX526OmUxxNd+tu5hoOf9iXlKSQJUNa+FSeY
bWii+avngGN+o1UcAB+ApZTlcCNgLOaF2gFWDS9KkvrJCoUCtMxt/x65xDqtRVHWMMbL6lPOQv9d
B6XlPuve92HY3bHBe6BjZM4LnbP7AAfwcaim8jIUob0BabPcF820xl7TZHkM8LvdN47muDWtmJa4
80RvU6ohNIIhaZOsYm1Cc9lfGDH2ZvY7uE4tWa6ID44efhk9ZnWNaIUnDDCQMUi7CRIGHAND48Xi
zLeuMLumisa9NA9lDROzgMWU0JEeOSHTawe35oxG0e38wHRXFP3M9YzACkQJyDs44YYbK0S+g23L
P4miuWt6A9dSgZGp7dB/MbAPcWSXYwvygpUI9rDUmQ0tEKvdUcr4ZWXzBPKLP6yNp9Msr/i+bLgA
hGz1YVm76gnOjtoJNYRx5XciLQKKzkCqCwWGE6txGm5GDwAYNT0kEE884DlZXtiK2iUoXfOud91y
pcxU7lF3mlNhp3tvCDRYexYV+75JScltmkNCToZoDtIcmmecr4QmUs/gHMBof+2a0L8eg6CHbi1B
5GWR2GfZGMH/Dzg49KFLoQs0SaTH4TGoZhfnw/AW6sW9UZLBm+Doo4IZmYrFlp+WrLt2AbsiAG0T
vwe5vYCjACUTQZSikH6HFQg3dusiWr4qVfRYQf6nhYwfcr3ee4ZVu9VociStfAo8VD4wh4Yd0OYZ
WYDqM4dVktIFJMGKdMtpnYtiBzywP0O/JYl0wZqAYnhjRn+pPYIdUobXfTOK3aTIA1485rPNUluV
SdWrr5IH3hHEqMFXB6aVdSxIit7hM7fQoREFqC6hAr9To2tM8tVixxrq8dNcq1PbzHj4hgmkZp03
X/y2nRILaHOvIxEAuuQslqiMT8XEUqZxa+Bix6MA5I4DZPnQ9WI5+hzc0iiHIKae+Gr88RbC5Ds5
kujS9l7aZcFnJUG/FOiykcrpr4dVoP1E/bDjouFAbsyZ92GwGzPrXgo1e48uz4u9Q5+Zrm0mIXDl
xwzwG9QoeVVXLTgKy29I5YoHVoovHLvCwYZNl/T8PfjZNvWiix+xXWFNc5on3KkQPeyVp8iw44Pv
Hjgb5yuQueMBjv8NYQ66ZuHVKXJvXRJFhTquWBf7sCJ+KopBXI/w/BKWD+GxbpsXZ0b/awGvDhBS
N+/VIi7tAL+gBhZ9RLYtSjMD0bvtFH2LtPd+BAK897Ulz15Pwn0ekvdonncoLa+D1r5Wqrtpoq7d
KWDY6VLR4W1bJDCcpjuizQS9Eh4byixzjZ7vqlu1jntekAfqZeYYuWY9ONNepmydjy5Q5NCv+T5r
4I1BZb+FuxVnSNg894VrgFJVzrvgW+vdDEhpr3P/nvVIiEjHTII4VYx9r3yog+UurD0FtA1HXtTd
Uza8GeVl6cR9Hc9Bhi0QXCTsVypfi9Kw2OVqvMINjVEBBNiWkZIJ4b6kOQlT6wZ7XTPwesK/pTPS
cmFlLp6gT7DTDjhXsRGIYrnk0Tg9UAaw1FbZzYhT/jCtzjznWfXoKIAIDVX9PFtpzlPlz7sRWbj7
qMBDi0gKcCmJR5vnuYvnqf0U9NlnfzA6rsd5PcKYrhNhuwghn7KK+5HzpyLPujiUClg7ad43XTDd
SDjA6URrd16V07fdpuohkkJu3dCtbRwu7XRE4QnquWyDj5Cum7QGsJZIHl4i6ntJFIgvTkA19fIR
+NtSrdcg6bMjHUZxPXcwOlvY4AlouPUGZMMQy7VRO5mHxYn1a/U1a4L1YkVVHuqVnv5fGfn7YZm/
6xkCbRfBuguFRDgsiEQIHffvlZE/jsL8JQr755f4LolQjC7g2/wJ5Ps28cOH5vBdEvEoJs0Rhqh8
ABMRGcpNkflVEyH/wjgzueklFOHagOFfDb9EeL/NOsPkEWRvoVVscsmvwtBP6hfSyr/8/GOEF1/w
T5oIh/gioG0iW+sjE/yzJoKPkfuqdwh1zBTsgJPYZea6neIBXMttHob+fdku/pjkVF8KSW2KZGR1
COvmBiEmdjFmvG0MNsWCukej/VM4TmtCIvphrLHeq6kwD1mvh4TjeIQSUONYKcxdbfSbbxDHy2xu
E2b97tQQVKN8S+uxqFuORNctio3s2NUySkEaecmgsJhwufwbTMssjitrbgGMAG4hFQT8fn0ZJXK6
dinzOARAcCnEggqjqO2eVJzdzxj62hX+LewZCL2CklRRAQt8QFwq9+t17y/iJes3n2xFUyOHWcGE
VBlOZVVc17ARkEEUvYijIup3Jpif66aarxyXwzHwi3MpJrTurE6z1qBQR7YwCcenAucnwq7BkZmi
BmtRjruC9fODy4rqnUIOIFkKDbZH5F1c16pKsrC3FyH64Nh5ZD44PVyjhlzjVWrsJzlXBw5iJOk4
fhfvHT0hvuiSNRfYoBBrRVLChwUDNABBVgXeADICyM/MttCUss3p7v0DQhgu0X0E25yuqVygs/YD
W3eeAikfDSD8x4Dley4qaO6U2jv4lH0sxym80EB6b5Nn1S0H2HpZRmputQjWUzTWZz/qcYMrr7pS
Aa4KutX2o2uISjvlwcVVODLLbsCpOAFGgGA5nAMRBq/DsPaH0pHsWCNmBjpRHM0o8PhwwB2b3hIc
UbFeyWJojkOtxZNu6/HYRhYg7lDBt9/0m3LqUWM3iqZqQtpSQk55psEsoLjjJEa+ViMjsoxnQFHr
s09EFk+59eOxmdmEAFCBGldLjSOi9o9RU2Q3Kmo0OhaCHRnJVlRMBAiLbGUGsj5EbLIW82fhI1Ag
UTwcm7G5mK4dSdoV+OW+qvxdMRsOXy4k1yUvyUOEowNnAPqLiobTPsspP64DzsIgI7ihsitwNJp+
F03AeowPPLxYUUfMoe4Po8tCUIUjMG09RNvdbyDelZ/EVpWuW31Ktkq18Tz3VqB4df4Kym2rZ/VW
2bKtxqVbtYseIEoRkBN70EIEB7LXJ/1WH/dbpbxIWu+qRtCk2OrocauoUfpD56PNCqkhkMU+G1F+
F9NyX4qqPdWMlvthK9IdxL13StM5KbcSfkCZkg+TTtpIy3MtxHATACfGYc71rt5agSqY8Z2cVDu3
NQospPqgggELbBB8T7aGYliDB4ArHwfNo2vJhUXpjP7DoBFhW0eS9QzNibFKJgrByC/D1ruYrYuB
PnAnped/qjUB47r1Ov1o1BlhUQQdtk6oR2txheFBbufCElHRrWPKA3bUWw8Fk8PbKwP5Cd3VtPVZ
buu4gq33glaBNsxtHVm79WaZ7VBeb/3aMDYMlrS/XgUZA3i19XVs6/DyrdezW9cHs5HHKOHQCkbf
2kLzrUV0W7eIAQ0oyDrSA9Hduslx6yuxd5WXcOs13dZ15sgYnGHkPgxbR0qWHuivYeJrtRjVJTkK
6WcE1EB6tG4AK+qFrt/BVm0RmV5Sr6PqtkfW+GyCllGAdGw4NG1Unb1pDRIvI+66Nr5CwbZGjwou
1ccyczNcGe+k50AlragCFOUhh6BHh+jGF3gWPC38F7+o1H0fbRfAwbe5z4yHdjYawmoXAi7YE5Yv
1xpCZFKOOIzTiq9+GCNoWXzuHfD2fStnehoUQkKtWpsDQNjuIjsnUy8w7Kr3DRDdzALEdA0gRelJ
8hBMiz1Ntmyhk+oBYa5Rp6XDPiaH8RO3fpF0Y34c8vxrHmz5ddq7w9q2lwbX6quuSH4qO9e995GA
hZW/+GmjVXeFklYBiETKKkca9DBsoZNm1e/yRQts+2H+1EzdI3J3CmzxSKobzZEIKFekfeMV0dS7
IZcmBfj1hNULk6Bo+y95zvV+5h1K+IKGp7aEFrX0BVqoAOnyT/kKWnGt0H2lqinrvVMgeS+qBoiV
8nKwLzI0OfhMhpSDazIkzqJF3699sLwDgasgeBYwG7IZG2zsFPeOtuqRmRozegj7jIUpvHIEziel
0SmtBIlZwDoNcmOVxy1MRTRnB2g4yHIMxqOHRjG0EbILIgD6AQKdiVa8eUXGon5GXI+/LIDwMJnA
yGeAeO6pZQ1iIpC2sJ+vlO/6kblXxAh9cNhqgvmsg7sCrjvC0KZBLnOYar4jHdCSNFik3ANQAlvt
eUHz6mFrPdvcb8/IH9Bjl7c49LRDni+TCN7w0qy3HUyjXTva66IO9NMyEg+hwcX/yCLR7XgN+LEO
AyCkJH9a+2y4mLYj1/44dPu1QcwH+tL62a9FD97V1ghQd8iwZ2xu0Vxn486gBiljNVVyC+SP5Glg
LZLFRT7Xc1q4sjmulVzOpPKmfdGWfR9Pphmn1Co80XHdyfEhjxqCat96EYQ2bm7F0HlXaybGizbM
HXIDi3ebm4HbD7K+fKzmEdR/bRlCZwtAzHOEtuFrFw7hlUUajYDw8APk+Vj+XkHZRN1R5K89UkQa
rZwGMtvWChCiB1qIr1aDi0fS5SARzbvVYQHSw9ngAJnRq5Hij5oQ5i2CxOlkvHzFuYHQ/QTz/Atd
MtCGfh/0aKPKEGF1OzQ4U5Fpew5HBG5iBPYh2tCuHP04BD9W4EwB6ZJwEH9RDHQQ+DRMe2RvGm8o
d/ju9QkUYnZqGBOXOqhfQmAk22pFYC4z7U4XuX9sfC1OFSSooYFI12H3TnpkStPWDN6JRUORhh0U
DIDoXZuasXpGCXMRdAXNPvscCV7kjdEKdsDo0C7pcNa33DN5Kgxlj7aEDKGz5sVH1P8YdfZzScQc
oxi2h14EKJCY46lRWQIoZkoqoqobfO0GaXuMBsA1fZ5DL3sBt1Kc0dt5txbBlf1mawz5WjzVkAsu
fQDLBalqSC4jlimmG8C6X4EVE29gb0U517cWhk1LF7YX1filniv7GcoXilXe4oqP3nXZRfQjIoYA
LL0gS1QH0a7tB/oMkraG9oSCo8374pVXihmgzyAmBYI3RyySGkdRdiuqaE3HzomjwGAFWIfcHqqM
8BQrip8XED3HRqFgygbAufFIUQ0hSEmOxdIAKyzr0zRn4jg1sNVK/x0Lw5MVUI1maI6xx/OXudOn
pWCgjzo/A1NDcKeLZj5MkNFtyEBTLc5PPbV8DrSsXt24JdawZB6ZWNSJ1TJIIDu1O0PFLBMc20ss
7OKfS28VO+byiOPTo3CCWarfG1XnJ4GiLHGzb/foFrakFFDRlqJl9wr3sgQTf+eE6RNh9EsvijCd
xu4Am+xVA/dNoxLDX5zPxttoQRqrr0AUTk55kOdhfyi4gbOxFZoLA2Vo8epjp6HxIJFSlFBuufdx
Gr70yiIfXpL2fqRQtUz1Ebz03RhiTwfM1MZMTf7zrPHUgP63d5ZpnqplASxqkQHmUIuvGWgUrHyD
WKX1wZ5ZE+BUQRxO8ywx8FR3IXHHZdSPvbZ4ngkQ80wAExPRJxnh/G6bkR+1KKHIqpaklno0zdbs
SluPp73ICgB58/zaKv8eSjyNPYCVyRRMpywrIzCn43Rc2oBAy/Kmj1Ej5kfXRPWjMplNpBgQPvNs
GK85skTwDOleB+vXDMnnmC8o0fPARZcCF/3Ngb7P4k4N5ZF2FImgHkMxhinnsCgweyKRo8PNUzVO
DFVQk/oZdLMZZtwuRDIStDfglZh0SMcu0Nxeor6XZzaBAHFV/ezmJWmDIXob8Zjs+Yy0Udn05Z3z
OT1gREK4ywEE51KHGRh0+Leox2cImjAUSmLLPl2seu+0qnc+He4YsowFR6YIVEpwRyu1HmYm1VVT
+JCHLVbdWqxkL0fsLp7ffAKkImKW8w+Lz6YTTB7USq2AxUPn23bKoiOMjOru/9WW/0Rt4YxQSBB/
r6/c/fOU/01y+eV1voss4b9CypgvQ85YiLFn24C77yILiJQAyCyGv/MQ4Avw0d80Fr6NUCMYxbtt
qpuUgn/0q8bC/gUURFJQVZv08l/oK5u88zMWhzwABViCgWvoZEGy/CyvgOcadQf4Ke4CKxLDOpKW
cjH36L9JXIzTx8y57ghFIoSn1zvw5I198PLqynhzcyYOjHyw+lAJrbzq5Mr2JcF/jRAJpJaxotGV
oeet8uzKn+WIBj9AmCwCPZolDkj2juvWXtU9pOrE94f6ZSaaxZjV9q5T4bjpDuKEAwhtXrCGzxhR
I8U/cYGbfPQTFohsGEc5JsBmAu75hg3+gNxMIPUQ1UFFVhL/qvH5dtwiIkSh9SaO6o/oEs6zKCuk
fhDs6tkNiVBF48xBshoKM20RcMeQ1wfeeARlkm3+YQLXn7DFANiijCjD3AcZgl/4+f5gClXUSuhN
27HD4nBFdzPNXbj/4RH+C5ntDyIbAxmJKbNUiJAF6Ij+OORrQhawmntMxaqEPTiKdElJ6k+OhQ9C
o1T492+2jd37+ZJvb4bpeNtzzRHB+PkrTStKsQnMYuzNpN5lAgMI4B+gFSuLPSgOnRazlyjdlv/0
vuE2bO6ndwbwiuZ2u88b77otth/5Kr4igQ9BCpOuSj7DbWVLeWFB0L7UJhcnDM6QaAXK4COqRckh
dSMGUqH4fMs033J/tVce9ZhhelUFYalwMrpg6sUr90BfgxfPokT1lu1Wvw1ujYi6V0U0hBIA4e7g
MpjaBrG8LCFtVt1/++58wFohyH99qFF/oP6KRiSJp0mE12Gky33Y5DwRmJJ04KjBhjgq2+j9sDb0
lklbf8yVPxxUSOmThg2eRMhbHiQv/Pto63+TMCu7a3ALyLXA2+OXSJUFzmtorRdoX8qDEDnyG68P
9F2xZqCeLGHv9FDUFzKt9ENvEQ6OZd7bjy30wkNeQGHjmIKbtiwwO3+BatR13fgBNTQyw+tYrftF
GPATYUvvmqm2YD2KjmBeTOjP75wvuqQjo3hgVmWPGOsTpmQa6I4glHpiLHcnomm324ZMpRjzYg+d
H31c7Sj3Y+iGA/EHiYYT7geVE4wZqUTKTb/cNEHQHSENYaaND9OoRtytY6W3mxfk7DGcAOHTeTpB
IYa4iuo/DHqN+CfS8viAoNJUYS5hTyBdDd2jmopkBN69K3WAgWJk6U5U1cd2cR5iStiSVkBvfR99
qBBEhoPajkjUeHmKXuxTWQwzwPO1TLjGVKm8M2WKRM+eB+O+xmRGxBHxgIzsa1tE3nFeUbqhol0P
VQu+wbPgfBFTu4WVps5cWcipbTh+zWCLx/3spruxP82GfM7y4FKyoDniVfrYujDWWt9EfKoB8loZ
56GrE4xPmo8dolPoncipsaGfIBkldt/Gl7XMyrs550gifxtftk6g5+JhCDVNvg0xY+1S3TXr0L8r
JcUgje/jzDq+Dld5M4TJ95lmMP4z+NgYppv8cbBZUIbLGQbt2w+DzYJaIatRzh3agpngg+rawcEl
GvOFMLprvv828yzEXKwbuXbIcf8w+CxHvAHjLV0Fc3BS7vOq+zrtAyR7IWLy1J/ya0xWMp+FW7qY
rVN+/H0Ompub6pEiYsF+mYOm9PxE7WB2mMLkThMSHzfZfzULzYAkncEFCnXA7JryNCNxfkEIB9xT
p8bn/2wmGoYpsTvXTMXnb3PRJsu9DwOGdiYsQPoIo3ABXvw6IA2DK6YbNhuZfp+SJvBs3lq1shp3
7Z9HpbEwt1vCsHtfLn6JmlZBcd5mppn/o+7MliNHrmz7RZABcIyvEQBiICM4M8l8gWUyk5gc8+TA
1/dCSmpVlYYyPfW9L21qmZJDMMLh5+y91x71mPUOAab7PwendVmmB8RV+kPmDiRR1qG9/7cINYgT
JVs4BuwGD+PfMGpEKn6aFouGXdaZZcTF53NWlXkp087c819np7nj6T8pR76W5Ir2XZHWZ6gUFqpM
9zCyGkIlmD8GdvORSKyV5Yd5ya0y/ehz6upEuvb7bHTlviy64a7J4HsJP5YRDJkkcjdiUJ8PHOs1
Y4oyDO+9Tb3i7KD7vLDd0h/WOQnmWRYRoLXhVDqyfjYxd3FYTMOwg7mxsrGpefEyf7NXxF9SzVP3
eSHyO5WsCMuemYbQhcJ58Jpjq/KbOkvEZrDvNAaCbjoWS8NeRYGwxPW5nsrGrc6Tx+JBzcYEJKO1
jsqHB9V2jX0RmTFiiFq/taiqYWeXHz3BKlwcNZCjolofPEKQQEvz9aJP0C3bTehtB9kHUwH5RCPG
uS9NuEaia0DFzJlFcE6v031TVjZcINM9A3cxI66g83POr/KguTMYFK839w7Jqt2yGrfs2d5AVbxx
yXOOo0fodjS2/am1RJ4c2GwTBTQjfPBz4I5F2Mdb1DrvmGr4Cj8Nh/CYv0zuI+czgJ55jb/Nxvbk
mVu5nzz5del0sk4aJ36XyYvTdedxde9tAG9B5Sf6BoMaDuhK3nFqwbLipHxIl06GEJiwqPYc+oAq
WUSK5I4k0kfrGB8K6+9LKowlVKJev0yltG4bV9+7i0KDwKR4rHv/La/d+bxOVtAahEpHp7ykruIZ
2LV4WgcMI0k6ExaeCeTsUskGIBOVPAv3yZoFD7say4LqYyBsSl/x9vHknVO92gmlQQ1iIZRXpgjJ
N4UWuzPyWXUCixAm1zIvt4NC+pB6C/PPZeJrTGu8Kcq1C7s5MeC9KoupXmB3gLSZYuLkxRbuEshF
flqpd8sfNcx5Mw5jsx6JemonZWLC6JDco8GHDNH01hQVGhYm5C3F7tGPX+Oe0bFh7zBrK8kxTFbH
pIcVqY+7TLLPWtrUQc1pf4U8eeTgVX+KswpQkNbOu5S9fAABDrywi/TJxMImseKhdUVcnoJ1JRC/
5o3+FieWtxvLhhHAqx5hMfEF/ZGlF79fz5Hm1Pezo2nfBrZxduN4jNExd3+pAAbGCZRKmJi7RDb5
+9jN+nvfETeXa8LmnPfIWJQGy2Gb1H6hvcbkdnfmkHuYhDItUL5IsW5an6L9LmV9iDdvLpaWBx2U
37fU0ZElV/s2m1Fb194Q2MHF10abVDgCA7vKUk1nrsbxnjfFj3EC4QR94kLysUWM4YfKiH5MysRm
tfCGI6M7TTvTyb6vekoGXaXtTlQFugRoxl3Jwuw0ZmJG3iBmduvHlfdYORpJZmPSbgpdYm7DXPGD
P0MWJnxoDYhJGmd+m+t425chcApN7rN2XIJi0pLjRuZ7wcfvX9u2aM8jrsUt3JgRf8Tn/WSNg7xt
awJ//VBkGMnbetw3uZGdrHZkM4P0SkAeIbp3gcOZq040X//iGpUbNZrwT31rWVHWK9ZpM5hHS4mQ
qRA3e+wTexq2aM9T5iIitBwoG6C1Qa4cvwF0Ykltjdr6OOr9eOt0cXVg5ULiSIoNy7YNscS5fAWi
ZoBlULSWkewGgB5F20DIAyoncBmGkHeqp2b6junoB7AjDGCY80jd6sEye8XrzKrqMbEM/5Z8MQuX
dviuIBfh4E6bKwZ/4ySct6bqx3dwUOuhKvHwl2UDG0vFH0tpinNtDFUwQ37ZUsbiyN5HhcUif7KK
XZLdnEjiAWU1HMbZe5Ywak65UXlhYyszLKwOq35CKDITpsK9RlosknVSvuVrgoczc7X2rfUhRYFk
05hjl+SNZWYSWUXj4vZ3Gs40otKYEW6hvbSnOPHZgPlo23IgqwjoMX9y2j594RRZ981SttcBBBah
x9Ev1A4r6PQsl057YpRf70FpZGEHa+pAeGBb7OXX2apbMFWJtoNSFv+Uc7w+NOUCUnOI1VWkHTzT
Wtdw0JqDM7pRPgk2uMWKUXYn6mwIfaiFct/btToY2LK6nSL7i9UTz+rYe86L2C7IQAvvIB1dsc6m
O9BD/cvQ1VjS4j7nXc+NTnlmfqKTpg/dri1+eKqxA54hZYgL27mPY6h+2O6gJ+fa61zwPxOVku/N
lBtjqHFCEqlMbZi6i2daD51aCLKtIKJhfMbs2vmbVndDlSy3QHNKnH1ZMe3yGPyaMYI25ZAj2ssA
NgwOIv0wb4DKhCGP7AxHeBLbqotWrZ9e7CUx2fTWznZ2cmEUmdKYeZX16OQ1B/FgAx5OeMHFoVLT
d9se9CNzh4kgki3pl2HoEzhdefowYZLE1Lsk8gw5ZPu42n5+xh2p751ZTjtdWPZyaIpRsiKQhXMh
YVC9ybR2mek2kAzGcmivLma9+FCBcX/I47EK+P25UgsDYVAkSbyPa+4gvjXF+MpUpxk73WeQyNrY
PPRuIc5t0zcYGk1M6UXztORrl6I4NEhRqSdzKG4Q0IAZFTy6S6KugyjWK5689qEw2jGokqYgqTxg
S18JRPYjs1VjlsSM+9W8XZHlAheey5PoiwdzHNdP5dnphRAKFg5/+uHpzabFQt9bOAIPRlO08b6y
KsVY1wEzGJzGDzXNM/Jj3i/81TyFnN/KxN9sf5C2D9yjOZcIjbwsi6P1JMBb62Dk05fSHuAROUub
nZC/00PczIR0Cmutn7LONfajMy6fVQL01EqVjn+zTuujucTq2fXG4aKEmwWdzDCzMVTnn7CpcMlv
EBg9RU0dFygBVrfCmylJx9+7E5cZO2WMlmSwLyCzjQu3ve4i2GXtBCskLlhp9Szyvops3tp4NFcO
Rpb1LYykY6XNybFvGha4Hg+zwqiGM5+8GfliXQ+97yAItjODVmyxDcDEDV5Ol658nf3Mv1pTZ74h
DvpfsHAAsXZ5WnmjIimOKTiFUTXEXzzQKByjK2zJBLbrziZJHi51rzZHjhHz7Fyd5Tjg+swDZa5l
tVMy0UIgQfoN1DLCGGhO174BT2ObLCziyv2AwKr+ZMuy7TL/acnCfoU+CJutJqyq3y9Z5LouUgiN
b2D1+0Gm2R3UB6hARtUfmzG91SRwZEJfnxDamhuPwXTnDeLeM2pGcs3MIw1IiVc4eDGN52Kp0zC3
JvNGlNV5WdNvucc9QlV5mLHs2ZUQKriO+vex30HthW5z/C+XVZ6wiSnrrGZNDG+/7Gm/2Q+ac5J3
w8xBWfbbakD8tFOSrV2zvnQFOhcg9Sd3Lv9sVWX8ixfR1jFlC113tgTbH17EkZ1x6WsdT0y7J3yy
6Oa+nYS97weHx+osD/rSfDUa8wju/ZhWBpju3nqq9DS7ZU3Kw765dnp3rLsscPpK/tWK+dfm6vu/
bsx+68rb7H1//BvbrCVtGyMy5lD/D4u0CtJktzJFY2xyLnMcL5vwhUvFGDkPl0O9YKnFt8JWVREV
XmkTfx3K9RTT/h3amaMHBuTLyh8/Oj0Tp8KxQSMVeL8G2PevveOFFbzkAKUY0b6LLzIu2Uiu6u0/
/23/+UVGRHVxCGIHd+go+cNvkSxmjJg6c5MiBnTBcdNfW7tYzxDcbuDf9Lf//bcjQ4qZkU+7of/x
bwrgYeD5xbdbx+omkXDj6AWADwXGAIG0/S6MJo5+fcv/mzTxv80c/z8YJzZ0Pj2u/h8zxP/btvoP
r+0//tn/FtwgCRDuJeELukTnHfRX3cb7iy2ou0Gy0c1fgs4/vLGW+IvObkZ3PbAmJv+YKPHfdRti
xmyggQHx2YFD5v5X3tjt7fm7bbbv6mg2MBQ8g/ybue3Zf3M0FSlgf5uKEthg4LjlUno7n2BmCNLm
FnjB9//87v0X340ov23pPhl4xJI/FLn4/rqmS80HEiZfcmYX596UdaGTgbKze5BzxZ+cMViN/+n3
24gNgsSBhTZhWX/4eFYCE5SEcwA0pqsOs2b2120Rv/eq3gDZ6muUN/RGehBFJd5hAsV7SFbZsRqd
4rQs8oqpB3o06VL/GQ+PA32zg2Xel9N+cL3mwESgX2cHS4pL0iRKR9cICuUDq41zEilAKs55NZcX
rU+ANvjQgryU6IftqMjcVH4b4vOBxE8ZNSYoReVAxOLQawnzJhzQs1Hkh3IZ5Z4YpWKYUd2eLTxs
mHS46qp85oKHBJICI/OUvUZS6hP37ro5oIcRXWhzoEBEdsIyntr9HJttNCZYJlqyckXTwJXmz/Hg
JKO6gZQ/7pUYs7NsFydMHIScYWm10Bodifzt4+BEwGvA+YPE9PL2MV+1+GVV2veKCPAPtxolA494
S9peHtGh6us4pVoQZ6aFvtBPV4Xfa9yRLNPMcJpjajSUVowW9EGzvsdcNRKXiPX12qQ+Xzu2791k
ap99pvfPOhvlt16w1tpRG+B9DlXh33And15LX4zPlVxHJsIk9hAZY8UlCMBZ1bWKh4HKLfb1g0jO
om27H26c5lyXebacsPHNX/zWKld0y7Y8evOkv5moL/CMzLMjjTt4kfa90+ryYejLB4dOmTcvwTWu
Td23lBt5hLKWveqLEHfa3Ls3GYD1u2ltuksHxXgvSAk+JZTGXJzW1chszVFK9cOpEEO2t3vyL3Xq
/Ww8sDMp0swhNsHA4E/xg8XK/P3Cg3PX5XKJIAWPD7mTFXuwPcYOXrHE8CIJhW7zMOx74x2bB4tH
+CGB7UmmJSuZQiqmrBd4OuOZh8nVqcV0qQqJHc7X5Yszay7UEDjo0iGwNEgy+aynltBv5HeRbzkZ
haOnz5QKESmJY8kcX6rJlRMxsQvHEUuyyo3mbug870ECe3ucktR7ySCOfcUa5gSsg7pz1rHM2abY
HemujL3h+FPLlX5oDFMLSsCJ53rMzMdVaD2mIBYH+8EuQn+CIq2pWAW9nAsWP668rJQ8ORNJSqfZ
1Cg3dg+uFrNysLQY31efP2ojq5USGxTGGDDBNZUvkYsf8Ty3NsQcUggHmS7LvtlenUwY5mGYhvJY
CqfFqOemp9QGNpCBsIr4p9W5mvyjVzpiT9mtC5K7Qnxeh+bVJ2B3ztOyZhtQdbeVU2YvNiGYXW8x
qbo2OncFZjr4VSZjowvuZjtOo6UDh5co2z7TS9REmp+2R7PP7Mh2B4v13mQSRuKLYgNxb/2UtYDq
13XfZll+++t/t2a8+ZLRdA61y9A5Q6S7tUsXCxpo170+crfTNT5u6Er2/UroM4pbkHZg/fW7VLb8
p0k3cKNx2x9LnIW9t1WLFQNI7lKfflRLB9MWiMutSY8G+UXLT785sPbUbkCGPRQNocaixKPmAgw9
busw5PWZOhyc7Yw3HEXZqN02QHbPszfe9jhwsUyWJwFGfQ8iiaxqni7HGcHklEi/AI0pemyiIqeo
xuXj34gpnBRrItOd7ovR/mnzXt+mSBumYVdHupswOzpb6cViXTj73MBbrDLCEnqtcH/vEM2YmXP1
5mpKj1pjXUM4LOlhlfxNVBlH89qRj+S/5/fW4eJJ/V0MdABZS7GcIL7GZzsVxTMeZCICBivBxEdI
ZpcOoN2uqC3KBS1Mi3vbaMl8k84LVtTcgwiBzzPye007EiX8qQyH5JOVyuvsNsWNozo+yV0t31WR
uW+tU1UH4U3UbZn9A2BfA1L3AJwCKW9fTewJuwRZJhfx0XRb+iB8ns91yzRbdyVyRHIZi9x+ScA6
730gn4xFfRNWhoAqNk3yqIvmHXreh1py3nnZbN9N8ThHrfSNG0TnMbTz/HU0+RDZ6bTcmWtu3COJ
aUetb+zDPPVBqerPhHH6aFsL2yRjBfDskJSxhJoxesnk7JrYLYBXW/ssMbCNG4MIZgfGWN+LL21s
A9wvMhVJMU1gxP153zRG/B5nSj/7xQom1HDlTaPhQc1jsTl3zXHfrmRzfFe7pTCtO/jS90Lwk0uU
At8YUlle6SU5zrCkXyqtjeZ83aQK/K7WyAKUa/CEcOIRViYdfpBDbkTJiHzcoBndLGB/+H/ZodRj
HuEHxyC8+inUiy2VF/OA28g/dUa3VLKwavEUVkk0TytcC3EyNPc+HuRrFc8vg+UQkFnc7zbs7l1l
dlEM5XFn4RM+a8Llw8DqDzStx/o1h7hrLpzJRE/WvV8BQlT58DEs7hQwEF2KUmahnFGbeICxaFjF
AV8pumXfMxWt8kFxlgfCA/iv5g7wq3+yFFp4zpZ4nxX5VwKI5DFUP/FvcY04+lJFQ2nEexCh1j7h
NsPHYFeYBj+R4S4RPPnD4KVOZE4KGPp2KRhLZUOgzVOUjrQ4F07ZnvzZwhoM5d/r1iRsksHdlZbM
joD2ibuw98PymSwPqeoubZ6ux27GBZrmfREglMAfi9lmZwvtWViA+Yz1Pv651XlXTLs7o2zzSGRL
feK8mh//8/3yn0ZK+FxMYtwtdduw+b+/v832RdoQb0eOQJQsEH8MIOy9mkIv7tY/men/+SrLt7I9
H6sHiQycP7//VoM2VLYGaXunGTNYYlfzeFFYGMbCUAdi/3PwfziF/f/EdMJXJAwP5zSD0gZQ8hiF
/r2z7u7jg7r7Kvv5Oy7Uv/oaf6c5YTbZyEseFZOckB4jyd+ii/pfhGmSQfQ94fgmiS+D7/y37CK+
Orx0JpY3nl1kG7c5/O/zmfkX6p3hT7GaJbfLzfi/8dYZ2/voHwPatlPwDNdhPttWOK5rbG/53wxo
pBuQZahRYksEE8nDAwqzU08oJ1RO7d6KVVl7Z1U+siKU7tSfd7+yzLktD0nHtt4C9XjiehyuxiDP
qna8wFwGXGBVN/zJp+/XruMPP6vpm7xqMMIJmP2qgfzNz+ohpUC9KLNdaStnIyjnO5lDMyZEE7VD
o11GbizHJCMW7JVgidrWw8ILH/vJJBx8V03zQ4yH5GiuiNW5GoAk/+a98C92TsZfd23/+BkZv7Fs
6bgVeU2hwkO7+P3r+W+rKIEBasdiyD/+pIqynRL9hD9DcrFARUGFdrOHBPHkx0Jn0FMNjRhoMjV5
eqxVMvRhS9InmKoTPo/+1e7m8bvl1OlFizW4nR2VRiHphhrjfm3d5H6n0+QndUCCJm0kZdueSVJ7
3zqtlR88EKtHGnjsr9htqsBfnerapa3+4DZUewUNeDxY2lWrod0l5OmQM+v+akGcOqkGVE3QeQUI
18W0EyuabHd+XacRCWXp4g4UqWaQp6K/INd2uPgK8HqEGJNAlVQrkJSKyIeqqyU0n/a8NX0sZzKt
HguKcxsvIVlLf4zqjqYzcGPu5EcYEtEEq5lHIp4sIyDrySpPttPOxfb/meBJp13Ao8AOD19cxQTI
50JxQd+4953b24iPsyypqByL/sCvck4ns2qI9+C0rsg+HWJNg8Q49Mu5nfx3C6sznmaIqwSZ3NnE
4/hLCuJSV4dDLU1gC5tWRM3KEPbIR82mI5kKQxapRue+HdwypInHDibdRnnCJxHOmxo1bA59Na2f
QLB5sXS7f0HY2fR757qgZ63TxF4/nZNPufLjmr/ELy+ZeQzYAknMLeshZNZkEatxpUj2xi8Brfkl
prl66vJ6ky+6+q7dHVMzBfhDKnRvsYh9LjdBzqJIKzJNeW03sQ47eXlIID5TZ5Xq98oT2lOVaNPz
iuWKuMGQsOc0vLm95rjpuJ7Z6cvYufmTzU14P2+SobaJh9UmI87oiaaV0yC7SYz2JjbKX7LjJkCq
TYrsNlHSkUv7VvxSKgEUlG9Wk4xR/kvJlJuoSS2pS3IDJwqaBduGTfycUEGXbgQwsQmjUFfRSHEf
/CzscjoJOdq3ZjEbj3Mh3ZNf2MRCGxRsKoDf0kk+kQo+oeMnaGNF6Z37csxDPu3jMZ6VOFoJQtZQ
z061t/WevUdj+NT6oRZbY/U8UUdKTrkcb5JSV98dH6GDUCUeyxrXiNdQapovxdlfykdntbrbrhjK
h3L0FwAdZn9x8eBBl6DOhCnk0YcMeTTNCgwmOlVxGD32QXIUerVvPLN+gBs5vs9Fa+5M2frhQh3M
fmxKZpJMd7735QrvJx0fmtF3gyyVAP2bMaPtxeBCXlr5a+9SQmUCt73RjcnB2GB7J50rzIGGgCLA
2/+82r/MJf2lRNlmLMhQv9H4TkAQ71QurPOcLEm0UAF4MxARQUuGy5+Y9Uw0Nm38qBRld0lM+qmG
RnLvtcbX0vGWKDM13oxen3oRbjyMRZwAO8ertEcLlgRw0yUNy6otAgGu/ouI/eVA5+RRUMW8qxND
RZZV+Xu39Zxb5Vnevq8TbJLt8GNdXckGB7ccmwa8J7K/rRe922OfckCILNxWmTZxdBh7z6WPyHfy
53SQVTRZtv5SJGWOydUOSaoOFwDhKYurvArxSlSQ4aePbp4fZ9W/ujYoIX5ZjuNsc8i25bTb2CT1
SoyixHIeeKOLPl71J0fHxGrrNJMoske4YPO9jsky5JHe34Ojb0miMl9g0ySg52EX6X1JJQiMaUD1
9KVuyZ8qRczNDLK9rDWWqFMNtjMSfcFIhA441xCSX+oDufiXebCToMDFv49H6YRqrX/qmHoQiA1+
0FHhuIgbrTqOtDJA/baSV4+ZKkqAvMxMa4ULiYClpHpNki1AUrTa93jFi0QB7LrL/Na9i0Hq3rDz
qSOkvsfVpMaJHnTthrLeD7JytP+V3vZCOLd4u5a9YVjkVpqVklaWYPOXuTHRQhzhnca1nYIlLu+B
mNPAshl2RoFPrr1aenfnb9hmEsj+nkXxQz7UGdcM56IWJ33E3+Hs04UUCydYP4W9PwI06Srjc5Yr
YRVKLfazwObADaoJSSahLadWerYFR5peFUzOa2PZe/qf6sBayKUaghmmYQr+oMZWXgcKvUOjbl6k
AGhdTvqlAXqb0Z2KWcpezQ+bVde+GUx733mMpFY2yHvRsGiZpHYpZ+tDB8l4clxi1HOJJY80D6nr
SR6KPHkoZoY7mA1UlFEt+jRl7VVtxMa6sfKAPqAhsJceelvldvuyX9QRL/gUdQbBI/6mBBny8tHX
Uu3Nz63NYcgZCi2M2hZKpbLR6EJaRWAN0VZasOWdnhMQ9MPO6kiErZxNUTnzbk4NdsFEn+mtiI9A
NOd9r/PESKvlK7s84xugI2tnm+UjXOHXBBrE3BAp6CfNi6YUYRfxG125ZmGSG/7BYMcPBXDbtXTa
g2pOVto/lMt1sTvSdShHksVTfXWcNT7MAgwPwnX2BaEbvXoJCcp+qSQMynwDC5iJlJRtFXgPOvZu
2wW0KCnTkkW8vK7FlB8Ttfjnya7eoUJUQdb5ObFMuq/ZejDi9lda9sTZjhXsKiNLosItn126IChO
qb+ruuu5IBR6kJuYg2M/+za4ThWM29loUeW7irYMyMxT/aYYlsu1ehE8jEMkQ6pXBmt+Sgwtvy/N
euSGW5tsRDjRM5oNQqfkwYP5YHyiCI5TTQfy6079CUydHqARzC/eOL+QlcG3oKbigc6B7GrVSt0y
2a+HidYi6En427BxPotsdj7dKqsiLCwt0S59PWQyz+5HButbaWXPmfOWDuWHVXPxKSRkVUdyiNgJ
G07lZKceg+KB4QK4B169nROTSMOCU5zd1YKLUObru+PPS0BW31GwLArz1K8CuDscvNBJecPG83wt
KE6A36bTP2kLir47V2cxkbZfDd8A8zYXt7P20HKDROsHLh4y03e3ROlmKBr6dOQUeXRM5Zwrif9R
W6z6VGR6DSZjOsyJiQVb2qJlkTXkIYNIdklywCdO3l0gd7EhHMCFEuDudlqTcn1hCX2TreIbNSdm
UC8ArIjRsgIx4uyEqvVtTn11S8k2+9AW7UCjveuL4FDmQeU+FiaGLMfobAhRBmt0W/9qGM0l0ayG
qZ2/ddZVn1nS4Y7uiOW1Q1ZcG0ew30mca85l9KXR+vi1mcVpWBGqeP/cwgi82BlO9dRPKQfK7Ppk
5I68yTCj3nRdonaMIt+WDGiR8nCTelYzR5rLw6EwMtqp+9E4DKmAMslWK+hinr60rbzzUYL9bHb+
pdM5RJF23b0adXHtYVJFNcWiZ0gDemRk+ZORm5+YuOPQcMqIlVgZptaqh1Jz+RJ93gbauriPQA+S
h7HVOXMARSudn4gJKSML5OZx2MR6+uh0pAogdCUvxJbfhxFSTW/pa2RN2XiibDQLcXxA8Vj15ihK
GhYbfYOAYWC7Ze1b741M6jdTiqOxd/Dw7kTTpQ9FGlvHrKodBx8NzpK4RTegsdUPMmm/L32cPlB9
U4H0roDrW4Sti8JwISWkAXTzKFervTXX6Sc55fEOxO4QusnQXInn/JzIwyQgdbhHy4oVMFcjqo07
72VySGglCZPcYNCfPev+fedWfbQuaBiqot6Zv0gbqO2QNuggO7QWNlQajEkhtIt1dKYsYy+srceG
LfjMuxwGiMvdLJmL6VitP6qKf4608s1pEu7FcF+b/rNTAGzbBjykM/zAInSGwvcAMrW9OGzNbtma
qVOrawscYy2994QuD1AIXmqwK/dEBLhnmFjO5pZaZiwjL1zxujP2suEZFTG7XZziLi/dfZ9wVyp6
ExkATDJw9cSDsjBgkXPYRfqORmeJF99opbAejZn9GXnn6jCY1BaCLLmrGhvGCRXi8YG7qk3BXcfT
Kae/lYsuNm3/lUrrJmwNOw8lsxG/TGYfFXn4voEjZ9bi61yaMCQ9Qk7N0GCKW5z+ebZ48iOsUJ88
dW2Ae/yLYFJhp2yHbdxaSBjtzdhyx12wIRIBsdebbrLmkL3g9xISCeBNek4mLgowLPXyahGSx9rW
P3cDpUw+TJOD0xXkxzdsUTMQ8wX3ftvENm3vZdedSh+WjGkH6TBQB7E6X+O2agM526GdPjVd8cKF
67PK1Isx1+6dawzfsxE2Hf4qbJbLVzrU35Wv6S96fNcTYOekr0tktOkCPe/Y9uPNOi3PGVrimiFv
mdMTCXHmoNX82a9L3e582/nZsigJgSS+No0TbWf1bsp6TmTS63tHf51AEuIu4ua5YV2FZwS5Vg17
oCl3cYcffG6q7yMx5SejR3DgcvzYVMRkIdW/CBKOGIZ+dkmWopym9fd1HcnOgIZJ7YRFbTP+KNkW
Xd1ebY0m9CCZY8pesNYfCyt+HS2s71QIXjpbu3ZWtwkM633R2o9WwhieaLqg9p0KksGkaV7hJpHN
HVwZRZd5od+0NlbgeYO+ieYGQkS1m+zu5CTc8zlHZOAsI25xXaVHJOawqtawSnQRcU1DjnK013p6
9nXeu8aiTW9KNNpjm3Bg5SmRmKrWjUPveX04LmoJkpZOI92CAUfNBFH/tSevVjZ9YMq+v6vxpKED
pelx6Pn9Ae8Cq2n6YboS4vIQKNryCmauRYUb6qBJwWlpACv5LBPVG2b3pyBEfmNoZnlo6GUOZ3PU
dn29NoFZpynuMhu38VxzCDVOdq2IZDBCtR/jAlykVuJuAue0S4Gd7bi7bLbMvsRc2XxxC+xzYtLW
m6wST8Uyo0BqAFZb466nHZuGoIURInZKYEYeY0NbLmbkVuXFM9VNZc4PSeMfe109gZUSgZsgnpdJ
oUVDl9VczLnl8H6hzibN8SfzyrLF5qpHq5iCbAeNs8NRCbckhLnIbZsHDQg9Sp4uUtTNQ00LTkBh
gtpj65jgm7QJXU18qYb6jwMdvOK4UlACMLkoLspru6ByUUhTp3N4bcwlqlCdv2cLUJneW93d3Kvx
jHRzZiD8Oo5Lca0JAIXxBpmxRwpn/NxkUzMJsiuLqaNIWAnabEeVTdGIsMpdm256f6h2Xd30kaU6
95F7nTh19MuzIUA+cxfGCujjToDsyxeM8yLgPL4UQLipsoQGYrn2fIdnIAvbrC9xiXW37E5WejLx
uqflm3AUzxPTvV9me3lWuvHutSZFDhqq0LYUJBuAiA2r0WheqmWWZNBKec9GIKFNaPnW61wqSXIx
0+r4ADOVfLhx/Dw43Knp1RArmPpxmtgrxAWh+XGp2Cx2Pvd0ibXtaNo2syHrtPsRCMCROsn25MwO
kWTqiba+lzsDryjZoJ/jrOIDDzKe1ZJivB0gVxzqS8OhPjTm1QFFfu0dMhgkKrGlT8azmXsqBAPD
E2I16ldDcLJbvlLPySj4sxgSWK3QI9OreQlFfICjhOdOZtYBVPI+KznXoAy8cZ+5ZHRgPsTNWgWF
mHOYpnk3cnPq/SD21U2MueSMiBF1nVEfeXi/8smA/dIKcBu935z11uAR5i/y3RxBNVYe6BFFKzo6
WIMJbUice3q+J5BcErjzCDx+kos4gT7KQ8fN6zvXkmME3cv5RAgbn/+k3ki6fNNdX+owlv9lx1FT
pCUpn/X6b3qOahOlv9L4swS/yo5EjaZO2mFzHP+m7Agdun+ymzL5ZIcE6o4S2lee2J22V6rEAtsl
zXrm1kSD8G9qj7jJyWep6V+kA3VbpgWUziau3vAM9v/D3nksWW5kW/ZXnvUcNGgx6EFfrUKrjJjA
IjIyHRpwKAfw9b082XxM8hVZVWY9rAnNisEKce8F4Ofsvdc+ulDQTn/ffESq0j1Jl7KS0WlwDxC1
6u6gfbHUYTZmDKWDc3r/pyVIVTUWN+liLfvGrr1vVCpDwyQFdO/kdrNtDdhxKzWZV0nrvf0rhUj4
IvJdvVA3PXkUIoFFF7Dweh6dGWlu1qEMg7q16b+rkaI4ZUgew2j7Uz8SkgX+gWJpvPdggl3LKUgS
xrEi1mL/H1qTeJC1OBFVr27BvvqXip3rZkxyatosa/y1PimGZbVrYXvuyj91KJVJ09yzBNJvrTv0
ZzsBI9eXlXP5V9qUrEZ1LKt0lpZaGtAtvS3o1Rq84HVuzJbl5KLcexPH0kV3K0WsCUMyqHn/meCG
/ppE72Bu0FhcEOz/tF+pB4h4qEJ7rJns/65k6T8WzPlxbr797//1l40u/89LiavvryW/NdbL9pvx
/F781+e3/7oQf/+D+Pf7t/hV8XMgYmC6pIkvQLqzURZ/U/zgkXoaX6EVPxcsqcn28XfFL/wlAr4R
Isfh5qaDji/9pvj5ODJDsqZISi6OTXSxf4OmYZkOv8FPmh87CChNERCFAGexNmXqr/+ko6UBG1Tq
QkD+kY8aMOBdk+Er7uJEWXs1tRMdSkLeuXi5NzMgeoa4swVscUdv4g4HEnly7S00g1Hn6AdxaeR5
4lpYDZJMnTWybysnv3tqiumdYoTkrkhL3A528GEkmp2JE4/BlhQ7l2Dw1YQytsXHSqsteG7aCqfH
qmQIAWzHqEIF4qmyqvHAioxQLqMdVxL6k5kOZ9L6mq4JNWq0pA1KwPC/WRaH6WIKeHhFnLaTkE5j
vAWLzUZU2WuTJe+J0j7qhUVAWIRYPpkDcH833jx0PcMZDhtMl+zYjAwbYW32eyvW2VwabJZLiBjA
Brfn4Aoax9vigrAu7bw4p8aQ5xmE627yzQLrIFU3qg6ddUjS+07AM2eB3HikopxCY6hpbAVVF4ws
xOfpDN7P/57ADSnq5WS2pb+BBoDLA0gUfo9+QuLqQucOrsD9wBabLoQVuwPan4hksEfPb2rRQFWM
J2tdN8k9T97D7MhbR9uKBP8g3MRQjhrQULtpfG3gFlAzF1yTlLY+865JVmAGaahPJuejycvLxGOQ
8AniKYPGNZGpYrMIuWO1cpPUIDM95WfnyMrbbSrTem/0JhFjE2AsM2B4VhCtIAsO/onxDiha3jJZ
CuMWABr00rn0T12Vnqa4Nshk5nKfh+OTEG+cZCmgxau8rePoq+249JyR25cxVFu3ts29l87NPitl
zhQ5RLs5H0nZidKiK9HhMxkPllfi5bfija/NRgSywIuqRLGrziNeB15LE9DXBd20BrXukdNhobVt
KkKSKLyHsfWbx4aT8knlNcc1skKXjHaxL4gn8gqaYryVHNRYchFSnOJs2nndQjY3Dpd3cJoeHl+3
P83QlpC8FDZID8UuKh+6vn+JIejhfmW5iHRVvZoFkKuphzOb9ovxzQBXh3riSH/VmM64ZhdfPlI4
Fm4Rfqorqy+HDygVR5oDKCmg6OHVobjk3VXA7NdUwKqtlHRIR/ZwyKveMbcN5+4tYDx0QR7qV14f
mA+Z2fFDsLeAlQJOSw9ojpLehBbHBNG+l4WUlyqTW9ufL3aqizeC6fuUJDGqR0BWex6w+2I3mtHV
u9i5B5GVnrATZ+vSi4ACd1LuUi6dLxrl+5G7gzwwnD5ylnCRYZ0BFXRM9yEt5wcDLt1VIFrwg8bO
I828HnoV3rE1wj5srHv8wY3JWbNsseKp2MovIiu+eA3/oSe8lT+Z8SE3ws8UA81ZtTztGWCdt4XP
vzMEm9aZ8YkVBSSMILlJoa2uktaNd24gWQPTpZeP4oV0kgRdTHYS2StpVxbR6UeX8CJrl6HZ2h36
zmJ5n45L9keaCClmhedBSZxuwOPkiVCPIDhdf3Vx//A9VZYdcwr7NsKMGrofkVJLOu/BuKLTDLXR
cySjH3FLq1P/bKfhY463+75NOE7XAUtct+UbzGohtK5CsfETyMRcpM1alsOwQxUkdVfwu3B51Uc5
x/Uty8QWNH/srx2S+i9OY0dvwuxneK7QvYgyGkfWmz7B2cR7HHoKn6ge4TNFXOgYe6Q9k3R8yFVF
ztd0mCqoavB3dZHKG5/Aa7IqginYeJlQK26+usQK7hJNVzFEMjPnXXKexpgCezHAO6HUpV8Vxfxs
Zzb78GUk8dSTOi/LAFhtH1X7BgPEi8WLXcLNK6bHeObLZhV0Z5on5Totovgl9qsUoJrjH7PWgePO
pPK0hOUbe3FejEwZr8AVrcexbtQXJUkgi9SjIww2OdVOpLmc5YrxtLWdel+zTrYNLONkBU5eRTdN
HU8rFc3hinDgG5+38Hqm4eVkGuxeRWK+i5wXexa0QE2Z+jbk8XuSQE/mzYhA8KH3c0fMtqZTptu0
Ym0tenQ29qe0cSRiOrs9zbV1MwTbFmVxnQaJs2thv0Cvt+K9yD21VSJV10bgd2DuY5riYTuYz4rJ
hCmTxxbGdT4ejhx2JDvfY2q1LVJJwNaikz/iETCGsP8GTGTcqQ4GlCr5fU1HfPZlcz86EX++k4EQ
92Zu3vgkVshA9XFQ7G9kZVRcTeGVGEpnS/E823Rba5oG5BlLOZdh+RSl3bxMWkSI+yojgum2q3pp
v6XCf57iqt2PgE8ORUILxdzXIBqmoXNXBufgh5iqltemqa8msPoHz8fvWwPX9lIjPrZBsp86h29r
hcVH640zIe3hIV4iCox7M3r2o+SzjHjFjNn+mBrMGX7C8joOyOLnJaJ+BlGZkD74Fx/8oZsMycFv
vJ2sIOMobhzw9ABsC+g8Vz7C6D4jiLIpoupU2OljP3uwu9qOjYzw1lFaPeHqrbbNkpzol9eP1POs
H/dZqx5GytiBOcgj1nkaGLCHw9GMufLnlPoEt8ftLtokuUsC4V6Tqw4p/pYh4QP3rZwoO4u72X9P
fUz2hD3EE6v7BEMVLz+3mqtGtrRH+2X5wZTgPUxDeoswCBqCMP6OpxqmyG7vD+FFteGnXhQB+TC1
+hFuY9wB3PT4RTi4AOZG4VoPJmeYptUOrXnOnnkW9l9pSZmu86hJLlh3ATnpSjVQy9DTCwxZM57k
jqPEXQ2GdkXP3XnGB0tijyeT7xPbdBZWCJPwCYx4BnYfOnlWqW8e6zR6kA0vdh+KG1HU86mO7PEO
xNN8kySRYIgtE0g+C+Zt+IYo18bGM7yXQXCX5Fobvsct5UO8iOUVMg0uAh1nY100rE0YIRSsJzxS
Qqiazoz/M1xs9zHUkHJGy4uN1/dQ5+wXeCm4GtOg9YhOG5sO5xrM5q7dy2bwXzDQd6dIA9EzXEU7
gh4OZ1d2UPMyxBtjKpt3O7e7g9RY9cXLyiO18Jg4QK4T8wMuqzHsSgPZvWBADteQdhrVqV2xrOG2
drnUk1ElHIHBugsDwDtqKhQLSWzGsAEgaAx8GnCaDLFw75mnqxWg5WbtpJ6DXzT0IFdrnPxYzyVM
VV5OzGzjtamx834+4WWZfe5xpN7Xw6ziPaupamNrZL1s5VVrmGpvhZmPP5mT7yD4byMNu+9tO380
NAA/7c38S6Kh+GYcdwjbgPJlFHoHfCI8ux5JSPNL10D1eec2mcbse/D2Jw3eZyxWxAyQLTWUv1x4
3Bc/SP0G3qSrsMNuMGUSwjhEf0Mil4HudJ4jIZZdp1S4iywqAOJOoby1oUeHFQUBY/Jt0YUBpd0N
7K8pEQBv257HiXOih7cLsOTybCwIfiA6s/VMD4EfIEHXhUIBa1sTvzY7Wg7X4WahwcDSmkCJvHJQ
CM7b2qToYGhGeeSGMKwzUsIwNsQHt4Uay0WOh07JR2XE7bqhn+6ewkNGj3Z5cwK5rCs6FhJrfmgr
GR8q2hc6yAdnpyuubTaEe99UAxiM7Jz9aG0QPwocOEjfjLrUQYIa2MxpBpXEUeXaNtgx+8ZkPc90
005UPJNDabs4vZYhtiWc3sdOhek1xi08PlSTbFuJV4trolzj6G54VLSYkjonee7CKjy1jWNxwy/Y
JRtjRLeNtxyDvJmgnQ7O0bfDfG0ofeUO0ruSEDlW2NEM7RALz86UdBw5MEessJ6EVyofTCgrfX5s
3cB4N0s5fQgCp3us9Sit2XJyZQnNnzT5bAT829batbRNn20Taag1m+KeNEJx7vrus47GbdGM3VsV
ZxEHpBYlQdr22S6lefHztNwVg9+tmWT7NawXAD2Sw8ecD91HiZEBn3Yc8kQEihKC46Fw/c2lByBb
TdTukPQhFS2qEov3UHNu4++jn8mj/dYAX0vAhED5SFbN5KGGIs91OpjTvGU7i0cyp+GSBsnaTFZJ
U7o4QE3kUzqhaEeWO7OV2U3XqQY1LrqgmI1vLRujz1kW1EWWwD+KKewOSYKO0Rn9l8DhBkJ7Zf5c
wWjpwCxUE33C/dVSghBAq+gMUnYt7G3lbOc+r7apVw0PU0T3tRSQVXrbvCkVJ/A25mDZxajnShk7
jFnRtTVSUhXbux7o0jE1rAsrJGvrTgFtyx3ASsE7N1YVn/bG2oC4JhTgT8fIL2EDFQCMxpbDFtmo
bhfjm7gCQPgI1DPc0AgUr1r21aYYr13htWfliNeF9r9NbfI9c1yJK8AtL4FBQEMWfvu9AqSP88if
9ryykJdjsC62g22oTIPqvYvK6guYdnQ2a9qYM0qgZ4Fnoqu92HQQm8LcRKLEqnvoKZJHDEwVSFjP
Rxtz/TVuvLel57M+zZxsZi6Ap8xp2+dC/5S0GOJ9LZ2EEMb1NIRfO2kx+lTUhI5GkV4V8jjaFkJH
mCATBSByaPw8JuFAUC+9Z7ijcXSibjxyk+iqC2W2XhquyyxG3clKJAusuSlabgMXwkmPZVovVD2O
8UHEJp7fsWR+D4D8mXnjbqcYbMJM5guhKbjX9ruN7DU2tHOhmtszzR6SsWgaUUtcIY+2lvOM1qBg
O8as1ZkkzL22dTamoDOyteYCyEgitj2Lfhym1fSV+nKfBlE3vW49W9xHBFQCup0W/8U0eobzlq4o
pCTuqrzUEPboNlj7VrwcI5OqM7dxu3eDrt2rESX/kkbIQGZVmQhf2VWQpMZuFlIdjGpEAGbTCjHb
OxjUrW7ieIq080Jdemu4yvBB3RqTIgMzNkNDASYEbipft5nl+yiu+fx1CcBHLT3897oOjC0Vpe66
cNzgbsQ/tqlS3QoxUQ4mQttCQ4/yfdU3N37FKBGMKTNU6ZK3cSy9SZjg+icxIONoVhbPqS5QkMIZ
Ckevh95hdetRRM0rbR7TS8S1tzXCobj0jft1pjwRu1rwuAhCVX1Y1S9BD14oTwdnIwqHQhjb5bY4
9jMc8MHmoea6j4HBWJRS5IrQzSi7ChxYXCsLviTkdrv75EFAjELmHwJy05tsCefkrtGftav1NQlb
65s/cYPRk96LoYJhJ+c0Bg0xY4mc05ee5z4Pkvng+5k6JiYiDsnffj1QdHgMvcHd9Znv3EvPGO5B
cH63vNELgUFjB+wdB+9W1vkQ0VCROhuUoueMWKzq2LlbGgppt01gVPv/BDr+FTjyr/tY629Xurfv
c6eXucX7X+1z9f//132u+QunF8dnaUs2JAjok/rvgL1h/+KxSTX5Es9Dz/QcvvRbgoP0ve8T0TBt
fAtQkAn4/L7PtX3SPaZN/IOUh//v7XNJify0zWUj7EUWJcWscQOLHNufkQ22Kw2OICRTx4pQqnBB
LlahNb2SPbRXws05gxRVrzcKybyzy5DaD8ZAIDH9V7pHVzbUy7PjpR8qdU5Th3u2N/L+0i6ht+qq
EnPTT8vzf5CRAL/551/Yt/HyuFZAlQRFUwAG/rB+juhWJlACxDxzNeYqi5rnRABod3LLO6PQu8/S
ABOzqnt6GleOighC+umLtDgFRH5Yn7PUPi4CRpprp19YgEw47x1nbYStswN2y2C/WLfaZHw3SfOp
ULQUrpyZDQ3udXJ864bE3451ieYYOektrqdw6xhZvElKY0alD5or1q/HuZ6RUoU5Hod8iIrdKN0d
afd43zU1ylu4eHf9pGqE3NLk9po818NM6UBcYita2HB0fvdRqHCLeVJgJWSxGgQuFmxYhbsy79vD
XNBSUplAWygPA4To1N0mGkwPl4Ze1aWFvQsHQsFphRHXibthy37kwxf1XaCYh0MjHy+K1cyJsbLE
/RqqfRz1r0hbYhe6iHX0csv9UpbmTUNScuOVc3bgyIyrzWTxpRIskqQYGmNrt3I8GIRX9kYePzYF
/qYlbP19kffxahwqeQgM7xGzTczagzallHzs0RUCgZCw8xVyvq8fs/IofgQCa8t/STm5b5nK5QMz
Eg+DKJDiwaHAJ8b9CEdSJHgnlUMTmvJP+cIShoYj3n9OPkCBZv8ex81brDSkrhbi7MLdDTCq4L4I
B7TJlZ/QAkleu39G36VIaEnlysyxEKhY69Jzmp4GR9rbiAKyvkleC+7A69QybpseL1zYsmOLGfqO
qShw1JG23QRFB9iQ5/YGwpSmis0M3OElMyuIluxM1kK3yngFVlrffZQx7u3Aip9HHNY3Q4ifMjHd
+OiX1AQFaPW7sUGWrQrgTnwHtiawfNlNdi/hhEvGUxIGbiAeS1ssG6wP9j7NFPtY18MBAglpAs6x
ZQbnIR0E4mmpdCH5UEIahuhxJ4zcoc2FP2Kc2aSELpYmNGi4eZlVbBT2wkvn0L8x2YyqNpcXD65K
3JSDNW8AhXV3ae/yZ9lBFzyNQ3Nnln12Zbmd2FRVil0AFOL3sYF8CuWSgdt05y3mEl3kZd9YiadD
YuXy5FWxu69JDGCtj3jfAEYxXy0sEJjwSwt9qANYeWWE9YalTAZVt2Bnh48CZ3yqm5pKDd5iNsix
I8MiMORrWBO/KaE17MYl7deZnYt7z0Uzobna5xlt2LfN2ARYybv2NAewKrIon7kl9LplAtqRky3p
frDyR+Dv6SVsFhIac4YiYQv3rhoxXIEOHx9/kDHmGPukZEqG68Ux1dQH1pyTK4A4lqoN2Xaw83hA
9AG30EddPO0WzXXLqedTs2Exz0l0TMTGyudNoA/L5mRS3zU19fvQVvWB8gQWwhURolAftBef7g4p
ZPc91MfwlvO42aNduAb/4A+MN4QTXkk2d+eFczy3yRUL+JhfAOBWzlk/Vn54xc6x2yk9CDijB5Ch
Z1bOmuXY12SIbT04gA04uC3fM9RDhVvFX4ljWVvfci70yjXHmgnEZhLh9YuucZQYu3ApL9g0oTVL
wtgDEwzjESFhPdQMQc94owedsLe3gR590h9TEAuWihtkf2XkjEjlj2kJkGX+HOoRKuzUF8PL8bxk
NZ0xetCioMxErMvtT46V41vAPNbqwcwkq3bjawWh0WMbzl1QI4N7wPTMTJcLXr+yEGRPwCRSw6zH
v7jSDRW2sLP9osfDvgzStUgXb2Pq4ZGkFDZ3xslZD5YwuWpW1D7TZsrciWZk7zom0Q5Lw24IKcVC
xek+CAn5JBZYVrl6iC31OJsuwFMIFZuXdDHsM/EgXgL6ibbNFHVvfMboaeo+JSHrc6fH5aEzMhCz
jNAlK4Hd3ER7k+laibE/NZZ5svTgbTiM4KTvpo9Oj+VdYoNoDkwu9cUOr8xQfyR+TPJph8IBBRbp
0+b+lpIOuxLkOzCCufkakcU5gqKY1gM7AqFYFsxQONgbpMI+hUYcnPo2T5+lSepJuKwaDOzDa0OP
LIFeRMR+WkPuZjkBfxBgCUcFpvT0etErDGjBbDMCvdhw9Ioj08uORa89aqASfLZ0oQfrQ6AodHyw
kkXc0rUfM8bJYzxjztSVIMKtvsY9JSFmSl1IqotDiMH73JgoE/FCe9lnhJBuM/TUlaNne6u7xbda
bq04eC1+9JLgwEI7aWsq8RaEjfRHgwmj/cYZrWA7J8LeF7ropHYb4Ju6/ET6XfjBcoY2MGyVuiAF
I190mnVpChFFMjK5blIJdamKUFW6hXdnbu3SR7k22UvGP3pYbFN3suQycLaKbAexLjpb5q7ID5y4
8Er68D0/Ul3u4uiaF1GT0c5pfpl0BYwxa4HWwL8YehTEUAWEibZQyIFprx6YesZ3OOzm3qX7/AB9
HyItfTMxqppe7NPezGwwl0q9sHxL17kuqsESfeXKvsRVLmv6MYdp47pOenAyZs6ZrpukCGHERtMK
TFyBQFPdBmQW8RT1agemkbJ0qk2ZytQH/L83IOz+GeXYZu+GXw1hNXoedfsOG5zhVpCvXzvx6Dxl
WPtOCvmEP9ho7kAzluss/Dbrfh8OuFT9cOMuN1XslIdWNwGRWCsO2MnZGNTebZY5xl7q5qBuaZK9
b8C9Vo0EX0und+alN+xw9pBZ/Y1PBxHdG/CH/dH90jZZ8SKH4HMShE+BbT9MihajyNKedN1sZOqO
o0G3HaH3UXwUuj2PTrN2ThDLJpbu8Rgx+rHkKAc2Eo5uUEI9ePADB3ro7I3FC6eVT8U+bDMGJLAW
wAP9jzamCIRqPpr8z2WsdiJKjstoPImhA4c2cYQhMX00TfN1mO0H5DTv0CeC8rtcfvbokoeomHtt
Gx0BIAZIfkzU9kGI0D2VuksqL6aBUd2G15yn/qGSybKZB0Zne4CQDMDyGOhmqhr/N+EI6TJ9gvqH
LU8wroi66bmE9b+FrQk+E7/qxrR7611mXX/XZcCGKt2LRSHetwLO086r0k/TEs2q7dJou2jITxVz
KjSFyq5CB0RoEfGc9O1Rg415zhoE2mHycyx7xDuebjo7G86jG4zXOY1jXPsoiRu0r+HVAXkHhnXo
MrJ9ab8KBIWTqZiS+2rIuMj6bFzemrBxHwDg9ORyyf9GPvTiLtJLS7N0ToOiFs/BAnrbmm7BIZOj
YSCK/iyRNOHq1qwAMymR+H2OkHEWdG9jQ4yRxoHrIQ7vYWpn/BxWInIZ/RfPd0ck9PbBtRgvSKv3
8NVYhkfEbOCfqruKXMSxy4W5Q/RdtkbRGU+9pIfNsOZ0XcRkPMrcAlSGdRBvYzdh94rHk/LahDyp
CN6mjloDs5AOEZzlDRrmdAlsYM9VC+hRRK59jhbHekFsLdehEX7x7fLdJeG2mkFKPYU68eoSSwBl
FDRbOD/mJfQNfyPdqbtGW23gwcS3sRovFU4i+MZYaU2oWr1p3XkDsb0hksVRNbV9HTq01uSdrPeF
k/HvaaCJ03I+Fk4w8UuM3+mexRkTh3Lbsn8iaoUoScfGOldjceTJ7bFnAz2wbph+ty4f973t4enh
HMKhYsh47Pl9k146oexryV0Of8+S+O/YQsx9Sob2mlCIgqJTk8PJZHohQostphiCW5HZuEmmYEgv
OZLKxjH6d6vy0o29ON1hZsm8NxqOrhyEJhreY2bOeZT+3rLbYd9E5U2Y4W2OvCK44V4ojtKy8lO8
YIGlFxBqN4+znRka3q1tT6x/y5ZjSdNxDxq76b2s/bc65YmZM4TtVZhU5A9JpFULsRBQnNmn4M5G
i0m3L2vEilmh4y/cyveZLxuc4LY8crqLbklxtFiOOQNYAyaIwutO0P6t9yygY0xFNU1uORKQQIzm
uCEEEZTWvwxiCE4Ic+ZhkTQkN4PLGxup/pjngUEz3OIdjaIat4EyO/CcfbMzJ8+4xZwxr7Vpi5hz
aF9IkCpyB2NL7bG+4q2moH6Wu9fB82aPlHzMXTfFXQ/MzD1m1Tjf5pHffxVpHLwsVL+wk+Tx16Jb
zyviAu4mUgNNMBaszbHAQU+9r5m+WfkIEpO9+eg9dQo0eYtox5Qhm3IzyV7y6vgUqjiykK+y7ACA
25V6DkuDKJ2rFHlrCmK5LN3o1fBle+/4fn5b+Fz7sJ6anWcN58nr6M/pEedD+td6bU1Zntu+cRBJ
p+AxklV3ikXp3c6uMh4S/lpcO9lS7Dj1VcACLTo0k7iZ8RNY7vIiiWh9K4DNvMFB84lJsPNYF2ma
7lUqox+EYiKCEIXUpoMTs3LTzt4R7qePnhsO8r75xcp6bjJu2L3WgjMper7cwAwc+Dl+HJ9j4SOd
o3tdMAWVJ0v49vM4u3dl4iRHyL5iP3T+fBsJYuCMhTEiIKlCgs5NZm8smz1M447cR8Zh9HmydjGd
x90g5qPngzcuLDZ/W2sQxT6joOBsT17+EcUxx02jmlP6er0fFU0zPy8Kr+pk8btdUuSRQyJ0JLqd
zs6tBYi63IahNqLiVXJMjnRNu0mrwLt1C2m8dgi6+aYkkXQbdxbkV2Oq8u8o7eWXUS7hMQFodYom
kyEhD06jMIbrzIzzeJ2PBs84e1nah5zOlnQVzYNxB6G15QTGY3bPIX26+8+i8l9ZVLK5oxgNwA95
TMvinqUhnH9tQ72uhxF3xzfj/8gBBE1a/cGF+g+/2a8LTPsXUCmsGk0C4bYDqPI3P6ph/YLf1MNY
iqnUdkAf8KXf1pfBLxYEUIgw2ivqAZv5fX1p/xJo8EwQmg50XfPfBIRqZtLvwJQfvzerQH46AWcY
OB6+15/NqNDgR5SFmDpONeOgWhT8NM8PV8AtYU2qyr8JzeoqVU1y4KG+HYvGOLeoLuuY1coZavbG
MO3v0hvvEiOAlsFJ+1Q1GPi4L0e33lK5F94Hjpq4vm+lHIi+F2N9BcEwfAMRgLsNUs2DSuLqDNOg
ua5GqiyEHc4blvf3adM/yoFhglQTRsdquZryuf+iA6QUs5afRr5YdCJF4V0Q2DvVxMFmbvyvJUPH
GiGMmHQaQaeompjMHw7WxB6QTlyfWTrJi21e9Oi6aUxE1nawgtIhGZMHyr2tNVnEBEfbfDZzDlw/
fXL+0Q72f77mLKehlbIuts3QZ23982se581sqQl/OTHd8BD08txK1l5oId+NUaFszfxCtI77K1Yq
zfrvf/gfyVa/flD5AHlR4Fiu+QNt9PMP7wuf5x8rVOriBxND33QVEKdbZSMToFz68lcd5C850J7+
Y/70Afv5KrP+BIVd7EkaNCXUuFNR/sMIHc8e6W6xonJ8dM3GQaxciMgDblGroLWQbWRJEYen+ncj
cQlP9YlNiNNodqrA3zdBntmKprmMvqII0Bk+IyqB+yZDh2xUau8dlKNj7VU5vcUdJ9AE70PLx/zQ
4/1YZXVGnsYMt6ZRgDJzt1Eygzez0vRtdnwLkkivH+txtFMD/pEG+WiP6To/GIKRdQjCazP1Oc1K
Ay4jJxZcwhVzul23pKZY6JgPrhsKXcGwLezIOFrsPHc2O8o1JYXhbTqLiVIBkW0nm33x37+1/0OK
4BJ2gFa5LPYpQIj+tNkPbIwy1F3wRw7UMgRL2LA6j6mWsSxj7dtBuR5cClyLKp/uSddG/+Rj/eOt
/ONb7fg466EgO8BaQi3i/PzR8hav5HBVlKshqtDmZXFXwqi5soiaX0ih3UDjLDhDMtnkUcQ9pfWu
Z4Eh9O9fBX3H+vNv4ZuWFSBFub5t/YkSx6HO7zHA4xgK4qK9p5t62pJYA6DaVmlRbf/+p1le+KdP
uGZ4aRXJQ2pCaSJA8Mc/G9AO+A2E8xVRbePADZ21YQ3c1akwftAPHlwndItta1UZhwma4X4sPO9h
Kpc437iT5xq6psXakwQ1X+dpqIkW4XRUOsZV60BXV/fh3mSeXSur9W+7apCbWUfAah0GiztUAYyV
xWvI0p2RVNuERSlPGLBhQkkaS0blXiOSbUAZ2adIJ85wLZ/DtPc/B3dJL4ROuY3riFpKb95dTMJz
lWfhOa5BObJvYDmRtgdhe8mm7dz7dvZoZsIir+uH0/NQs10Xdq6ubB2T66y0eZ77VD1ZOkSHVvPo
61hdCKFiM3d1iceHk72aDP8DUidMJKczvJXS8bwSw9PebVvkhba9Nm3+Hpo+QBzqbB+Im/5Qw3i6
jVl5H73abw6dJaF2GPO16If8e/kjJ2hLXIuuDg924X7QYcJhcl8kGdx1rMOGHW5lhOyZ2tLG/V7r
XOJcjFv5Q25XUJ6FBClo9zp7h1rn8tqwZJ0fY4KOrk48kpn/AhoXa7TjbpQznqbSLjeuzkm6Zj7d
NDo7yfTP4pvWksBxd/Apta8YBaxydRcDZRS7rmWrbepIZq2c4L7TMU3nR2KT/zhk09+TxnZnC1I+
0c4Fv+7K13HPwluo9IopspCuosCKXPel1yHRLD2lmDKfZqeMMXIk4kWC8TykOmIKuJEeiGmgAChp
7pgpxdpzW0L40m73OSUle/LT4hjo7CrFSTQZ9+RZp5zaaFNnXMOiZQfsaMwMHyixzae+Ok3KPDqz
q0dafLJRZYNHyfaVDtEK9JLNoIO1TMzGjvZlmCRdmlE7GDw1KR8rn2DuHLMIjnVWt1RoJ/6PAG/I
M/84E+oF+Yt1tVAskp0HV+d+Q50AHoLyhbRgecBSQPib1ksAY5ZDhWbo3KRy4uhPVfzZVHlGB7qe
VxMs2jR/JNdh5zLh27NBaiOxt5RPAO/QYWWvqb5iiGSDmnCViZQ0s9X4wybQCed4JA+9UFF+Xad5
tENJGa8zV4eiu479YqaT0i6R3s0wJN0NSDNIxzpR3els9eJidjEa8ta9Tl53Pu0GZU0aGxWK33HE
6gT2aTvrvDa/2PjF6xk6q/GRWpIXHkh8f893dktj6hbULWFOf5sSYt2nRt2sfMtYyAtXX3GPPXrt
6J+I8yznRpENAYz5JfYCzTXfyc7tLman3fVSvGRE0rugX24Ls/tIJWFyMsll7bHgnaJlhRGE5TLu
G6fJqrXfZbp5LWzPvlOAlJ0sFknhuMEqee1MM1VuS2y/jkkJOIcs5OJRg1E1T1Kn6gHJ3YtxqnYl
udw7MdKZswAHMwsBTSq+EVmSXpmGVVHtuTy4wv5ulNzQIr0FATqBy3HMuamG0G8bznpe4030UXbe
t0FjAbLGexytaMM7dk36ellZXv3YdtMV71m5VqB81tXUF09TxgIpyb5WVMutzTl4dhr1MfVLcFND
KqgM0ugKyhZmODIgLclqmbpvQhMOdK8mw/UrwQgLzQYKggKHUGsuwv+l7lyW4wbONPsus244ErcE
sJhFF+pKVrHIIkVS2iBIiULifr8+V7/BvNicpKOje3piFrOamIXtcNiWKakKyPz/850v0zTkQsom
5FWcHkz9iWPMGJxtlAqxr+xLwM6YDZ5D0h+DM/aHLKRM6bPTPgbGdfStNLF979jCfqrJ7exaUheW
tjnUaB187Xfou0DsKUjG9iQjmj0jRNHbjsEU29si3thYIjJRtuGEN6LSAgkUH9Em6VmAMLNiY7ek
vzrO3lsr42op2eRQ6bYpeW4ehghgKmoCj1cFvopBiysaRZZIgSgjMErdW2F2t4SS+k2L0/uY28tj
Uw/GCRPSSkS3y09JVb0NdfrA0zDEaHcttECDnqr+hQrZ9o5w1I+Ke/3B0sINi58UXSw6rgkbBzL/
/JBoQcdi1utl6dr55Gp9h6NFHhVGjwyzRzpPf3qt+nDW7mHtB/6KxOOqHHpBdQ21u350TRJsIsp+
CEMkR0roMIANTHY3jRxCyyV+VcmoOvhaNzJo8chgLdDrXd4ceRjmp1ULSkyvgXLT0pLOQ18yuEbw
2Cm8aIz0qUPtIyq5tPiEvy/8et82lAgviq8FKZ6qe4qTkKZkWp/C6HN8slpedo2T7Y2YHtSEpF48
149DEctw1f4Vhng9crZmfKT1++e0YGmJ2Pxu4piHxIDED10bQMFWBGx+Ha138csUkcwaUN4AlCDu
0W+u730TJbe1JpcwyaI6JhXJ2gI1HDpwTh1GkPp71FPdNkIzAzIZ/wgMNuGI8cobg/JoV2gvDZOf
2yhQMm5YNPJv4YGfY74jt8DEOFHo9WxOumMnXckvbJQQH/xP43T8stb8hYe6QEw3dgc6FvzjMuDO
WdoZfYr26RBtCi6BduyksfzZaeuOk7REWLSJp9BOnqzA2RHTlLrt+okHIUoFqte0sAydT6e9PpJZ
/f3Ml+2epEl1ogsp2nABhedCCcRU8TwvzrAzDeeE4jF6LfvV/lFpk1CFUggJTvYwassQAatpw+/6
76oNRFPhc2pHSsQY+RdSwuRgtm56dPlnfFXoi5gj3yyOYHeRVht1s8h3ntYdjVp8xLyKxbCt9pYq
31MtRiq1IonmO8ZPg4d/Ya5EuDj1uI36+smc2/bcME/LiQvx0a4eJti3SyFrtPcuVqZpKli5+hR1
uXmNvmLB3lRoj9Ni1PO1UbARFuuCvrCOQ5J256iDj9kEo8FNV5uhepfpXxatwIDkbm6UuPaniW+i
VPl+NvAgWFWJVY0lAY9c/2FyWW6aHpt3OkrtGl3XKk8VSCDt1usX6TkUJgkBQnw+15kHzmEy3A+4
PvtxqnlvOojdsE+b/TVJ2U8HtumxY2maP/7Sq4NDND9sfDPlOeJypHMp54Iz9T9rjs6brlm59RjZ
vCdFRMI6sfaDSdaraqqWR5+7Hqy0UbBQnTrx/xVdBjTbV0Bs8zLR2UX7T2Hvcfz+sRPVnHzKSndG
xPA3K5v+zoF5YOckRpBlJD4OCsSrh9fyLR6RxvTe6B69NOXPrJwrMMfqWgRQnyXxbpe5B99XHZhp
xN2Ed+sYLz4+Q2GUTDDbbLg3ZNvdk4EqDyt7y/u26KwTH2VSOqlL5o3vwy5PsXy1Uzq9DbYLhNEW
z3GX7ceufMi8srmaMbZYpaETqy3Ml8I31MZ2qmKT8A1/pN4Nx0k1nigyaO8MEkzhSJ/JQo9G6Mf8
aLHLvP6f9EjHQh0RePHZjIG7y+DtadAbOV7O9robgv5S+cRv1eBnvJFEspNs/rfxCh8qvd784q3Q
Q9P2J8+w3tN4Dh54RP6ZiuldmCgL0SrtOMofLUM9O/0E9mwMHR7b4qvg5bL4GQoduuFD5vT+1u88
/n6BsXCciG1Z0wbXZNNEdd3wVKMxZG/TbSufU7CXmmrb+zNZBfZV1H7VNfOHKMFahYRqGqJzVgcc
jN3V/nIwqo9d1b6vFEBZAwo4LpUdnH/7YA7K46od7YO8f1YmLatRbCGNleWE+s+f0+siXeOSRkF0
zfSkQWBg6CL3Gnnza2n0iOfSo3BVvg2q+Jr5aiedmdM064OwKWz7Jnv6Whlnyy3qKPGUpc0vd6WP
t+cWd9+J2DnXrUNrGk9Pfo7mHYNRhxUzdvf54n5VSnITMrq/SSQw2PfEDBqzJy0sSABzcnHMT0us
13VAPYF+kzeyb/MzjwUcWOdbdBxMf0Q9Pcl+eghGVtxYnyTRKWbyHMV/uktP10bX4x1pzfxNIMI/
wSa1OzOFB2fRBtvDadOvPRbS5OrWM0GENd7j8+qpZMYlZ+mslaVD1lxNyFuzqIHkzxW5mUEHshca
uTlw0Y1RmDQuD95EH1+iQ9zW7GFJ0sFuS0e8y2aUXx6ZtdDWAfBZR8ED0OL7yi7eYgmbvKl0bDyO
avlBoXC1MaeVAyGjkhfF/XM1FrXNAtHv2Jl5v6W9slWOPdppBh6CnnI/VcJQP2Jhvh8M+ngHp+9+
WDrbzlnFCHNYq7DW4fcxK9IzLXYJn0QYe6OK92XW+7zq5XNSNqQ7jdlFBeiVT/ZKyWjh0FMft+n0
lEk6s4GDPhpN/4pvEDi1Fvsp9yuSEpoTnhlTbiKfM3enKeLJAZizvtHiKE/+AsMNt0FzxyKuHH5O
LwdahEoOiH1uZNJNpz4Vx0GzyxTsvKnM4ivU40JeERHvk2bI35YZgobUD19MTUILn3rJVtPRSnPS
EmB67RHQx3b3x/qGqf1vsHqIuDZsGssFUdTkdVw7zovUNPaguWyGQ8ZPpVntXFPbvua3QeSqN6GZ
7srpoLvBvCGsfscB3PdcYeQWqZjfJk2F8+YMuVS3WyzNxIg1Ox59Y+SJJsqpjGEZbDV5xg4JCM/X
7HnSc+qpwNF9zaWzQzM5yMKqV5papwqS04Qm2WvqjSguEMZOaM5daOK90Ox7pin4mltqz5uHQS6E
fIxViOSE5uZ5T1wKTdKTNcL7YfPME5qzJ9cL9wF5v/BJBmD1WNuD5XP5FFulSX0uxfY50vS+49Td
R6SJflZS62nVlP+qef9ktUj1Zv6QbrOs4upakgyI/hkSSNv4NidUGJPrB2vRaYJB5wrMGQ/UaHNu
MmNSB6bkc8GtudtgVvVRtZLFGMcJ1izl1Rbp/IKlkwymzjToepC7yJuybU7gQdYkKLkHM+NoRgfC
y71NOh8Ri5ioBMMFSkKqeD36BCmETlR0jHu0rDO9y3TeQujkBaGcNOTR6V96ncvo+TTwXqluCZGN
ldX2yXfaWzQF3BV0rkMlpzT31aXRiQ9eyFp/dkLz9GssCTkEbGJ1QAReY0VZ1LavnJoCtvxucrA0
urdOpnczcW+9RK335A/Z/JkTWTmPQXCTQxpfx3nesocuwzKOx3vaB+PNqnHBPkm8A+9N6zHrFDCh
wyUF1UTPd6jUVmVy1p7GDw3Vt3SJLPbGkaPBPMal+sOX4x4EmxAISbRt4GfJMQ6qba8BR2Et9WWZ
/ScrkL8Uip91WfB4Gj9T0YJFeqV0ofpqzm7rDxq4oSdVG11z/ZgclmXZdbj5ca/qonlUXH+JiTRP
rsmkh0TverM1pEnrleY1HYfxWMKrHt9cfB1ah326Rjx9gT6MsxVR3mTC1WYjIfNlHV0njYeCF9He
VED9ZX0e7WRWcgpdsLwSJCE5VYzxj0KTptw4BIeEcaGRaOHd3gDW1oB3+7EwgzCpCkp3EDrz+gFl
7fpaanEC0iINuo6pPe9lAHeHIiwiJqM4VJnzeEX4zk60S+4dX/wwdA1MAUYLNcOvqNFaS0XnoiCb
aLZ3RGuPjiZwy5T5TaqpXJ5Dxd4CCTp5mtllFUrdMxhvpnleJqzvPoCv5U3YOhg/AjxA/4osSoki
QpmMmg1Oehc1vuaFvW90eNUUsf0NFPeaLR55u56aaYl3SezQSSWRaqeaSO6/2eSUEAfhZ3UcemcN
U0pNfM0y199Y80Qr4rMypMWCSWbvRtmAUsG3nJoylifSOuriak5aaWK6GqE0kpp3nO3YL3hYKt4E
9oyjOKNz6Zu6DryXSHPYpiayV5Eau8mreJsNE3m7SrPbDHTSY6vKicNFvlxbzXjDcaI0s/B0V3Px
M9EkuKuZ8Al7+gkmHNVu7x+lpsZd8HEMl38YCaOFzYJ1n8kMy2+fvhBIXUPKr7kOfFPoPbfTkYwU
aGsfnGHB2yPA2apjwdk1smk0Qs0SkHXziTTan10KM0RRbbJ38IoiO1evxuSvl0FD8o3G5dt5ZRZa
qhdT5ZexrA6WepDMPtO9pMjptGrg3nOHU9PV+cNaMyFKuyjYdhrQl0tHh1+B77dfVKnZFEj+dDCZ
abqjgPBnj/KjchP1tEL/8/fuP4DI2gBQRAMmxp47l7TASLEKbJ44uXT03rc6UtCJ9pOJaYDta5nl
Bo9q8uEBWe66pkQU0LfLPY/CmWm623KfVP21BwJEfuir+xlGYl/1Ls9cr8phBwBwHJG++PqgPdR0
TjFawI22ui4RKy9H+pwXrw3RBBrwmO4U7tpwFcRizXrUDKVf7HD1Z0ce8sGzMdO/LFQT3xXD8qAa
loJlj8KZE/e5zNrxngMnfhhA+32T+AgzyTFeSH7DTjQ5vvdBEO53nGjD8oBW3n6csUMm4urSYhTa
VjOEMU4PEu/jT7Pol6fUjbCAEcLkeZSo7bCC/cdBSroWyyWMvBVNIeh6RhQslfVNzzeLYax3U1X8
VTW+i7xY1F3jzunZq6KiDOelOE9VztlPJdkTEtJfLhNyOoobNKJGfjC65ZXP10e6zuqac4Pj7t/H
+2WCvJuymGaqCITcdEz3MTJIo/NSxJFIBwg3z64+c11KT0E3MU6iuc8DrFoXpIsNJlPMIcc0xeqc
R7X9C5cbbJ3wHvrY7K5qNSChFYCWbQiJYV7RdFcYbnPwiaPgUy7DIFb9vVMrtR0B/46UxwahM6KG
rcoaBK4022Or34Jty+JAzPFTzp2EpYft0t8Q07DI25IDcGLj0WTl13qa4u8nhCSVMkL8Qcg15vZs
0hZ1zJSEPyEZcsDW9C2cP7jjyMbIgo2yWNGEOfNkIOqYiW5A3QK+U9TzcNz9Nci5xc2DXbV7Ps4Q
qUM6bAV483xoOSa/GA0dfSG17FweMAbFfz24rjIcrQQ7OJ+/hNGjA8FTUBP5nDbVgvXNDN4Aye3x
WEyW9WHNNd9pp66Kbb6OdbFzpiKTW+Fq3Io+ruzNVBHfmtJJWbuRJ0Ih0k2Wey1je3njazeydKuR
9aLL5EkGOWX5glVsafi/8rVEq7AY816MEK9UQ0OAIQtfBD3d29lhUFBz3X2kc9a6bxPl/jIYa/10
s7l4deuFsXLA6cc4gcwN7yimSMMsMQ8o3PaOW91jGk28ZzsigL5B8J2jhDHWcFQQcykk7nYQA+W/
UBfsftcgKI7SHYdHoxs4C6xdNGY8nfr4o0+wfFOCMf+o2W8uqMqDKKTu3HsZ6mXkL8z0Wwi4Ac7p
fvETnUIAsC2bduBTnHBiHw7TwKNlrwzFXnjOWg4smz5PKpAhl2SqBWRPoYBtLlbYzdK9S4AWgl3P
WPsJNtmeoJNQwpLSjadXyV3gBUGcc1rMojqbOKSuHj6fzxbFBn/U0nrLSThumFtu2zF4L+hn3Aax
CEKz6/qngQjLvhWrSQ64Craia80raenowk7HpFTUdfmDjtc3MUFg4xRObuxdOIvEsjvYvYQVWJLg
yevM8YfkzMQ9LFq9czOZREOsGuW5y8T/ORIy3rmur84Z+J69KQPOXYJr1yPMk/gTpbwRNx2N5snW
dhisrPnY3FqapAnCzHNibKah8GnJbGSLpxMzKhgv8ZsJreabJ+bk2KVoUi1uOdtMrd6vjG6KLYu5
7Fj2/b4TXvDDyCrCv31aHlc5qa3VrKBc/eg+JUTpwyIpfIfhkWddRsYR8LaluKKdIvEjjBnCnXS6
a905tWUeK+E357zSfFWV9kgpXPdol1y1MCI1JVdu0e79YFg+0gFlCLchiESz97ynxKVx1F6dlF4z
J76jZ5K9yjr3m3/5jyIj1licshm6MntvhHcsMG/te0wt26pprcclIXxGvwueFcU5ptf1RnK2u4th
+i9xRZdl3JDd1UVIFi70w78gxRj+WedEHqm/MaOyuAda3tmpVhy63tKenIanTGsV1WGFS+hLd91Y
CX4He1B4y3wKPHT9oPldAdVx2MLtE439Pzf1/2+Eg/+ftY1BYJmBb1KcDgTjAw/8n5mvfwX5auPy
y7ip//Fv/Mu/5vVX91+bx/63X++f2BcAFxlTZIOSijD6xzxgjemr6//7f7P+IWgUEwBh7CYh0HQp
879jX/IfvoCgIC/G/4LF539KrTr/ME1G5kgSHMqh7cD8v7IQSud/xSRIzFI185//JP4LtZC4dZZx
teowGXssKrMZz1HcCuMeg86yX9eV4hFVV2cLDwvgu00ScJ7QK2DDgbfGzoZ42/e25AE+laK9BaVM
qXuGdRQ2be+snE1hx2MxHPzlUnjKQJfu/VlNI8I1PY93EdWVD43Bq3YZ5C/RmfaWAQ6h0sY7J3SP
HkS2Rh+rWJ8M6pBvRc43xv2cWu/vgq3w3iCLuLVmA/eny+nQI181rgHSMqcxw5K06Zaj8EtPvbCm
FwTTkDr92Xs1CX27pGpUJpz3aumfh9GnaGPWYQpZPWaScSf1O0QU87ZRGyOyr4agXpZcMuuXtBbv
Ym2IF6hg3eqt9dVKY9vejH20HlafBtiJccluYBm1mY3qMeAA/Uy9o7tJV345/gHUpeQvwhaslJiE
vAi2Q0FHZicNoldl1lBqqRFE9xyZx72TlAJhu8ye3NIgMMaS7qiqGZ9CycPfmvk/Yi6XSp7cUbTs
K0SSBI2ZOzq8v8Nuik20w3Xf7hrLGe4t7zv5QwkHqJmNtowVt8ugEx2WNLcQLHf0d+9KZIe7hvTe
1pmNV1TYJdfMRB2qGWMYZQJybzRzjXCLEtS0elGY2+5oJkLHOOHA3UAOZHfTRMNK60ln2y5RiVKn
uqBmqLf2gK6r8qY7w1k+BiurOPCJb8tPiOzbOQe5tb4lvIt3bMsBtKf+L12rH9GaXBeDj9eyMhD9
nkUmS0v3BD4lp5Jskbikn0DMUZTwtt3mkS4EXr1HSWuA1Sb5hRYOHBnS2Xld9aufGl25zYARcMH4
GASHZSh472ZJ3mmKA86X0Vryke0dncxjvuM5Mm0jaeMTz/seFrqi+HIghVB0bM09SnOOPVgigqH3
prHPi5lBHftckFrIN36FanlaTbgntzStPQU+BMM60jLmzGiU4lBijC213pi/5AyNndmhFyyI9tam
29ZuLeggYyVTJ+l68Q3uTUVWrk8M7pgXBZzSOrdgw8M7DFSGtIM5HJJxdS8Lp/I/s9c4x95wYYd8
y70fIHEYHIkThUbo33I0F7Q307fgc11ndYgWJWzn9B7SoTk6ntj6FuMtOnA0uaKya2L486Nn+fJH
tmT7xQIWJWVGIQ12x1SOPZKTuGZum3TJSyHc/jTi0WILoracl8ST69hkPcc1u/PpMP5FtWa/7Xgx
wzlTajUbK9Ac0jemhrPaRx5rJjXg3XJwxIdcDPgsO4X6Dfd3IU3K3SsoyxASDR1QIwNGbn57G6OZ
HNfQaqywLF6ZJ5FsbYzkFJkEC4ERLHpZ/eBGeZv8G7Os+lgbX5yybs7xdpnxheBjvYc/Mb4qKsgv
jUf2rpCxfZ5Ja1CNKoUfllWkSIkvyt4wsM3+Vh3z65UrOUmQovLeszFzToRqs8eB0r4lJP6Zn6wK
dV0MkB5SiofmPWnXmxUI7kZVEqZinfZplj2nIJHbOY+Wi+n79TEniPk4Ejc88PGn78OfTPpcjR4A
onOK9C+4OQiGR6FLpC3mUT46YZNm/Y6YUPQE+yBeCJjQYiVYPDDotlF6zcFT3ffTe217XFoifm8X
q1Pevhua+NEvWYjyg1BPbRAc3DHUt1jHrz07284+wopCMkJ6vDZBzc8NxeRd4Kuh5CtjpT3eQqqa
WFbF1yP1j6lirRAOk4OrcmhoGMPxxsPTr+kR6LAebFHsOCe7FMuBwTW7DnYzz6jwu1DlSH0gc8cw
ddsK9Ibq7m7h7yc12xF3PeTUKVa58VgKR51MlO5cMFSG9YQv2nG21UQucpHn1GAW39C3cWsmpUhR
mzQ5q8iST34bU+PV0lrDWj2S94kAvt3UTcmiYihG+ZizLyPfPa+PgkQGC+SYE/fQTMlpUEvyaced
M2zKypEwWQZanoIHM7kb5rX+XnpMZsOx8RyU+bb/0WSOx39m5vzxcf5k4jOXbvDqB5P86alVnIl7
yGfiYaM6JLCZsBpiOwJvdJ6Vhfy3ph0wMjJVJU98nBnbZdw11Vhh0TeHnT/Y76M/nfh+vbDmtc45
tiivHMGeaTpBvXZoPPN3ka+3WgRfnVnfzCpgEGl9LnF8nRjxGYPz1OU+GRmVtI/2bD/03jR+OBF/
Xw6lCX6SnAM3eBSmcVkT644smB8uI89CzHjnKFVfVbQUYb20Ngb9m1OO4w7kYv3hNw2VLatX7Up0
U+i3HTBrumsegmL1aCJI0q+oNtnEWfHnkBS0W1VIHLti+cC3llxjDtL7WgN2qR3zrJtURszTG+9F
Vcldy25qI1MOKEk7rTfuKS55wRWmbeqrZ2rlM/oJ7UMUGQkTR8Zx215Xp40FnyuY3OAhq5vmMFfV
QDGQuwx0qTVZei+TKNmPWVS8tz6TjYqB3s0umvEdkBZVXyyNbNibol0PeGnjXYu0etPMtnhZvM7a
CXCRBIEh4C1xZJZYbXwpiHZEu5nlEymejMJmFCFE4ajSY5bIkSPt2gSkAJEl9L1HbLcd+YbxqrGD
HqVVHusulni4I7u3HJg+eeSN4+rNtlp7l+dzg96OJcRtQIr5IYVbPY4lg20Shfe2gtwruixsqaXZ
ls7wMJQ8E2XFXzrxgjGku/7iCM8+Ta6ODRLxKsJ2VdZHVfDoYl5oPX8Di5XXWg+Zbdg8v2q6CnJ0
x5yzLlXS1Q9DhqOx6qNLU8zpIRKCWVVTVdvVcL2flQp4H5rT67wSIu8Tpe4n2VkPCXGshwRZJcU4
vvmc1MmfoWm4sDHKQRZXsz9MfUH/LYRrFzEYauZ1oTELKikYjF1p8Qfep80dTdfPsrLGR9E6PiZH
ydcjj6+lXO5ds/+JEcR4mQb5WLnmbzdZx5eM4s5jnwIamqXBrKgrO2xFzaIVYtFMkRuyCId6Gk44
yFKSM7deoqBEB6jaOTikrsgqtdHWQ3sLf2N2yR3DL36PC6eul9Xk0Ju7ul1stQaqux37AVABSa0U
1vRTxl70y3Vmnvm8JX93pJVoi52daxAp77g4ei/Bi24y6eCQLYnTNiDSRJOeOWP3ppl2a0nnV8LH
4pB6VXmXZjTFRZKSJitivO1ZDCVXNL0GR7kIuCH8XpjaBh/WvnPo8HG++qp1EQzYdz1r2HPsa51s
7R+Q909bbjScEsTTwuM7RBDDjxDr2WgcJ/TgRN4QcsIKNqZTrsfv4ol08K3HNr0wVcP+0CibUUBR
POn97QNsUMMFGu5zYtnKPrZWO96q6ztNJXgdBgLqg+Qt0gMY7ocCCU5sNm9Z219rFtAvcmWGX1gp
g3SDk4Jds0vEbTuBITFPILzIIocVIPd/Fi9OR8mHmSpmwfPwliJ34qXKUYqzm0dwjOYihH3VLdJK
XguyeJ/BMB0UR4ujmU7lS700Lrh8hwIWg5Yx2uml6KfqnlkWekS/Sx9Sn+dHkRJabE1soqvgRmEy
JgNQYP65CWCtP/t61HHWoWl3TKoCTnOKG1AUPJQL0pQyrw9dGb/Ojv0qTP9q2Npgge+HzENDWDLh
i+knbfcWRWi3cWygMIM1I08trp1KGXkWo8/rSmIcM8XknVQ94gOWfXHfVoX4FWdr2Ln85MprD0au
2nvRVB85Yo/DYjn1IVsw1OpsEYPFEQVkh5OgLKz+mGcrXasTw1KRy4UPSvLSpv2vxM7dU+d2MctY
K94uKmoPg2PZB7tNpgNVH6wZ6lXu564Jp9Ua+Z03yE0CRijvnaCoym0lwj17HnbREH3lGRF9s+3+
ZhKB/MYL8o7kC0/wYGIPIrNIOzFTDPEIKcKImpvnxiDN3HEozRxDnDvQqh2zdh4mc7Lwb2O4ssm7
1JaHLnoMvI/BiNv9IKkFyiGrQ+TT8YG9qn/I6q4+BEOhdoLfxLG3JA31im7JnOvphv248TD59L/a
vB8ziL1cPsmc4Qur6xL1rltd0hxNZiwKrmckn56/LYojQWW2R2jBaVgdaCyuOQv7YCJUVVljaNnZ
89zh7uUnYrGm7dZoJjECZCnfKo+RkrNioGtmiAoR0a8ZNfSkjbiSToPp//JmR9y3gz622nn8Wtbd
9Krmrv7sBuClTR7PQ5jQLbX3GqbKUQttyXCcD3ohRueTStyVDKhqVQay05GWxCK3eiEljSlCy8zc
NbyjydkvObLqtdoaWsxueijaYxtZLRFN/2BOCNytTLqbxGgo0A44URReiihi4vOxGexJOLApqODp
Mgj2mdbDmyhKD65WxicuftC+IaJl284LUrvf7DYl/dKo5lX8i1PQD6EV9Ni0QXXsVHf2yru1ylAF
Y9R5REaAlJIe2Ujr7MdOc2m0nnBSQ2Ka1vX8KEuvPGAob3fBxLUl1np8gq5XnHx7Ljz51m+7B0Z7
42lhtHdqkEAlWPYpl5Fs2UYWAWuKhH+yJcwgo2IfPz+T+upW9ij7jRp5v9fjvW+sDnkfdtTSeKL0
kheBVv4PuP8ZsWNtmcW4ofmHvupyn9MT0Pr0BSSB5I6l/ywHzythU1uqBXjlUmTpbimicP/KYr2H
djY3g8uDJCQ8Cn8QIZXYxZxg6eGhbedp/C4y8GmyWyTlBkghE87ZRKVtnuAWeNx5KgcXRBEASEAC
SQ8kaNVwkKkxISdFbMI7i1wVDBGeFX2xLCTNMQBGyTqw6JueWqP/00IgtbnMcPcBJSXffBKUULHn
93tdqtL6DL45Jmpah02couZUGnNynPFv7AeILVr/Sy+r4a9hokxNR9Uay9HAVKvRqU5DVAQzuCrC
VVHRKfRbgj8SDV2B39g3+oB0MAEkK4XN8mG0aB7OtkaXHNe8/ctDiypd57pqqqvCc5xo0IuZvXHx
vuGvgd9c8E2EUWcIXQUlZkKLuSs/ngk/1gLlhJHK8R/Dlg0aMrOhzao0s79YnyIAtv3zUtNPxRY8
ORZLQSPnyM7JjXlBSQ2xVQEesHgtOmgO9xq43ZMULQl0+pDPC47QrcMr5ZDZEsMszaqzhuWSWiFQ
nbihVumXwa0+dCTSIBPGLnLovKbmYiea4hi7/TvR4j+ZxvIweb2j+z4JQXmcq9E9Y+GY6Wqcr9Ng
X6wRv1LDflxtL57G/2YNAqYaCaw1HLhyA/5ktjQfv5kFg2DaFos4Hi7RAiFRNO45o8BAAHTIEPxU
xUuhw2nqkaYcfL6RT+JNuuIloPE6VJXCVqlhxnbJH4w223PzLp57eMdGg4/KadhoaxiyHgX8ajml
4eil1mnR0ORCC/GhtVEr2VN33002ijVj1pwlBrqYtoblTnLaCHs0kHxmKA7WgKbqiysx6ursa3hz
0BgnYXn5RdvV8uZqyLPRuGesRkIKGgFNNQwaaSxU8B0EOQ/q0xyLPxzErf2oMdI2zc1L0ZT+te/M
6JK6mTpFGUdSWyOoU48WBdS/3nHy3JuVNx7NJsKmxEGTepIlwMBR+Z8O+p5NrCHXBXDoYGvwlT41
ENhvGFZjsZJ63o1EjnCFbGdChSp4k9il/ThD1LKMTg45jC0lmKwCS47LrFTXr3hiIayR3FzDua5N
ZQ1bYp60rYZ3lcZ4aT8of7MVRw6V7kdI39rhHJvy+L/lGgOezSb4KYD9Ft0gm1amYFfT7FLh1Zv0
u2i2sIaH2MycTS38hCiPYDfH/PRkfpfUurqvdvlurtUdtixisjvYmj78ltObJl23uobrEMB7nNY+
OfpehIdOd+Mi0OOF6qS/m+49c5IXq6nEWeaOelx1s27r07Fr8+PvrYTe3alJXyjv4KqLFpaMA+28
MIPzOdWNvalQ4oZmpttm6/zDF+b0Q7QUIEiqfrvchc/U7b9DOw3PC/m8F3CKeEdLQHaHzsS6DDXf
cQMG8tFdsvnZgDratGZi71ZhPLo5j1EnkvW2WtmEQc+ifk/kzaetN9GFxdxYBYPtudu7afuJA5Ba
Y694yRht7U3mndsMj/Rd1z1Umeh/27oWOUEHsdVoFxRQ+ZPIaXDHqIPrLrnQ166laU+xmAqwNTJH
bJl2JHP+nI1UMXs87q+FDN6Q4RrF2oRGptI3Z/G8PXr0iLV085DTXHsn+4CeZ8t/sOl9nuqT36ub
NflzqEZlcTXyg4PXW8907i0beqr5S23R1U1GAH/RqGNQDK/IKW/VAB026vrpmB5qf1iwWelq6oaO
6lz69p3dMbnP2VAvcGV7uwVdnSSoJjKH8SVmdk87n0GWlIA4h1x6Mjcmzdixr/XauiwbtNl4L1R2
I2oMHS7rNGwtkhVRJuejb7BNQ91g3Je6hHuqV9y7kmLugYbuWFd1TyUDY59v/y6lx9sb80PeDq5O
sGVQJ4WFjZzoxiDN32YwPK89Hi1bV4M3uiQ8oIwiZPEBShwl9m8mkt26Qdnx06yGp8yGtXOn9sfg
Uj3OBjZ/MPtoouyGYnJH2dxcgA23JVVAYde48GfSjgEMv2vNI8VbVFedT+RA9mwtqT+n5HOrdeF/
W12OHnu6J51vX3CuGh6yxJCSW2r6FxvDzx1aF/Dams54H1jGFe010mqSyX0iKf48LP18SAJKRRpa
jEFK/RPYBTFIgPy3She7zxmHFz0DXkKc4R5rGf+1SAkHCT//LXU5vOERLYxi41bq4vhgokKeIinv
SvqaE7YumDczquYNownuWl0/nw1rH8YrCw5XHdH+xBwkKavvdW29FRAqiRaaHRYURjVLE11wT9O9
RQR1h2AmCOM2gklfggt/Sv02Z6K8G4OBWx3h7m6urUtik3pUJkRk2i32QeJ4Yjpk7tgD33qymdTC
PtbIh9FZEneJ/id7Z5LkOJJm6auU9LoQAigUk0h1LTiTRtpAm20DsckxzzMO0ffoc9TF+lPzjK5w
98yIrF70qlaZEe5hNJKAQvX9732PbLAFMOySuU2FlhcDIgvmZC2AsRBTd3FYWvqAmaw5jQYzY8zJ
qzRg30/BZLLCD/uQ1talVdVHa4i/hQ6pQtsiC9vTqdi3HYFnYnL0T0HcjHOCdPouxPV/lxfWOgb7
t3aI+N0HVNRtjNK7DXAYMrBlSMTm8SPpO3M5dxnVl56sl5xbjpiXaU/mqb/s6Zw/pxUbqCKAHsaO
ZdnPKI+mzD32ica4ET7oqKEOdsL3pq3gWfeY5iSMIPaEa3B6EPndXDvrcGMXAFRp24LktgmF5gRL
bslpQ8rlAU8WO1JjDnEtudXJDUtvoxkF/Ra8V2Y9NdLKyCT+og/woXG9y4Pu2VcwlfY1eVmEXmL1
tCXWp9xoy1VT2negGhOSjaoPm3tmr7eJfd3FBm4PZyqPFXfcQ+M5w6YCwbxkRQmwa3gOkaLuxu1d
66Kn24ATL0a30SYN3HWDpw6jlDOPRfdcuKK4SeiLZv7jgddC9Uq2fmNRzeAPxciHMZ5j+8sYn3d4
Z4L2VM207tTsuM5RGjVHd8rOncGa3roleDpNuX275tHyuECCOh3fOIjQxgAn60DH112bAdFKSoPQ
Uj3PmzEv8KAWLV0HHA7MXQjBZYf4EJN3zNxDl7Qs/nnEBNRwBvapKWjJBAYhHK7U2RsoMGeRdtaR
F+n3hZ2PHJhyuRvzrl3JlPyO0mJKShYP9ui/z+6sTLFoSU3e3XiZ3T3TkDgfGgL5l0MWOxujat9a
vBvbQau9Yy9Fcx4HN3noa1WZXpGayZ3+xjcZDnZpdsshmmTmbIrnhNqU2om3IgP2il8uwFGT6xV1
RzWamFXwrjlFgfCwah8Iud50R7PT5jN0C81ZCsOlmL7Lud4dKt1cb6TNvMG4hTalF+k7TQ63A0+b
XcjxekkblGTt6L29hlC1cS390QCTFzVOEKwrB8ZCSm0G3wnWJVro9p7ZdMu6TSKqIsxe2Yjb9DgQ
E7v1bB99RoxJh6aeVAeWIvdynMfmPu45DVfGPK2wuKRLs6ZJSAeOv/KlRTT0X6UpUfUC6phjI+Oo
hHro3GMjiha0Plj7qSaIV47JU1Ehl0izyR5EyXRpSbK3OzJdZDOtd9yKMqe6WQyoqMtSKDNMD6eB
+pelV2QQEpVlz5uZx8nOO+JAMk/63F+bOOwOkKRP8Kdylm9SRvBADeBiyNjUSn5AVa9xpWfFjSzZ
7kdxZX0ndPy3O+Ofa4PE8/CPLRn/8b9A8Hx8apv6NX///KMX4zt4XDkmfi+CxOJkIVeiUzDDBrjy
uwHD+E1aOn/gOZbQpfwiYP9uwPB+w5Uh+RMXqjdhMlwRv2PD3d+UMsbPs6mXlNge/ysGDGaDP2Aq
HB1YuA13SBcmuz7cAz9hKvCcD7E7qAdmyQPTS1g6pIMzAdevuzQHsz6HcPuITBdmuoPlWa2jdmMP
5XmyqztZT3QXBiHYy6F87Xz2ljpZskuD6uGFEdMBxn2+zJTJQLPyaxpIUmzwsMR4EN+bXXX1xbDV
IBKX0JjjIngZXIZuxJn8BbmdWy1DnAoJIeNUweXtEPCItCP3G+IVs0BSi6HBGDDLyUnJC0aBBI91
sAuBYMegOxG/QDmMq7zPaCcOX6Ysf84097orTfKU/VM0NicRaw2T6eLQ0JtMEgRxjLZVsggFP4ce
L7LqwLkIXXJ4Yhz5yuHnLUvQ/6vAuWtkS+eFGxa4RHhrRWLoG7ehiidLu5XdkYko/Polghu6RuOU
BFXy94SoBA4/bBTEumJG9+ynqrGFGYdnnTQOIlIAvJFlsyg2mabspjH1T1HtXTf+eB9NyZnkrbZn
QMC2xne17cxgkyNQ/pGU1vCp+fhcmcleSS6upUZ4dFOJxFTDrpvW9R9RUKmB6tBvfbM8aj7jeDdG
Wwh1ZHCwxx7OkvKjx062MQNPLN2MDjVp8uFQ+7Kr9Mg4dG53ac9kNMs0+hgYkGDVK95NY3RPTMuv
TL66RTHQf0e++xGJin/q+qcmJxc3yU/OFOnOi+QnvpcATbG/CQI+CJGlZyMzrpRfIsSQOGCDGXOg
iPiAFm1PsbsbonX1YXntBkjmQeftdCEg9vSUGQF/WwszQjgei/dAkgdCPYTb27rXvoDHO7OjjvLB
3BBf53swuydmK5f+VMHKlryJAJx3ZS6nqd21KlXHEM6Ap+29eVl8xlINr5MLyDYtDotRvJimlG/B
SC84syhcMce8WAdnQDYW5zeI6mS0j/6IDwWlkAOW9qzP032E2aBqjKtsmq86C3GBWbW+bhL6J6WA
QeyYA/U5KDiJQGLJ+KaHr1q6hAuwsMzwpWiDx0r91DnIt05W3zfQM9YBNpd1xsCXB1n4gcvwJQqg
Xdims6G42j5Cud3oTLSwJ9CoGlBKtTTmzMcAbIcXem3vGxsh2GbIAPs2WNo0hl40sWTzUx6Khk6W
AEAKI0/+UpeUBztvu13tSMXqwlKYT/d2UB712Tr4+jxj+Jeffh2fRSKuUIihLTZd+0JvF76WhHOf
Mb1iRSRopJ63oe3ehnpzI8zhqtOr58kO4AcMtF8VaGueV7zQ+eISVCPgHLJcLseGES3KJosjAkAt
L5AYWLuc7D3pgnmLgdtRI9AXF/DqqurBV+K8QDkIucu0QV5Aq390uENdM+ec33unpIbN3caAQTL2
Y9wThNcSPAabRI15mhCUMaZLueYhGyAhsTwWUUiAN6VHFh7LW+KzYmQpjeGiJP5EWwBlTxFzOrpb
7BW62HNaEUGqJOdbbuHWLI6QVa/xHlQrdrUfX9MyAJ8oLzMfMG5sVkcTqSWqmE3paiFDiIwXxKbB
uXLOcHtO0kHEwsghBmHXk8BuaPtb+tK5CCovh5SvH/SSTz4Zol0XcJ3pLJF4Wt3TlNY9bXTcyDbn
cyATKU6gKiov3HS4mWL7bioYclJuHV8FALoQxTjoobm7S2D+5yiTn0PCcLU00PL0/DkgLQa0oE+W
X0ayCoA99/HUXE7jcElFzoOdd4Tg+VWq1n4hqsyqnHChy4Z3RKz7Y+zLd05X3OAyg0g/3CZdyAx7
GC7ttL8cgDoz9YfuITScePQT0S4T9B8GPWLrkswayfx6j5p1SuBobmyX4a/FsXzhOdGt1BoMeW5O
orjvnrKonZ5L5BFqstBJcp2P2Tf4+3w8x8ZilCgUSSh1jas0CTaVN9WnSGeOInTn2neo3muEtYce
cGlH9SmZFHA3xIgmo+K60M2LTNmQXYCfWHbNC44hz9nMfdC0t0j/I1nHyaQ3CEVXCJ4fecOTb7jR
KjC4lTVfq1X6HGHsUIOTacmqjllkLJ6wip+KoLmb6AZa65xtL2hrBYuCHeoAP6nb+HN9DiI7u/ca
Na6fWhDrjbsjJtFSQUCHllszPK+M/KKpuD2YlBXkfyo8WlFyl7VcYYWXXdf9eF8FiX6VQBxeJRPw
GVZGzAEOuUuoSOcpNZo3/G41VoLhMuOrKXrr8BUMs+LyMvLrR0cgd7n122BIQAqDXn50+Bggyocv
FX2Fb4F6siow4crPnXHnhYGxp5yZUHuM48hhV90aJXPY1jCIKZUPnBycXccUeYlYbkH+ocoPi923
JOyfurR5A38Pxc3mGeBUPH9azgv63OhrPqpLEDXRhT86zS6rimbbJHO6dp2i2bhOXR8HcCELUfP8
MdLnmmMVnHexTjHl4ReD9z6Um6jm0h3rk4wYxhiJ9an3iCgDkgKH6ApytWyfAm94de1wN9i8YXYG
32wEsVVUcZ4oBH1ZLXq3U4/ExzCDL7LM8i/G0Mghxd7PRnYgsKz6Dgu2WzZfaTtb+FSrGruVYL5l
HSMehaLA5YGYei5SycRYB4UVmk+52V6ph9fksRpQvYtdpQciZOB/yuNNoHF5h9r8aVROvYTEegbF
TH8piQMeiSxJZDn20tPeiPFp8K3CjP5K4DOZzf8jD98veX5ln/h/1YxOI76T+Xt6bN9TUXunoebJ
m0esaD2B+2OmD+kF2R7eSep/9rYjlmGT2JsBkk1mFWSpcFhZg/OtyOWBzAjGmQyJGn5Tv/AzCeOF
IoMQxOSiifgQqgkVT6+mV9wPq4KLBn78zMifVVJ01mUf6ydEU28xVTzVx/xBd1gaIE1gESVvxq2s
Fqt0QMaa+0MkmlOgVU8OgYsFWsqdXpCCDkrBnLEkVT4Vvb3EEpjgPKR2JsZ2gLOLZnIjlXBck2ha
xjLRzzK2+X6zyaJZZpRgFjQwwxEEKr/rp1UwdJICDOA/Lb3YSN3D1sUy0EaApFzqxD48ChWhFtNh
6Oezdyt88TnqrPbCELxjvdF6Qu0GYJwUVNucNDzpJWSRtOwEpRjW2UHJX3mhk5yEbmGAbik44JQ6
HdoC73MsvJNvzggADZ/C996AUB7QHFjFwzY+JS7wJMdhKS9zWkN1DX18budXv2EJnVXxZlUjqsO3
6ogZUcs5RhR0ZlSmLNs8sffgYXkyNhoUMk3L4Nrkz6NFNAY8zaeg9ntheXiGXbeuN1aEYWrEkLGU
LQCakQtn7fXsuGNKBEmEHryAc4CbGdSYUu+4GlTJqJipG40GcO9fz/jc8jlA92xJAdUsOvAi10E1
XWoT2LEodps72q7jV7RtSEXsQPg2mnLlqcZTvcnad3qp44dC9aFCdDvJmJXXUz2pUGqMlaW6UwUU
IoVKgd048eA3AvNRxwG/jFQmE3pjdpmH2CtopbRuS7Kya075wQEXBrP+iYJCg5/BlOalkgOXqup2
hQ904+V8W6PgcYKoTvKTa+ZV0mi4llZ479EMG7tUxMqE519L8yyFMUyAQo0Hjjnm76mBvg4trllp
Ls9TU+Ie4mtge61qZxljt++M5VjGA/nmtABetH66Zdh8GgOgvoPl3KA9HppK3MQOGweaF7ZcL/eZ
6zC1a+mLSPMbXfcZKDTyxYw8jE3GY5hxyLEDaV16GsDq1mPz4aRY2xIzx4zl5Q9mwtHBDVkbvJEN
gGUUF9jjJbP8WHnrAm/Zpe5L0cV3XYXoTv33hw5iZo1vcuN32QNzgk0Tjq/qf+nJBY/hM4bPMDel
KeydyEjPVi8eM/5tMIzhomfUYDQEkyV9nFuN2gWC5zTYMo1/sILQwcWcv+sTJ75p4jle0TSsO31z
wsXpsjvlSUnJJgmqel/NEoBFeQb7iKJHJWS41B3rXHACWRDvmgCBudf4N3dwpznz1vFjEQ5k+Yx0
nfXlQ+B5J3I0e0Lh+ykbdm4cPNpOfQLbNFHmVuCdoUkGLMBLljt3cePtvLi/bEDTzqa1TzTz4Me4
kcum35WRfWcU7vUw2ueJym4Ud/HYDGzqEsPP960qaBbAb5ZDOn8zy/Fegk9bkjbgLg0Z3GFVOlaN
OiZleGQCoXajYw/gjrcdMee3BJQ0kIzoWAljPpOH84hlJ7C9D85H9NOwpWhc72SNEZDa6TU02TSA
Hk0XAE/KhfrsZ0d7DnTE31odtu0qt/c9wRXqAbkpfcemOoIeP2b0QRHvNMK961RVWWuGVpLL79bh
yKJdp8irc8Lz0erVVjjMH8Yyq1FrsRLmKJnc46ilQ8crh1+12TDaa296Labx1TL0Kz/obg0j/KDk
RY3wQ2iqzkYYKRg9Krjr2F2nQX9pU2Sz12I+iqEbX2d1OCJ3RwPOWAcrIn27icjuhdYSAMVYgSWU
uoG0uLZx4azatniQkn4c/cYrsRrL4jjbyZ2sCF50WAqrPHuGk2wu1RDFb9LzTIKBO9W+5YSh/AN+
v+orziyeORXvQ9WHN1TqaM/geShTSYoXwzW7e7KkNe8wcGjrpMU8VH3mX0LTf8tyfyHLIVVJwTPO
dYGpClMaDgDUf6zQISnUATHlv2l04ae2LLL2P/73H7W6v/sj/29uShL7pXSYDL7pmn/MTbkSqCyK
GX9KcFYn0fS7bOf+RpYKRQ/BjhYl4QIZ/l22s38zLBN9TQppGjY/+78i26EBqlzUf+Jlf/3NFYT3
/fUMqKj5n//D+Fc3wn7KWoR7zrRTxpYlbpwvTyGn9jNBCaZYOleh4/rTEu1p30cihFpQfwjlTRSI
CcLpKSr/Mi6qARu2sOzQFwJbozr5BoxnVl1SZZspKO29oYfNHZCMq15ZI1vlkcwwfCe4/Ret8k7a
ug711eDgW+i1/hR5hNulFg63MJQwtHRVtg+UFzNXrswaRMWKwfaboVHcqeNG+OLKSuXmbNQPqlQ+
EzcAfPtan4BbOmsCuAknpvFei9at3tHJN0IPy5zpJizpNMhLcE1DvTWVSzcQmX4BPe8Ka4115QbZ
fdIV8oJGA3LXyozq0NgUERvxWmiQSX5nKM9qYGYxyy5Pi1q0V/o03EtBgIv+kGbLV/qiq0kLFg8P
ZBBu2MLxqDNIxCJRTlmz0mESaI22I/sabhrPYuIaOtE7aKdoGXWl9kKMZ8Rlb2PBbZQbty9Td+2V
9jwtNc2plpXPbzLk9Kmwz8DMm2f01uLyxuJbTFVCp6vcKlnKVjbgEdPEsaywr9i4dhmoKb9wqazD
9ZeLuPRUJ3KIsriPv2zGUD3vgl6+jziQPWVF9pLhmXjyBaa+q9Lz2sWsbMs45vrrzmqp+sLSXPfT
XVmzj1NmZ34CHEZlgCZFA+xXBMZyVvZov0FfbJVlOsQ7PSoTte0j24TKWN0ri7UVy+BiULbrCf/1
4OHcm5Qle1DmbJGQXiqVYZvzkfYJeOvR8guMqO03bQwx0YeOucyV7ZuGQX2TkSG4RY3mUyOc/mrp
7HD7L884xnoQfIIKu8JiD6Os5YJKaYLt7XRta2q4Fpw6K9LXtHiC83GH9FVw859xZVLXJwQudvyQ
xeM8zs6epM+8ZUaJ21353gkaN4tSeeE1s+4fWuWPN9TjLVKe+Uq5591Ap71GOeqpj8Fo1yPuI13C
WyO1PBQ3BFSCU6vM+IXXrVw4osxKlVV/ihLjjjI8RL8SrK2uLP1DktJtGeawF5e1Z/ZPhZuP5zIY
wegGJidb872Vg3vfOlW+LQImX6VVAGLqW36LhTZ7QAU58Cl7F41bReqHAYPtQPvM69HXj2D9qudy
yquHytEdbZHyHF+4yMm3xK+CDXZiNqy1PXAI7I1nDPAjRec4AvCUmxlIyMSxrZXjVnW7C6RWXdfK
pQ/pahYLk9jKiQhNc6cHLt3i7hBuobrNl3BXgMYllftB70yyNF1txEpQK6dr5cmXgToZf82QIFmQ
fgJMOM32wskEDdMEeMolUp8PBSNvxKIIiugQmi3LhV+FywCJflwY7iyNhdmEcjtbvX/0PVra0PGV
gj7YG8IbHnsR17m0BomB3NF7Dq6dwGtZAthZRD3CNxT/wD5SIj7u27TvzzaDjUtBDvREyLJRwTVA
knErnjw4gDhtqobGaaljl1IPEUafTs3ZTmaHwpzjC4mj6gApCEbYSMicHAjCiv/J9PdVB9CHMcJ4
TNz8rWBSse4G/5XqZ7bpxLSWSGndwh31b5mVu0tfIEjU5MgCMuEGCYO82Uqb5WpCGWC8Aa+kAUnn
cpdSUHfohoyNblccwkYDdxamV3rIwS9Abc1GAx8kZJEFCd8OkOuIsxOVg1PGIrXtHnRZ8uJOHKwj
HRSeDZWTKxXaj5fqdwYLKWPIJWaMBWMvHPMyWrETjBamH95YI5XGuWB+YCGwpJAFhrTCtzuM9+ir
FWQMsB/OPCSnocymR5mMDyFF3SsIdvPdCLJpySj1PdBGUPdAnLD9qUjfmO4Cl/G8rmvFbpB1u8xL
aiKtVDjs8MJ606NXcXeS7zdiyDbIVziFJPPgyiJ3qSbx+pq4EKVydDr6bVkjc3N8H4hM4x5rDzUs
/L0+1S6Nlb2iXaVMuiS74QW8h/4ED127wIbD0j/x0SaZHO7qZLJfIWB7u1yQC1jwuQX3pTdszIoo
m16CBh/zPZEEd8OltHBqA/HPsEhFUBSNYc8zdmLItY2DP/JCF7CqXAjkrWQRUrgRu8bcmWPxQjsy
YKRafPOVpU2o7pnzra3ii5TZT0ckdNUGTYG2RSwBLMGnn9rAnVBG8X8kd07uzGDTJjQt4IREHZci
mYq9QB1Y5OBqh8SjdSfmPFQFqbkoBOIPJ7H7xEQArJjnb7C8ozZaabbN8GoueEjyKTJqX6fE16A2
5Cilqt5PNiphXfQUyNnQArZN/Rx4OWcGcD0MtgdeHWgLA29GjJ2So+AxTcc55dQBhKh9l3QrUfNI
RZztVcCWkyjyjx0yX7jItawCZsqTp0i65jxz3qRwKKADPKQDqyvGcQNBeCOLyF2R0w0vKLQ/6DBX
75qmgaqT9Rt6PAOief2l17r8Q2pgqjSwepkU/eVtsQWwE4IfLOWTw2P5IHmy7qserFUO3/VaN8dy
aQ/ZfDCr6srlI/lIFYg31NNvMC7jS68oCMMMXb6O4OHdOBUKkz5QOMXaoRJCqCiNpeX7MZyDpakL
+OGtxJcplL8s50K0Af8EZL92UeeVKzy5FKkDLFnNNZAlAYhnsuL2W9KQjekmP6TnXpSQrVKtIHbX
5/minaT1ZBbWtK0SnASDxjPCavlecJ1cBWMjl9hs9LdqCN5Lx0DNcqeb1k4eAoUlQSsD1JcQRImY
UGkwozpLUJVYDwQXaixSmGPQfSrGEj7r5SSca7dvn8DX4JRLRbHM3IKCW73cR1NjU7UAv7nzww8I
L9FR8/rLSmjRFt6zwXN0SJ+hA6UfkEXmG1yp+UrKagA6KI7YUR61JLrS7DbdsLnGHJ0Vl8loEOpy
mi3UavhbM4JLQISTbRjb07h5zJ3iAXcEM5ryPXX1B4axDkRNe3xR8SQv81BkxGudZYLtHRnCIcCx
XM1PVKIy4rFBKOVzTRiDUFHIZrpQcnnMKJingWWDQnGiI5WJH7bQw3NFA/LBN5s32xNih/eQSY83
J4SKiECLrgyuUuHT2+m9ACh9YjYZXrcA9xZSoMr4rb8aJwajXa1vgvJ2HLk8lhQdDGfpGOyy5/RF
RD44ewk9mUwKe8tAnueA/FA609zVOOllFfc5cH91F04Y1ryictYOSHogRr6LVGk36G640i327Qsz
1KZPCm6N3dATXNNRbYgCK7mgmE9Nr0WXGOcdpod4YViDnHscwc5dhrk0p4NFKgKA0Rv7tB7HLaCU
AuIQ00aQ6LH/RPhFA1YVbOYxCF+tuhoBC5SsEANMOZ2uoZuYGtmlB1Tpm4A2tyffpt9wi30UhAcW
YwXpu+2kd22wgG4yn7tldu2tZdjBi8wS81BpusNQKemuNYQ+8F3xdGkjTy+jihyU648hcjdbEp4H
oOIzQf4tzgjXhl2O0AJ76mvsbMMnOBLRlowOCGMvKKOl5YIxyVUl2GdBCCX3hKV/yfyF/EfQRCuD
mr4DLv7uakpyualst1tTZaZfuZNRG2DqKupjk5GpDyHarQwyfTd4RMm8qO42OibyQ+PM3TbwkSxY
CxVWHPsbpT7eLQmBlG0Hw/hlbWeIqLRxq2mOjcRmD6N7oUeu3EE5LpYyw1ZYzQRdQ1icZ4wK8Y6M
KTOkrCIFIwsNB3Zj22LR9JlkLuU2J4VrfqM3hqddw3woQtC+bcDprxm+TwzO+sS5cguqHhstLICO
Y6fEVK/f+VxrOnmhbL7uYEJxgUTs5F0+58VUt1Cnh6AuL6Vg2Igl2kI1MkTDahDyIjLrxGmywvZO
hHO8dUXMGK7jk5hmuNiLjKE405iyPuq19+HWYrhSsybeSHj9xWhnxFavs4HCRNFwdMk4d991sHyP
QM18LiR7PnOmdE8BlyRNSwyUJFMeisLN6GLKevmkm5P7VEVG8Y5jrfhGITaapcNYKDHK4bNonOoa
50t/R5S2uUO2c+mfUIMBdtdn6Oo1vs6YAb7yX0z4RNczh1maNSttn4RRc90h95Ma1HpxI00hN0Wi
zU8TpQL7NqbgvQoHY9vyXycLSr8/PKh6C6cEwgfuzN2aXdFcR00KolydzD0NdglADioU3GQ6iFJ4
LyLp58cCQvXSSPX6cxpmIrPohPt2ZMSKBaK89LzB2X1B9QoGVtsmpJtggqj0XPWieWAFHtYYO1v8
6zluWJjYcKvcOb7SOyfa08VQPpakNrbQfTC/Udy3mXMr3ZY6e8w48rCCGNaH0TBK0gfiBjIjJyRg
adx1pklBqhgBDvKorRhx+Q+j5nKIcKrXqJb+ZnIQ2XQnJB0TMEKgGI6wib3qaaLTTUO89DVeaWa5
7gUG4Y8JZsdOkghVRTVLLUqfJJHDY1rb3SJl5VuUvbVW7XM+mDS4AO6NxAWIcRInA0kiP/aGE0N/
/AFtz/MEsW3p9MS+Mtu6o9Wr2nGHN2+h0eZPgLYqwvBe+FmFrBYOXyW3w2SeTfwnBGiV3cQPVUin
az1gBs74rUsjbZON+hGv0lroQcWyX78WXI+nVmPoyt66Ma9mRwnXesOpW7aOfpuMUpxae2gBbxfU
mTM20akT7btdWUHd90ZM4QMASvSWgSC5GzTPGdrChpZCbK5Z90YyOj8No8NlaUzZHZNkSilxbS6Y
avEiuDG1z7amf6ah72iVD0X+zGxFJ+TJ+LNu28cxLG8TK/jG1NXbVREpLKdjT0tgxNqWxBpeU6+V
K8ZfwyZL8SdEZP8P3gxYhubY6hSFo/sUh5Iaq4SyNM8ynYPDGfeOWY62bb8yel9xPU7xRPfkV4zP
/Ir0ZaMv38jnkPOzHCJ/GhHDZahygCGc3GX9FQ5k81G+IYYPD7WYyA7GuljaKk/oZ9oLzXPJ3lNZ
w1mlDkuVPyxkTvmsjRI9OFq1qFX87OuabFV2cWhIMfpOduuqXGMTVSHfPzCXJS6Mbosa0G4wnaMK
ISVuEpWPLOaKDlCVmRww6O5STXEdmnxrqVQlvB0b+6SKWnJITWDN1tplopKY5M4x36t0JlVs9c5V
ic0kIzZbqhRnqPKc4ErYn6uMJ7HNejNX1mvxFQB1rcwBkBI9t2kzHUuVE9U7NIdYZUczlSKtPO0m
k1F6a+lqGqqyppZKneLDA+Kokqi2yqSCcwZCphNULXOoPx7R1ZqQAPMR0qyN1+M1UwlXjMrNTf8V
ex0IwJKVsze5ysTOUzlsW5WTHVVilrku3VMqRWtz2t5DOXppmuiOytFpS4UPOphK38591+5iFEMO
C7R063gRX5PZ8XajILlbkvbbzoR5fZXqDZx62/hMGQvI3Y1K/g5Wkl0AJ6C7DNszPZUQ9vFeOYv6
Kzbc4fK+qogSo29hrVC5TEfljPuvyHFP+BhIYUtTQ8xtSjB5kOZD4nv36pNn39guWiLMZBOqJa/j
H3yVby5B4wM1S6z8LXYLUslfUehJpaIrlY/uKLDbJiozXSVmfGmqHDUf27wfIdSwvCcXE9OpRUvk
GpXN2ttcT3e9p6X7/7+6vRoQvBeAKyKwk82//9vfBgar1/b1h39Yf7VO3nSf9XT+bLq0/fd/478M
Pgv1N//ZP/yXz3+mu1Jiu/xTDb6O2vY1n/6ouX//b76L7FRPIuqzx+Aq8kzlhqVf8judTLN+M5hz
OkyaHM9mr27/ILN7uukKx8ZQQNXcH92xzm80vjnSQX2wIPdZ/xWV3VKdgP+psVvSUb+B7hq2Z/MD
ea0fNfZSJkIEEJFJColo7SXNh0V6i3NQxOR9yg1OPLa5jZGHs7Y9yDCyVsy0FsVEQrsRj0V3xznz
3awtXK+ZykWkw0OMOTxwGFfQvQcD5MhgzyYj598GsbUyJL5Gsp+WxyPEszN9zVmOcHBYI86kJia7
5KkX5TnVmXSmdnCjIcfS6Q3ryOrztyD3nkm4TavZzm4oUdrFkJxx/tAyWBgrz/FuCFnMPOh5blsx
/kwtFeVflP/96Cf+/pm5wpXCdSymJ6ox9I9ziZIHMCC0jH4GSrXr2tLoV2Hx/MNldP39K/iXvMuu
C4BRzDP47n/5YjBU265Dy6DBJfXji/RGVZgY4tDsoCRBQDCGpWEXn00FzPrPX+nvvR0Po7XBo49z
i/6TPdpqHNrBdVzAYe+Uu1na2tqqqMr781f5tbKQKw1GH+UHUPWYOf30MvTykdpJgDCWZs4FhLF0
4o2vc1gpsEolaoOXRxsa8ZZuQ4lhiljXp8H83fH//fb/Ox/rTw2C6nrnxjIMC4e5LcyfKwt727AC
zg68Wc2GYOpBBe3sS3I+zZqW97UF5uzP3/ev36MFAdEwLccUOtiRn5oaqSvMxIBpdBFzelqMtA8v
9NwgrlhP+e7/4aU85reO4cLIs3+alxkYlDzH79ncZh22dCIsF0UoXyWNdm9//krqJ/24aqArWi7j
QZupkG38dHHqhUTcaHCIBzR97hK2LErAyd9st2zZyOsZhYaKrAQu6HoY+r/FNv7hl0ie4OeXZ0TK
daSWRtP42dA/DPnAxN8lBtvR17xisdIv+iw3DnGLi3BVNE38F3fjj6NIdcvb5BiYx/KqwjDNn7/F
oQXDDe5qAYjReRizQr8NzbTZciyKbiDPpRc5etxycJph9ecf9S+vbKnuYQhkBnEIR7Dc/7DY+MaM
JlfPMFxKnNeUFXraUdB1H0LYjsqHyUy82xz9EuBX5F39+Wt/XZw/fM9g4oQhuVl1Zj2W/dNK52ZR
3xs62nOjRcc6h3XueZyY5qBz4M0Fr6Y2P3a5BV+xwEup47dbmmEVo/MDYWviivxe4i2clqFTwZ6W
vbPLWbgrvKe4Lp1T6gyvbH/1B6G7l3/+qxu/XCOWlKbFM9cxWXSgSvz4uUFKh3yCaYl95jotepA8
Q1pTJtDthBWhYqeVhWDNfjsQdwZM+KVngEyxm+GjNAhZgtwm4FV280YO6fQX3+kvi5AlLW4cnt2O
TSex99N3mk6dMMMQLkuX04GUmRl+/clm+dFp9LyU1J3fpXVW/cU6/+uVJC1wphQKOkKoBfDHTyRt
pANF14HYZPTd0dcqKgYiomCAIPeWwn27uqstKq2M/+J5KX5ZLni/rkEuSAi17po/LUx5W9KN4jLs
ad0JJyuBQ8o5Oh2wQ6Hntwx4CZ7Axoq2zaScSx5cPPa+jL4L+iizGveXT63hMpd5eKl5uoJ2UZvB
+3ysO625huVLi9MMsDM2ZHjhEFQ+dvEoN4Fvh6fUkyGrLQdm+Ks93hgT66dePf759fbLMs8bpJuW
8L7tSQyBP11uXWLM5OR5i+PYWxu4cvgmPRNpNoz+4pW+HlE/3pS8FI9Si0/UZEX66aVE48bdYGL7
Mpi7nlsaeIF3MYQKp5LzOVC9VQBHYVHi2ttyIG42opfZ4s/frnqNX34HD7c5t5ja3v50LeW4jPws
4+3qsqJ6qUs+p4kaaB9vEPeYmfzFy/2yReHT5Xs1TIP1yLNxlvywCP4f5s5jR3KkzbKvMi/AH9Ri
61qG1hsiRAaNmjSSRiOfvg+zZoDunkEDvWnMphZZVRke7nQT97v3XE7XpV/7ybCaU36zgaLwS5nI
4PRf/1I8iv/3k0qKihWD6mCTmvi///7fWU5Kxp4JeCqOHpVBsCpnkFLpiXmvo6zPph1OrXbUKoGB
uG5MunV1M0Z3ssJjlvptc6YGkybVEUDCYHIla0POzXXJtBT7wA/hcmtF1Uu8TwziXHmPqaVKF7XW
dj4yf/isF9R8IXt7O3QpZ2kzl/5dYHruLhW4OqIZRbmxrPyUVBkkDa9A7Aza6WR59a1pS2Ckofa5
rU5qkwBNwu3RgiFp9WTt44YImF2BgXSNnsuuGW+mYEgvo0cFBz4jL7iDXDedzBEGWzbgSyy9abwT
jKtvdKjMfVmPOGlkHXkr+J0A5eCjX0oLQ7UJGGoDEyNUKyfnv+z51m3zlpjeOo61d81GVRwF1o21
zie1NiqsktyIt/7AS/d67O5OoM+xHKZjH2FRKZ2MMIfGgliTIh3dyb4pCUMdI7o51py17s1AwlBU
zhbRaLFtqEsSJffYp0mZurq76boi2HiZZ15o2kLua4biIQIntJ6rPHp2wZCwXTWfgRG+6bBhU8oK
+9XguH/2eav4+Tgvx6QZr76h3idJ4e3Y+dVhUO6H8qTwLgz6x1PdICwWFaRdSwb3GmLFanbR6LsW
Ktmce8Zz24p5mweluZPdFBw9Bm3AYXz+T6ChHpYbSNCOXEVu/0jd4gwLoxleh4wuJQaupOZS42EM
8DzErfWRMJ/elV3TfwifSqiKSwF+cjtkdasKQTiGgfHKzZjcd6bLaDer/Ts7Ned1bZZ4NevhaBbk
+DqKIzDjt73Cl98AQ8jUvNhb0clLCDM3+UxCim0chy3lcQcXn47ktx+JmBf9YG/+xvlSaceXUPYT
+QMc2WZM01jmVvVZY/f4mmp+RImZ5tKl+AcxpaKdxIwe4EDnNPWm0Xa2Fqdslf7Q97XKCPjeWkZn
f9V2ylg0HztOyVzcrJRGCN74CWt53597MadPDmMdhZpFK50ybifG56cxRHQrXONprmxKZBvagbQ0
C8ofGfWOVYKDBnWw8xgYu5pZIHL9uMpN+UMkpz0oO3+xmf4c/NoCvpjmdKUFY3brY3ncjvPU7luv
Kxl9Ou7atzB+RLZ1xiP1HMaq2YTtyCBzCMD7E8Iwjh0C7iZFF8dYbpPqLILv2iFHnafCOeQhADJz
Wmbu01ImnjUvNfvlOaX+6AjNozwuCO23uDOJTQ2F04SQmHoBzhr3Uwj2Hn8aIPC0f8WaRSuNrGku
YQne1jk9YKU/Mfnrg+ZmnornePYfY4WDfB7tdm2WJcELOuRYqMl1oQh+G4SkVnOpezTD+jjWNO6g
DuLZEZ5cl0pGdLJ61TnR83A/pDlNndomSiBLsB6TY6xMZe2GmVwJ1X/WozIYvOeIGZuQ3OaqLtvo
WppZ8OrKUeOYFvq1QvNhLjSmu86LnaOsO/mrlFjCrMrdF5x5tioUxkU4KjmXnODX0mH+nmRRD1zB
fnTjGaRMTaErMkb/nAjb/zIGee9JfWOkqXPk/TxRvcEILxDxwzi65gXPTgLyJqTLgPHxEy7aTUi/
idkaj6knf706/M6NNGeOHF1Tjztp1P4JTAeoMhhEkXx7YmCEQwlZpUEgF4l76MN2oCAVlF/uXKsi
u42HxD7YqoBIV+IjpH4dLjNVJVWCR6S9T2wwgWbxQY5qJYAErKqGgXwk6ytBvX1hmW+G+aHARy/l
r+mqiOUPwfuJWbTKX+MxudHEuXZmkIltQYRhaD2xJ7JgrSJgxOfOz9VZau8PRNZyL1pGNOGQfAfa
+p0lQE0txHRtcE3jsQguJS20pOsgwYwYNEzP0wcKPCzIpDldHwj0L6gRVyF9wIEAd4Sf/4FykO06
k8RXMHG6mli4vt1BZreZbNtz3kTuoQ4wmwAjQq9vA/ukrbCFvR1G5zBu8zvGPl8RRk0Fpa+BnJd4
uYR7VfkuGTOR0gQ/Bsd+kPopnzP7jI5rnvohDrbo155YF8lwoPi1ug6pGGnPYEK7mzkZ8c5xycga
64dE5ACzhAam+ABqDXfOGLfmd2cUOSJ/7auNzCPrYpLxOOUyJRzJneYR4Z+JpwUQmkZYkks+w5Cn
0fIEJ8sMA5PLeFWupoaM3TbwSEnunSpsge40qjlEjM6PxHCdY9eWEj6d57nFApaCRQj/qjoNMNhv
2qaYN35o+i9DZFCJHSXzkdONfzt5lvikzS/9imfTviAKaLVZoHXtWkcFsxvQE/MpmWrnnvxxeDf7
xI0piLKQ/LNMAZhwxlSvpRSa72JVsM40ozXd9YFDDqItZvvOH4lkRnS2n+exiBYEfYOrJLGCDaz6
cRuy5d92UTjfpzwmZGwrfYLB4u+bKPbf2QPrK6k18aa6ef5JFRjOlVW22bNoZ053jsS/shrjuk5x
5tRFuGpqE4QvauA1I9l2pFJo/CxFkxlsIhAPBy8s8TbUzjtJWGNb2nZ7K8yIQEMNkfJKo2b53hC/
dzfm4HZPDTwVilxMN/jWsz3QKcRb+1DLgmUbZnO9piuNkA9Q98eoUfKesDRAVt8N/D1mnXRvIg7w
5E+cdsCbZdXixyInG7QMuIzCvOvSCRtdRx0UbOb3cfBPIZ2wG4/fbl3YLb5JI7q1++HOnvB65pw1
UDHesY3CN02eXBt4fDO5jEpMsYA0ycXTtAW8G1TIbS5xqE1m99zO430blhez/nUxC+2sMUrKjabt
gAmvjb2LrMVmzrS6K1U5P6MQTzhxsNIwkwpxxswSCHzPcTLj4uwBnpoC/YAHiKGX4C3MrNuqjUJI
Z/w8T6bPdt98JgM8lVTceAzE1+lSeDxkzQ5z3FtYkZTpox8e3AJYW0lLMwbg2aEKMU18gjN68Fiq
eiD9FqH+zKJhjUrNJxOGGeDh5LvGycgidCYasR0W542wyjdbZU8MzxeXK2aWIcm4rQl5aNzM3gEK
s1eWG/doXeaDGkZr1zI2nyU8FVLS7s6qhl8nae0VWkC5En11J+fsrscbkE0p81GfAbgLcn4GHYOM
NJPccjjQYtH6bCZ7T28ovZ2CqdiSBAr98quXOAVh3uHK8xPiT91c8k2aIaD77y1uCKY8wDExZn41
bsCJ2YhX2Bvbm7I1381S/0nd4seaI/pFJ6L8ZfepWsVxQjqfFrlQLhxHkZTHDJoOgdzaISUebapy
vsR85tvKS65Vo4jglE5OKLWpuaGmt3Vo2puSqM8GffpYWpi+C88xtt04DnQTiXXPtJzPhGsrBwLH
K+ttXalXP562tMnhTArCtSS0SckHcKax4Js7Wud8aPo1OuPb1MbPve75wFwON0lavPQcLNZ+1X5Q
kjY+aMel3DFrDnFTgaOu+eAtbEQex/mLsIv2uAhKx8qxQC8XHVEnEd0a8fzeiviYCt/cS6ui+sou
FeG8GkypGX9GkTHfW3Mxb90xefOH+okF3X7rmVQjwoFG7bEoVqI7sNVzHxDmYxyLJ5YmioQN60Lr
FXy+hkvEIONnkRLeq/1V6lm/aALjWWcMy/zQvU1c6jfN/GOMlH/trMUq6Mwj0NFSMGUdnnyjxDHv
ON7abZBWcyZjqzagOK1d0pS+h79Os0obQ3mKxLh3OyvdkCbgkGDhT5varYfDbyU9UWJjY55qPWVe
/21M2MASCiay9LH3DIomutu2S4pNVpmADKIQV0w0HT1+IhjSY2FQEzdVxoc2ytcq9Q+JrWMshoW1
J3kIizIJ/dsiKQ7cz3h80USngM5HcP/l0OtNQFfxSo+V2CDhBXuheEGapdUosp9mVsCnNDN83olk
Y1bGTT2pXyAY5noovebsMPw+TlVPbSAcdwsnnT1wW6pLC7txF5390T0AoX1FBDfZ5HjVQrjVxmjw
7WSEGh/IMY30DjTRM+P5EyVgzV415ZH1Z49Ic4lUI3d9h2PKbgdkv9E33yWbZtSRPCiKL8skUDaw
i3v2mbFiyyVl1IcGjt06ZyTtVl53i7MQsGJB0WBdXG1Z5SzCUbVhWhysewDAovOpK8sUe4fOL02A
P7PVbrZNyUqSznPvjXTeiGDEEmiJr5KXasRhualr98HpnWzTtJqNqKG4fWg8zRk92/U2QmntxNTe
93zqnNcFb5ZVZ86HO7pXKC7tJl3uiFqyqMJFoC+1mMNDExZ7C9juuqeChYBrtQnGgjY8235Bhnob
yuzqefUXBRMAarsP+GrmbUbKcROm3QY+63dUmnfpOL0xWp63CYvIgSYJwIFZ/tzlKUuYwWXbLItw
006cNFNmbgu/64Ti8dJrzIX0p1J7VVR3QW0ce9KaMUdvFmsVHqkFsj61IdS+Ml36UKP6IC1aa2rz
IYRXQliLeb2vsw6Xuonfpn/NAPPz0MYOvqasJIyYJOKUZE7crrkmlHeVkinbL6IAeq47H7TOxMlm
KwB63ZBYJvn51oKEwJ1Rha5PfMX335IB+FuWd/KPUTX13keC2421lT7EHljMdVLWSmxaEkIHl5I/
n5KOSr62sSdudI1ZcJ1EHM/3ZdlU+0aMHjucDoPf0MzIBhBtuBelZbygN8DGi0jDp0IRIimKtLqC
TbGco6C441DqKON+Mr9Ln+j75HKBqTDvr3DVOV9VPkc3JH46XEV9BmcGfQZXEZd5tuBI49j2Ex4Z
Badu55k4x33jyheCVZnyx1tLCBqwk1q/TOFsni2eCZQRQZR3anoAFGMC+lx1FEwSvZm3KZGb28yu
PzM+bb71ZnMaYcRdfbIPVyQSd4tA/RVOeARWwv2IKZvbpw4uepsjujn4cjum8WeLEwxKWZO/YIdk
YwXvE33qEggeKhesIBGE52ixNpOiZi3uwi0owfo1y9Pg5CknOLLZ12/4NE9ogozQ+KafhSEf64Lt
hTMnVxIz+AkmpKoA09pqruZvx3BB1dbNPnPlvWFq3NlcGBxyFC2SqwwWCvRUZTdFDCA+6cv3sRiO
BRamdujz/dIyBNOkTu5jEVYXyAGQh4M4/wmjuNoJtMlty71s8iApziMkLy8tbH7p5oFQJPyXEt9S
ndfZjetMh95vwyuh7XencCCt9fjvAHAU69lwETU4Ua+n0n/ragcToBn1u7bWz0yCW4DWIx2fpWle
pMYJNy9mf03ecyWy8EfVnf2WekCXc8/JDwYS6TExmrfU5azDXopaNV6jALSFHHNva2oIniKRj21l
fItSsm2071xm2G/n/rn08nrltqSjAzxa2MA5r+Az/87YQlFXnHsCkgfySFsCwopzEGwUOYGTUMhM
ssBgaPVMQKzqmMLKWZsE8WHTUslukhZo+IAudagfuqw8z4P5Raskf0rqnuJRcajKgqg+wRVhj1+6
TvZGreDAaVq0ae1+Vt0QXDK3T2nyBmJkmqre4Bq3j7ExVZ8IpeXZ0XMBE99J9kHOVSVLg+wyJ6rG
9t98exVsjH7OoAPPNVxlpHsc9tojlxzvBtz6wDaaCAeRkTGxj16kInaWe82jhd6+CfHa5ZYN5BGU
4GoKzGwj3fxOTMVVK6y5JIqz1TgNEgMRKEh3UITARb6l4YjtPfvyTDrLva7aUUbdryJFqGCwwz/K
Um/TUKGWSfQCHo9V7esrM13W0EbRGuDT0WEUZ6oOOqZLrLF+J86sT/ywyOAXiKYXxWXtLqLKlmEU
lYo0vX0ZdUm7bjXcMbVjBgAYEgKnHHf0prx7XHdJEwG8Ohd01EG1oRjbSsy1npv+FPnjyxAM+X2d
yJZGDfunUpxZOiJFz2Mt9G2DkIQaPRfPZgrYtBuG+cj9zrrFGMR7YvjVPnMGk+tp/0tD6Ic3Gjyw
9vwm/QJW42zr7hIw2atb+DBSNZ+dZ/8pXfeFTgTc/4atDnrxHDY2+XqpVboVg3qMEKdWHIOPcS8x
d/eOWgJ0wz/T8v+xIO7/h4YeYqUewQNyrcs/sbz81xnbPfS7n/+17fp/b/D5f/4d//h9wn8xEsHo
ELoes1rMG0wY/rH7OP9y8MwTqI1MxrlMcBgh/e9QrWf+y/ID345sJg5kcT3+p/8Tqg3+RZw2Arvs
YyFg9hz9d+w+2A7+4xTwn1fumEwdmQFi/An/0+QmLUkD9y35MtBp1Z1NRcy4ojo53vizMPDLFomt
drNZ3QkCgp8jeP/7jJ7acd3jXr+thnSCRyX8TaQArCa8z5t5zrxd5rDobBWn5Z8w6XENWjV9UnXL
oC82Qu7vbTaunGby4KjUafYkO90dkzzW7xTUSxRS23tHeuk3DakaGAIogtjGoclsw9Fw7wODW2GR
Rfkv01njmWH/vENSpC54DEx/B9euOloRPtqxot6BuwiJQqc0gocSSyBoeCd8S0q3fMt6enrGv1d8
hjt/IhGmu6b16JzC25u7m4l+KhYFNNE+dWITM16MgmHq6epWCmUZJMQGNoy8pSlYv4AAVBL9f3CO
85hWINztsoGm4knwyEb1GBPvuTBBw/yXdacgx0lLqDN5cTHhx3mEsFJUTCuBsZbt2s2Fc458djN0
qNfRCvV71jnBczJwwwRKPnw3pt9vKMP1Tr0Vm2eMGWG7cuo3p/RjucF1a/SwYTz5Soluka2i0noN
nSVQawzFZqrkF/w0vZVLi81oTlvIBs2hs4GUESAr9aarc5igVV5Fj4rgUbFpaSY413qMuKtk3cYd
/fyei/4BGZA0HAekk5WI9K5hLroPFb+ha2vMuXXVXXpt2MVqjgJmvm0BUVYL8pd2Zp3K3tR74Hfg
cJHnaDJs0ldoB9ZqbvzwRLigIc9WJNZejIIYgpi5qKq2eWWHd8kD9QHM29qp3ukm4qTqCPtV+c6Z
WmdFOZEkOBrk1i60rIYK6hHHu4k+GDYUWE0hd2o9wKfC2H0TBEp7W7eQf2DmVBczr3jWi/phQGea
MdcyVI3HYWlnbMK7BKosxYdZhGMeVVz53MdKMikfPsEpKF/STPeAmiDAhvXWbLjXNTMYCwubN8Ig
cYIiSwrGHh3CcV/o+8Tpz9Kf6U+JqFycy5KW7SmsvwbX/hMTalg7FE6uwJ8jWzR8b2Rp8W657BaG
mzIFwFigd61KXwly35UkWM5SGt1z36pta4bOLk2YBoeYXEF2iSu33OhWdfbZimEd06OoyRI7tABl
eROuU4vdPk3iE0B4c92Ok3fjx/X46Uy+vPhzyHyjTMZ9QU1LR/1b36ITA+g3BdQpIUDhBpIDjlMr
Y4OxKoV9HBwiomJoRAT1LOAvyACjgaGYx26eXWNTdSOxWqMLd6SXvV0hI7zls2P8mYOrBaobZWru
9hOjNd5P7iApyeH9CCY5KBprS1XCALasPip7PImoK/dWGX7OQ/HHDki54EemEgYj7y3hVbGpZivn
NkAIzxnG6TwxQTs1ajSeyCVb27GnwiCxonqrDFWcLNGRw8M+DsR2MD+coA+urWBiEs2ReM0848Ft
AQtwdprPIneoYIDjJBpRbhKvL7c1ky+suu57T153Eyf9J39D2HD4i8KXMrdzUl5zuU36eTj7reEg
YHXRqhKTfYucQb0nA6zvuHLMpzAew5WbpLCGoJmcGprDVwP0p0KLjiSk6M80Z/hrgeoJuHCOiOcb
3qYxhulMCwIhWGswTmLOf0Wn5Ec94jEZo3yTKB3VHCYT6lVT74d7LjMCytPWrec+t6aNGsiMILed
p8nnJQblxFeFSNo4JOqZE42zzV1ifU3u7MbM7reOvnUHYZ9cf4Zh4jEe7IP73mmdj9wByeBDdmGa
KpihMk8ItGcQTqfLBBWZMJuTobAPGerPPD8rCGn7Is33nZvP90PY20+BK7KDbhUtL2MryOJMSX4z
20KvqkHSvZS108p0ZLYznalhabTwm+b4SgZFQ6IZx/ax7GLj2qcoG57TmM+5n4EQT/yxOWHrCTdh
VDub3kEHgLDH30rmBg+sfJ0tl9B3MZyoP2cWNljxN6U105H77kC7tDBeTGW4HMCSS8U8amE21dw1
9XzxEsQ4dIyD37vPfLaaKwmn/HjK82sYP4SxV621XWS7yNQXFKI7n+vSfqZPty3zctcl2Ym2w2qB
7Jc46BuJlS2OaAAbOZ6H5aR21UjBlyMw2xqR/8fLzJz0PjNrRa3G3qAl8jh5vl5HwObeC98sd+VA
9m7SJWzLQO852doPgVtC50wmmh1fWp1/0mFnn9RSPVdMJFSklx8BdQJ8rCVejiS/pTnbBFDAfcYc
jRJogvxB8KxpCF26Fmz7yHesxs/L87KiYDUs19gQkYraYtor0P8rM4rNjc0h4kZ76YeXMf3lWvcs
u5BmQkGR7FTYJDSy/sDt6bFduua9WpDvDJvkJEf7EQn9C8rFfV/6/XoK/QfGv+XeXPoldQKvnK28
pf6gA3VYzPOmhwTwrSFr37apfh/LkKOETrQ+EjMAcPZe5v6EeAthtyWVA8IBp8zKjaiJNXL5ayU5
Ib+paXaqD3BcYFGuHALm8aFv4Up5zKQ61yG6mXoDBsgkKbckabmz0oM9HKtQy4Nomuyt5F5TM/eS
xSPZfPL/YaG+3KAkYtKGNFSGCR1wZlF9xdAYCq3DnzqdL6gH0MGKon7FN2y2a4E2cLKMgJSQSuvd
6Nb2TYbt4ORAX0WJBGQWkD2MJvvV90ae8tFC+dZD7n4Jc3pPAIDQD52RRFxCfhFTlq6qxW4WZb2T
ebZRTPFI9hgmtoTsSYeak8Jkiz92zXRAN92X64LlNtR8GIO+exgy8s+566YHHFm3uU69np4HTgit
a+YXg0qda1qh7bgLw4xrXr9yCpsgc5u9qlFgmCC3+t6Y45uU7mdrZg8TUksBcnQPqtM7iHS8b7rQ
uNAytpgFhnUxk1yZ8/A9JGYtZqwCuM4TqPJbx6MGa6BLx55bkIBpccgzFA5ulKPKrlPN8EEmGmJK
zxR/shrzKOT8ZwSmErHXwkqKCQ/PGUGUMbshHX6R5LDAx1R2AmAhyR5lR7nDKKxX7BLk9rMuu8XE
Vm1sQW2L5ZfvsYMpO83tZO2mirNKj1V8rcPSP7qyJGLajdcg8bdgJ8MNELdwjzqW7PvWoFCRRqRt
yDV5MsZ7kvV4hWYycJULXdZouJvGn2N0NQ3agBO3QOoQcxyhDgFDs2f+0CKAxeFRypWSxIeEzfph
Zil2hdZv3nVefuo69q+0MFmXMDLehSXUrd8HCvm1szeYtLnnNn60KZo43/e47zepF6enqEijlRug
5FdZkB/SLA7OQTpl19ml06GjwBogLe0lJKPWAr5kr7MEPwSv36UzdQsUdqKOWd35QPNbB5AIfQAL
3RW+YqW6FdOD/Nn3yxerns6z3f0gaEQ3TkRg0CWRuCEiJDejmn8b2/3w/Gi5Orf3Xr7E/ATKSY2W
dA2MSe5BbZo/SWNE94OsSK+3A5+FjLwP8HVPcYOU6XKm2EfTwu1pkHGchlpbkaTtZzmN/SbuUvIG
kXMxLLTfBe+/GVNIxRQUguYhMT91xV0eud0nqfqAr77RvRCCbLb44fz3KaVZ0piHN2X1OeQXPrKF
wbaJMkaNUIicVRQaL7NOw6viG8X53F6TFq5wO0zyNBkGs8wMpQPWC3FHLDJ8BTWenHG+DcE3nIyl
4ydRRXE3M0tfq5GeLhT7bhc5sHvbouTTC3TOPgfLvwLxC6mNRwjM2if+hZDqKV5HLYLksUOCWTUR
bhY7oycGZGNfMDYZynbLVaSCC0pnWGer+iODS7inDOJACdK7Baw4Mgeoew5Py9+6pXEOHuIs6T8K
Yu9Hm+LrdbM8jzP6x6qyLKhIbRHeGYuI52q0TDWOLT+/LS6zlaVnoWjC0goTvB+l4B9Lpr8XNnDz
IDvXe0S0f1a2HQInheZAWVH7UcGloAAFZMxQB48hARX8Oi7t49H0VYekZQPK9XZGVIf0YPXUg3TW
b6STXT70vzF8QjqaG/UTw6peFQvImu6sh0rY7nMFOIDfilmU8nDntWn4JwxBOPURmZPMBIbhzD6F
091gIxRTuZdIkO1dxxMqutg8qbC1aMO2Tz5HcsqF/zSdAnvb2/UdQqHc0vJChVZR0IeWGukJroW1
dEil9zMRYQPazaVYUsOO7ut7T0XizlvyxB68WsZIT2zSS2qeoqoGouFvnef2VS5JZKeBBAD2Vux9
vHEcaZe8cizDx2yMrKNvMvdtSeOfbZW6vGf4Xk/SqMJvE3zBKljCz6TfFB0xEU3ESYm1iBq8ams3
7UtsDfkHgCrnQoBAvEpZ0dK7BKsT+LP3mucH2x8Ja8xK5SoYDBqivZa6cSR7eFp8z5Z0tpnh7OmL
7DOv54eUgj0twvJJBCyoQRje+m75MtrzL3L2gfXRo2G5ml5lNX8GS+ybvsXsQE/2HbuOcQ0998Gb
l9XAzgWjSUFPPQCw1ey7JwRJ71ALtmlvUk8y9xn15v3P0Mge4sUQvvUobys7p7BQpGD9eJu/p4DD
boMGtzJ62TPVJKFuTHWziQkcHd3Z27GWyE2szGyfGVV0KjmXrus5DI9pWr/TVf3umMY7ZoxXEDLd
ASfCt1xS8I1w5bmni2NDlwlqNHhiILDhfuyKZltUI6XjBtSARjru1kewuwmrcNzxBX8EYMn9nVAM
k7akBYvyN4dPlnXnZo7Huo8rmpedbjp2qb2ovYZpTbGOlhw/jFq55sl3V6moky1iZ39L9sBYVX8h
AIYDD4A6LrK+CWj6Fnn00izcAMTm9sFsOIDTNsXDk1rQ1YB5XSEL4qNZ6APuwiGYi9TbAZ0Z7uBu
BEgp8AqIH9EvAMLApilyYy9Ug2HhG0wL6WBEaeCQFfzMY2bdD5WF5zOx3N90YSTMCy0hWrgJimwP
QANYCsoYxKcLXoFnxNglC3HBc/qOLuCFw8CJXIOqsY5123NtANYwFMa26PrgaV44DgYznOdkYTtI
BeXBlrS4q4X8QDzCXmlgED0HmIO98CGiajEpgIxAYVXwQ2vrwf8LlAgXtgRaPN+khTfRLOSJcGFQ
sKrz9oGlAPT7QE4VD+RCrMCRCLsCiEUNUg2keD4+KNykI7UNjz3IC4u8LLPdaOMsNAyNoEz3NAKJ
BpWBbekjB51hLQyNxKpdEJMuqKSFsDGlyj5Q7/KV4u08eQuHIxfhD3nd4uI3dMOAzCXJG4IDi3rW
T1qYOLt5cpsB9wglDm/mum8K7Ee9gEyqsLFXvQ4+Y9Agf6Fu2Jk+moUa4unpJQEjQrsdSp98SbtX
yjP6DX+G53Ahj6hu5Fa00Ei6zrkh6HJjLpySAKzNLinwNMjhdQZl4nb++IfwLVCLhXNSLMQT+Zd9
slBQfKvM9oGrbwYmjZceVAqyAN/GhZ6i5fBYNYxqyNTQguOO7Q1B3zcNdKWzKZAQoHVXrIo9jEzv
wRQWYuJCaxELt8X01DN0iXSnQbokkOz3Iq9eugjwBmESvJfZN98762vEsrfmRMuZp+erRBhjNRGo
3hFImkkZuN6bXKgyQjn15/QXNUNWjLtVthzTmBT2v3gfkDNtvMILp2Zchib+lLYbqluHw9jTTEbd
ernyFsbNYB+cBgqKDfmGk1qy7tAwj/GCxZkWxy3Xfuo7FmgOH/B8H5Mt2WKgAmkcAtfBPsomPloJ
dOhGzad5ofFQsDfdMXj0GS3m2RHsl3MCrOy+sZ+KW2k1e/wsS5Ns2HJplha4t2hnAwDqrEIc827c
MQ9qEfZol4NAh0Kk2IgWeJCzYIRiHe+I22uQMG1x9Bht0lAEdsilZvMhTnnN9QIlGpiN0P+Kz/qS
9j6dEUmkjL2zoIzGaYbZu+CNlJATgh+nG5RULJZ5U60hSHG7os94R6oPFqD37vsy2o+C4HcdZG67
ZrH2VjIb2K4X0JJrT1wZF/gSnhuYpAuQSS5opmaBNNFAj3McrAa1KGo9NcsBa4E6JcrsTiWcJ2sB
PlkL+ilg1DwguUH46fHCgIdSYf6ULcAou186iGBIdRlkHVhnNa4acE3Cn3cdxKnKt4NffwLQiIha
vogyjLdzWzprv+XF1VCrtBipf19AVuaU3voNaCtrgVwl+PAO/l/ylZNY3sqXCHbMF9MFjxVlgLLM
+JaOxgSP6bjzVZg8Z0WNDVO4xM65TRNAt3P9VIyhcWoWEFewILmCBc5VJywmagF2mSm5xfkvxQuU
sj7CKEKyAPHFt62kTR4npgP/y/QousxLZW6bv3SwugT7baYjfLEFHkaKTWxcllo2czxFDAmWBgCL
03BG2VPITo/KjZqV19N6NNsn09fDdlg4FelUP9Yo7/samkTW1ygTC9aMr1O/njU8Axwk0ysexYDi
gNjZw9BtES/0MzAQGGlTGjErYArvAlBzsWraANVGLRnLgw4nQcSojqc1r+ETzQMtMjUP15SMCNED
hbF/r4SoQh9aEsHAcE/ejFhXV6r7ua6nTcFNaO0E3IYw5f7MCwzOl3627bvGWReEItYTKiecoZR7
QmCtAkZ9aeM/BJjPQq2IDdVvFn0kk1W/RLDo4gm8o9e2XF9SK1s1C7GORr5gRY7qp0qh2WVg7bgT
vTJ99s6d1P/G3Nnspg0EcfxVIi49sTL+whyIRKOqqZSmVZSkx8oCN3HrQAsYCZ4rb5AX62+9NuwG
Q5xsVdmXKGB2vbMzszOe+c/EBDB+hLgXpEGtggsyNrKLgb92PmN/ryjTlXs3znKzufr5fUpclWo4
izuQDr+v3V/Ot9Vmnd8WcJb/FrwDjrkF459+TGaX8UOyKDD5u4/Nf18H2S8XUovZZySFBpXfFhDp
69mH56j/RjcdH8goAjCe5TRmWl8ld+lsqsf7IvBIRhne4omK+gPHBsjiZbrMJ8mw44cidH2KsLlA
AbPZ9K783KU/VuSR0kazK3XpW3xs7ceXtV8VYZ+GxpPHkweAEfR+mKdjI9TZcxyPAgEAP5sQ4Nkw
GgFcagPT1wF0LGAtLsKOGh0GoueQb+0BPlcXUUvm0zhk//mbrLHJPc3oQOCUysYRyHEUar/vOp41
SQYC38nvAatVW/+cNcASSqwbtnE7WYM3Oj2AeHZ84QkZgwcFRDRcY4hQAM/luAUiqa72MQRofg+O
domTE7vvE/O3p0XfcfEg6YpX7bhGEiSInAKSBMJSRhChdskIMPnAIeWgH0ARlBq5FbYkQTEgagOg
wwZ7kC/Rc0i0aBsFlLaUyGo7qSDpg44wNFOM1F6jazRO6DqCgi2QZdA6qSiPi39BAErQI/6yrSSX
qRt7giRwT5FAfd82RkAUQpcc5QEJ0LBqQOKtLU8EQh46rswOqtas8YQjSOfxqeGyu9pGEw7NMIjI
cKIaCsVJeoHMgLKTk0AEnJ9gw6tjwpATX+B9B4Xdpaii1FGLrIpSXKxP0Uj0sS0BP1e7b9DBFQGc
QwPh0vaSxle7Tg5VMcuOF2gaG1EigEotigjoRk0+uq6IPEBl4dbEbB0RMDF913WCw90/Drgdh61u
SoV5lKnyfNO68gXAQ1m/qrQkHKqCtYshoMULWZqvpkXEoSGrXAWldWUeKYEIwVpAj8r2Uvq6ka5o
cNPWVT27T7NJ4cmmyUKrYPfiDZXDtz9A6cB8mgw7OKrGfbLfjBo52Ra7OzXYpfCxtC8rn6uYpvx5
ub79mY25qkVVH56nyTyejwnMFFOXTylfIgw77w9Xzds+57BjPKh2VBwb+et8tkroV90dZSy9e/b0
uExOJu9Gm3yue/Sl77Jb+NtmO2MA8C63cXYySU4u6F6R6LPsrCHriWbzRTqOawbHNLQdvFGnb9t9
idcLSaMsPkQmaTXbruQSECP52utqJCkTtV6J/UT5KslokD76k6fLOJ0a+15r/dlOeR7ny0V9Q/ba
lxO28729u5Qlq7wi5d5ypi/jMZs3TY3Nk2bqnmNvS8wR7AJ2JOle3T898qfQTjqX1hrHx2etU8vb
d2b7yrp6F1b3M/MgkneMsySen/4FAAD//w==</cx:binary>
              </cx:geoCache>
            </cx:geography>
          </cx:layoutPr>
          <cx:valueColors>
            <cx:minColor>
              <a:schemeClr val="bg1"/>
            </cx:minColor>
            <cx:maxColor>
              <a:schemeClr val="accent1"/>
            </cx:maxColor>
          </cx:valueColors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latin typeface="+mj-lt"/>
            </a:defRPr>
          </a:pPr>
          <a:endParaRPr lang="en-US" sz="1200" b="0" i="0" u="none" strike="noStrike" baseline="0">
            <a:solidFill>
              <a:srgbClr val="1B1C1F">
                <a:lumMod val="65000"/>
                <a:lumOff val="35000"/>
              </a:srgbClr>
            </a:solidFill>
            <a:latin typeface="+mj-lt"/>
          </a:endParaRPr>
        </a:p>
      </cx:txPr>
    </cx:legend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1"/>
    <cx:data id="0">
      <cx:strDim type="cat">
        <cx:f>'D0 - Promotions'!$CB$6:$CB$18</cx:f>
        <cx:nf>'D0 - Promotions'!$CB$5</cx:nf>
        <cx:lvl ptCount="13" name="Province">
          <cx:pt idx="0">Île-de-France</cx:pt>
          <cx:pt idx="1">Nouvelle-Aquitaine</cx:pt>
          <cx:pt idx="2">Normandie</cx:pt>
          <cx:pt idx="3">Hauts-de-France</cx:pt>
          <cx:pt idx="4">Corse</cx:pt>
          <cx:pt idx="5">Occitanie</cx:pt>
          <cx:pt idx="6">Pays de la Loire</cx:pt>
          <cx:pt idx="7">Grand Est</cx:pt>
          <cx:pt idx="8">Centre-Val de Loire</cx:pt>
          <cx:pt idx="9">Auvergne-Rhône-Alpes</cx:pt>
          <cx:pt idx="10">Provence-Alpes-Côte d'Azur</cx:pt>
          <cx:pt idx="11">Bretagne</cx:pt>
          <cx:pt idx="12">Bourgogne-Franche-Comté</cx:pt>
        </cx:lvl>
      </cx:strDim>
      <cx:numDim type="colorVal">
        <cx:f>'D0 - Promotions'!$CC$6:$CC$18</cx:f>
        <cx:lvl ptCount="13" formatCode="0%">
          <cx:pt idx="0">0.25547445255474455</cx:pt>
          <cx:pt idx="1">0.28767123287671231</cx:pt>
          <cx:pt idx="2">0.43065693430656932</cx:pt>
          <cx:pt idx="3">0.21146953405017921</cx:pt>
          <cx:pt idx="4">0.21052631578947367</cx:pt>
          <cx:pt idx="5">0.23999999999999999</cx:pt>
          <cx:pt idx="6">0.49696969696969695</cx:pt>
          <cx:pt idx="7">0.24864864864864866</cx:pt>
          <cx:pt idx="8">0.22105263157894736</cx:pt>
          <cx:pt idx="9">0.20000000000000001</cx:pt>
          <cx:pt idx="10">0.18309859154929578</cx:pt>
          <cx:pt idx="11">0.35238095238095241</cx:pt>
          <cx:pt idx="12">0.35714285714285715</cx:pt>
        </cx:lvl>
      </cx:numDim>
    </cx:data>
  </cx:chartData>
  <cx:chart>
    <cx:plotArea>
      <cx:plotAreaRegion>
        <cx:series layoutId="regionMap" uniqueId="{9ACEF03C-45FD-493F-8B08-204D3C56598D}">
          <cx:tx>
            <cx:txData>
              <cx:f>'D0 - Promotions'!$CC$5</cx:f>
              <cx:v>Fréquence promotionnelle</cx:v>
            </cx:txData>
          </cx:tx>
          <cx:dataId val="0"/>
          <cx:layoutPr>
            <cx:geography cultureLanguage="en-US" cultureRegion="FR" attribution="Powered by Bing">
              <cx:geoCache provider="{E9337A44-BEBE-4D9F-B70C-5C5E7DAFC167}">
                <cx:binary>1HvZct1GtuWvOPTSLw0aOSMryjfCiTNyJjVaLwiKpDBnAjkgAXxE/0e/3z+oH+tNy3JJLLmqXOEb
0WYoDnUOpsxce1hr5eFf7+e/3HePd/a7ue+0+8v9/MOLyvvhL99/7+6rx/7OnfT1vTXOfPQn96b/
3nz8WN8/fv9g72Kty+9xiuj399Wd9Y/zi//6K9ytfDTn5v7O10bfhEe73D660Hn3T45989B3dw99
rTe187a+9+iHF9d3i/vu4fG77u67c1PbxxffPWpf++XVMjz+8OKrs1989/3ze/7D8+E+cHV4gGup
OKEiS7OMZOnPP+TFd53R5S+Hk/QkQzwlUmafn3l518N1v2dEP4/n7uHBPjoHU/v597fu8NU8vnXC
vQnaP61qCQv8w4udvdP3sBa1M/mnI7l5mtPu9udF+P5rQP7rr88+gGV59skXmD1fw3916B8g+9v/
6R6Th8fk8yD/MMCyE5FKzBBg8unnK8DwCUsJyVgqPsGZ4q9x+/eH9W3Unl//DLPjw+7Fd38mmC5N
mB47gOrHMdT+rtZ/ZG6xEwxgYELYt6BKTzASVKLPOMLvr7H6fWP7Nl7fusczzL51yp8JwsNd8O5/
JNXkieSSIsH4J4zEs1QTAmHJ018R/Bq+3zGub2P3Dzd4Btw/HP8zoXZpbH+nH+o/Mt/kCYKEk4zz
r4BKTxBKMWFfw/PLAJbPn36rl34bl79f+QyQvx/4MyGh7KO/K//QwpedoCwVUN1+SRwgD1+SCnyS
EZllXP7So543KWVr7+/0fwDN3698Bs3fD/yZoMmNdX9kguATxFCGM/ELOwBy8AUukD4pR5BAn2F5
xvmeRlPf3/3+hPn1wmeg/Pr5nwmTq/t7IAr6Dy1cBDgd5gKl9FtEAVCjDPOnVvPp5xmn+7dG9O1S
9sWlz7D54sifCZ09aIKH77bO/7Mo/Z0SKTvhWSYlYr+g8zUNYCccEQTAfMbuGYv7t0b0bXS+uPQZ
Ol8c+TOhk4MKso/Jm7vuSc3+D0jZjAohP9Ptr3FCgCIln8Tspyz7HCKfFO3vHNu3EfvmTZ5h981z
/kwo/giSyQJhSG6rv/03/PqxGx7d58X8Fo36nfnGThhw7gzJzxL3qy5FTxjFDNMs/aVWAsyfxPUn
HH/36L6N5G/c5hmWv3HWnwnNa2umR/BRPsGY5H/7b//43cP/+nEN9vPC/gGYkhPJmEgFAxb+BeXg
JylPOYac/QXMZ5TjPxzctyH9pzd7Buz1j/mPfy4nQ5lgS/OUlj9bTtVjkpve/+3//oEgihNMKM4I
/RpEepKlUFvxLw5imqLPz/yUkf/JyL6N4G/f6Rl8v33i/8+p+Rtj+9I6/OqU3+v18hP+c93EX3dG
fEJZRgTPxC9J+IzBfMvC/Hoc30br83Vfnfs/bdv+tqX7qw2+ufN325/98y9c3X9+9OcJgrv/7NKv
bPivpvk5A44PP7zI6BdAPd3hq371eZU+ofz5/Mc75394IaHXSUklp+Ag8lQSKI/x8elIwk4QERmW
YN4zkQEFBeNeG+urH14wdJJCLjKZMpB7hAvQC86Ep0MUnRCWAdSUE0SoAKfk89SuTbeURv+6Dr+8
/06H/trU2rsfXoCtMnw662mYjApKM5ESjjlN4V0Goxvu725hbwRORv+7HVlhi0Gnilfj3B5m1Kxv
aMvkqba9O2/bkKb5F0vz7zyRUYIRYRgL/kS4IZC/fGLaJ4N3xk2q01bnpGLCqDVGlOZmtnbYMVyv
N//8kQjQ+nqWDNIDFBhA8fRPwEJ/+UwzstoUaRvUzNfeqmZa+kK5uWiIWvEq8rkcxJYLXjTbru7K
d4GahKqlpB9nYrsPccCTyUtC5rfSk5iBgf7rDs43VuRpxl9hwCRCoNgxo5QIkkHt/XJ0xARe+JJY
1ZpldWrSji+bYnX8iiGT1GrtYrbRzCxh888fjJ7m/dWToZhADCFgYzKVgj+t2xfo14GLprKJUcvE
EtihSTOyLzuyWjWYKqTH2qTBqZpjexXKwaKzsQ5yzDvqEpTbcuStWsCU724Zan2i/sXooCU9Hx0D
75ZyCkkC2QE58OXo6ExNH7kxaijMjFUCyuDaUjcrY9umVnbsa3FIbJLpDeN24XssKvPRZBRiqe0T
9z4wX9/0QbfJReXqMtksPJHDvxzmk8n/xUAFTjnBKU4FyP+MEaBDXw+0z2ouZwaL0bCCHeuysFuY
TXPWtl16EKl9MF2zbhGV9k1VRvph1E1pFe2Ev7KZ7s6XpmQ/cV/RWiE9uZtkFiRvlq7FKmR25Mdx
Ktk7UidjtRnqCi0bNzF0F6xcfN7Eqctlu7TVfixlV23mLPHrdVxkN99QWaMPa2E4PQy4CEWnhmB1
e702WJcqkYaQm0b2K94S60mtVW+yBitcV0aOypd2nnYdQmtzXfFYz/tSaN2oomyp23gobiVTk+fC
vxSWDQiAmrMPIglpt7H1mLhj6BK/mxbW672fhqbNC58IpiQSQ8xZAzGXrN7Yow2Dw1fLpIvluHIh
CpUanzjVWTY3ORdTYqEdxPmuFBXv1aolJAOvEK3Pl5qtUZG1bbdQcOCO67CkXk3pRAdVDD2+sW4p
N51vWZ83wtUXdBXUXmjYk0wVTmd4TeYOl3nS8jLmpWnbVqWWwlJ6sxbjfpSzL5VZsbGqn+pm3i9J
mn4oOStqJfEKJ5asD3nXDTYoFsvxdChKRHd+1VX3anLenWUukkTFtmqWq5AS1ihkxu4N+K8u28hS
Zg/dsoqomCVV3qMwz3kvV/EhXazrlBiarFMl7eZrTj3U6bVI2Vky+blXXVJhptLMQUkbTJbeZ7Zq
210jZXGRlRnd8WVYStWXE6HbhOls44xc8zVEP23npQxHuiYlxCAOaR79rFdVNKG6WWG/+aE2MSZq
qbmyq9NcuR6hGyaxt6dF00avUMPk/CrQyZTKElPJXV9lKC+lHq9ZOWurRuz12wQqy3QoSMVfDmww
85ElU9arpi/jTdbSelHTXLZIIStrttV2MseRDcM+aT06JV121/dJPyuemPZu9TTB9wMv7M6lbfOw
NIyNKuEtlCpLlhltWdDjtu51OFtWfhYHvz6gLqRqhF2oPanxdM8Mbi5S26SvhE/7NScSaxjDOvuD
j5Zc+oL1x5IH95bZQDbEF6XqatRvzEyrvHLe7JifYP7LjBcAPiu3pavGXrWJmXayrfpGaUYhdung
0W7ufVEplzVQx6ND92uZ2Vr5usBvka4KplCrI8nN1NiDZSwEVUCf2KFUPHJfNq+ShsqPYzKyJfdw
vcyd6/pXZkgJUiQT9Smyc5IvbSY2VJNhy1Y3vGxosnRq9Lp525q03dQ2m8ptHLGAMgNwYzUsbZlu
01Iy1TsH9WuNy3oqlsBe0rVhH+p50Vd2xnPOx7FQZdDiONYevkBhOE/UkDJzNjAMVcWMnEy58W3j
d7zRzO66QIfdMqLk0WTSXoxiXrcBDcOca1NUp5EuFVGZCe1H49Y6XwvSNvlSJZNUbUza69mWmdzP
wrCNq+16m7ZDnaMmo2dt6Zp8blxSXSw+CfKsG5M2R1OHJhX8zHOHU7sdYu1krlPoXGm6XrUyEdDV
vI/vBiIgWAtekgvsKrFzYSyvM43qfdO2aauSwrvtxDy+acvVb2BlyEG4jOY0GPZmlIOp83qpZa0q
k6w7afGEVI2x2YWxyQ5NVYo2D5HWp0sYl306dsyfm7KjR6LTZd9UBg9KJ5PLq06Hl9D5uw8Zr8lF
g+y06/u5KG48WmO1gR0YO6lxxeNtD56/PSRrCDcL4VWap3XBz9gks/Zs8rraTsu8Xid6bhRLY72q
LO2gllVuzCGK1/ekdDQobSjfrVI8dZ/S0OymDaZPbnqI9OFYR7nKAzTkpDhOkAr9Jrq52o0QsZDb
Lb10Are5jDxuJ5zGTcOrJMdtEzaJY+507tj1lMUjJdkrU2T4vJ2WZRcTv8ct3o8C3ffdejuk8tGh
4RYZueUt/rCU5ZVd446u9XWdeHpk1o1XlFhUqc5lQZFQQk2t0Mtu4BcepfXO1ZNicxdP536E/7Wk
z0ehiaJFRFsE2fy6iHLejZjxnR5kc5gWhzYyw+QInU5skrJuHosBVVualOMeYlBsWx79h4mO89kE
jxDQfQzf2gzWkWZkfGMaW6QbnyaHallnt0ttxjvFiNf1qWVLWHLbyeEsNGhqlU27IbcGh07RNtw1
47pDs07rC963IW5QUqU7UUfbOQULWpR3CZtDyLMiS14OdVnuoD5X5bFuOAGqRfqOHYqiTLOLmLUs
20pWuVcmhaKKmwHBCrf9Nq5jKG71SNYNLUkRFQThkKcSFeVprx0GruvZ+TQW6074enZ7oBoxl3Zm
VU7qOF+2sZFRZTJEe06WYd7WU7oOOSdpM23kOI1uC9+kmg4os+xy5CPQ94XQQeTG9LzKl1ksqUr9
ut42Baw5lEFGUE6rnv00BlHJLe6rKl/HdEWq6Uo87QTwqNeQs+N5s6RLzHWSiVnZSfNNs/TD9QoF
aNeQZNHbyZXdQ1Z68rRGYrtYhLMNGRZG1Wjq5pUAbi+Vj72j+UJ6jvdZTOiNSOoi7xrZfhxQmbwe
w1CHbdvV+uiqsiy3K21t3grhclm2+PXMSfauwrQPp6ORg84bX1Nz9DUpoHNMS9xXqRkPVE96M0+l
3Oh6tFem73V1gG7SXWWJnH8KuB9uacPs6dKn2c0Ehy8IQ2+nrHGnoqX4wpCufIOX2KtQYY/eM5CB
Z5JzeSiLDn1sHBGvy2Dd1poi3MPKsp88KtIzAA4iBqZX2E1vceLzumP2LR8NahWfV7JdktBtFm0/
zNjM2xW0XN6SMBwcbu2i2qGfN5D7wAI6mpB4CGWH3g+tr1VmW3mKRiMGlU0wzjYSrXctnTzkvdH5
aqoZ8J7nU967aR/G2G7iYKZtEYf6bSOA+a0Dz07TvhxRLoYZkAySLDuasADkCrXxfOLkrC6b6bQv
LFfFyuEljeLDkoYmzwZIt1CEY0Gack+zdWFbqF3x0iByFpfO3IaOxTVfSjId4zyX2zEZsuvIPHrV
Vkyf9R6Nl4sYlutl6KkHyaTlro1GbwvEQV+m8zFZpvY9SNMqdzLONxK6xh6+VZcUW9HT9aoi2qt0
aKIaGQFFBJpxfNCYFuc9mtCZtYl7TUCrH5qFjqe99NUFjqa8HtP2rGzclVgLfT4sIcUbEACnpUiO
urHtO16YeMeKYF4HIDv7ruM3aVvvgcQtKq2M29MkHVUmpu7cBubyIe2dqhDHOzSicLEmvdiwFTfQ
0Lq4M13Pdp2VftukCQjGsR9ekQga3WSk2y96GXKcVZWq6xbt4zKci25AW1n6cClbofPI++oMi87m
fswyhcjsrkjbFsfIQwW1Ni5nixv86TDF5BVQLrSxTCdnU6zWSkmAG3AfbbMZq0psFkvxm6Ucu31G
hvUsah03OrAP1VD1wEPCuI2yn7Z9W0/7tiCPI7VG7kK79tu6oMXZmKyNqionla4WfJX0i3mFKqcv
ep3yGTpULbZzRYBNL8ms1tDGXSYqf7YMgudzsiyHViRsMyRhOeupdq+qtf0oY+Ye+ijbTTnN0qgK
l5kSNY6qDrHYD2XT7bvUJ0D3Ky03XJvzvuoflsIUO+De+ozy1UBh9q3yZCTvW1IseTkMJdQd5y7F
zBJlOuMgpnidV6SximtgHsUKSn3iDUBct3tH2/UmZB6/ErRqDvM46V0XxwooiB7lRWjcqnSwa+6a
EeKA2GaXQt29l8AMH4XtVhUmBH2mKPCxd0VyQTPe7hdHs9eSFqCdvO/iWdINYVtN3ZtsLaHmMtar
otN1Pkls3yLjN4kvmlNvZDapSDhIKzRB6+/GtAfhEsvzxE7siRWn23qc1/Ni4GgXffkSMJlVRWqy
KarC7YKMb7KC6XxZ5u44L+m1o2jdkgSaNDJ62XW92FdLrbek9v2QjwOEyMTNskkxgvLSL9NOxxrK
UQsyBkFveVXXNTkkQKWOGfALEHSa3Hc87Xd9iLfED2yBXiCrt2mdXHdlve4SnD3ylOFTQBttM2gt
R1nXezmEZWtHf7l0czyDWgDSLSb9S+Br66GlvssrjKGXzvU5DmxZlO5p1ueFFGErx27ZT4npVCqh
vZeQ3gewvoodkOOfehGrPXy3jLztGyEvxmUCZmUqrphew07EAHWklR+czF7iaUD5UDQ2HwYUcoQ6
s+N4OSSQQEpHSs7nNmsedNfFt7HPYAnmcp6PWbSKLKu+7pqu7/MoWvGyWIZhN3nRB8X7FEgNq4oD
W9d3NavWnaMkgBhjYVHQwPrtOA1dvpKMh2M285mqPgRvVOsngHBcK6OoANVER5AIKiuBfKSd/lB4
87ab5+xhXHxzBhf2V8KFih+LMbALWg6NVpW19F0ZDD3lk5kuk44td22C7HVEw+xUEZfxkDJ2R4eU
+5xndriYOKd3HU2Ha96kzelIE3phsSbX1PU0Tw3Ii4jq9AYEJTstslbvBx2GU4Lo0KsyqdBR2y6c
JjqLF762842pOns51hLe9tGoEBLy0vdzAtYGje8tndCHPvp+kyY+2D3TsRWqde1ykK1uiXLgeB0Z
Fw5eQAk4MsbtCLTu9SDW9KFI6LqVIVseCET4PrJs3llhIlKuQt1ZX2iXsyQM+7kDEbSVRTtCVaAU
+U3Khaygq831qKzryWuBSQzbwjAgnauXb83aoToXfcoep8QFn4diHG/c0DVvyApP2jTDFG4KkSyn
sxVghLatvS/GWR5ahMg7Y6I5LTV7SOpOn9JFujzhRLwC2v6ym1h9PjagaBUn603MSPq24kBlq2EO
B/iGQ/WhpVn7OAwD1DfMgWZZvzdd6k6nfpXn3mrgSL4dXmXTmN2kwuptA0FzkE2abmLTlmoeminX
weO9WcrkFkd9My9DtaEs3ASD0X3n5jInvYkX7RR/QqnsCDSs1KfKzMnwQaZ0SvdQkWxuWlP6Dagk
Vqm0notDH5Lh3WzZuImmTc5K3rT+acEHFdLyokdObHiX6FHVTcNPiZ4jUXPfg5EDLJbuiqyDePdz
KHNJaHbwi12K26Fb2vYwEemT3WrneT/ghT+KyNftiGJzMZTmZU+K2dxXfqZTpybMNLopezEt4Oo4
fTW1HSu2kY0R5bNN0SkKdgR2HlacbS0UFrotUTtXb0Zwn6JCfEg/IDnwZVd0MbyXQLza3WRHuS98
SCAKxYrPOBjSN1NrwV7Klh68s4XSRGJVDpjyUomlaesDsaKsduDgATvul45nZ2yciphj2y7ZQepC
+qNewXA5H3AJVppJigkrNDLcbCxCyabxGagsFLtyD51vqZWJMlxDOdXt3ehjDTZ3y+tGPQUtexcr
kEKXVTt1/CM4cO1gYRyTX0C/Nh6Kp0o6Good6YFyq5bbAV1R3hUECsvkml0DrOVhQqR/hUEQSCa7
cCuhVRdngsbuje9t9wbU09gBtevp+9W2POxrnbH1Mp0Mrvc1G6otY5FeBsgykOcNZtVmnKu63y6g
Wi9Ks8zu2IOXuIBzUbhri4tCnwoc/KiMxvUmobo/192QLEpm1RPdNN2s9zqraqCaU3lTsUJ0CkpC
20Bo1fOQaz10H2UAz3WDEOPsNZLCd3v4Kw2o6RXCXbct8QDOIc6QH7cuxlgon1BiLlE66w7wtBxs
eDAm2wMZOewgWIzhfL2ugKvrJeyfrG6cr6d1gvTmJafTbVVjj69m5+B0AbRT5y1Yea+KAcJzh6Z0
WdUQXbTbdvXI52tZ0SkXhQUbr5oskAm9JKuaEvg6zM6UT+5Ig5P5gjdOrHmJRHgLGx7xMLVVx265
SaTqCpaMOWEFt9A3IK1eMk2yC2Dl1UVZwgZETsLcVxtTw9ZT7iAg0rwG9inypmxjm4tAm1WhrK1S
1cUGXPRJ9rpQK2rXsOlmXw+5Bwa2kaaO4mYlNRVaZUXNj2SqCZgaA4nXJSsTWBk9etXztdU5b3zq
oKwIDo5To+dXTUUFsOSV01LxaYEGMtF65sdVx8JvCtxDzZjN8FBRi/o8gOD+KdqiunaE6AcvuvCG
4yjBAx/cFXUpcgob0dWKrXOhGt3PcR9IweiB8QK5Y9XxOTsaa8GnrSw1UU2RuXM3dkhVQKuuMSYL
y8OkuzcE+PvbBc/rpTRC9vkwDpJAQzXsNUuXtMutnAX05lCJu3WMcpeAUw5detYZV9kgpv5t7XUB
hL53ov44yQkse1SJ0B5cpED5wX/W/Q5sGCfPS+i3e8lsNag6K5Z5ByMnd9MkmVckKTKI+IXV2zAL
iD7S4nhq57V+h1djX2Ul8ZfItuUefAYImTTjItt44I/lwXu2tmfr0qYxN0NZZxtDyr7b1LSHVG7W
nuB9P6dArJIE4Ws2ip6cLZ3urPKc4e6Y4FqHPJlGAY27KOdiI8CNX/IK9fJs1g6s+mxJoLD51nV5
t3h2Cn+ZQfrTlANL3IJWg+CODfD9DWchfV+zJ9pZp318SX2lSV6ZAFmRgnCHnAt9clzcBKU+dgIo
xVLAUpq6khAtvuZbV3EHdLWYbX9Ybd9eusxLfEVgAxWDIYGAWg0L77s8ERSmYCErp5wPCchA/HO8
p1lZPc5tg/mWgsy7xDBJshkm2OXMHDJlPgdr3jsWiVNj5MiowvnuJfi52V09+vb9gsdq3jcD6d5g
IJ0DJGtL3qwpeAEq6DkFc130LbiL83SVQfo1IAnE/BYtrYsbJ8FcOaZ11CCsXQIjFD1u+bYynWeq
KYumV5iU6SW1mn0oJjCeez9CgobSA3QVmtNqLyIbOlVPQLvhibJPNoQWGpzuhQy7NjPAXpsx6c9h
D3MZNpJSeknlCFMLXZruo7cJ7G8WCd+mgpRkU49DUkHEo8IfU4xd3GtkyLxP2dpBx7AV7K5MeqLd
1sRucXk/DdFsO5hOVFC4OrENPR6vtJRQ86AJhw34HHOxA4HT6/PQxHju6JqBThRerO847c39IgRz
G2jjeDljoI/mG1fpEuhpH/GYL25d4sZmZnwdvRhMPvYG9jmWpMmm2593sZYe9f0xXWtKlIZNsA/G
RXk5NZlddm7GmQb1jkvYtZVD+bJtJowPT8VzyyHZhEqqIN+0dBE16NHM38oafJNjZqM221qWj07i
OiemBE5naiqP1QR2kVp95t8wVqzzxgZLVmXanoHPPUKrU3qk8bwYsRx2g9Nyz5IMTH4PLr8+TA5D
Z6h4VxpVan1eIKyLszaTPX8IwlXLdSP9WF5a7iF5WT+v/jydpxEyEIwSfOZa0awHM3nYSgT9TLoj
k75YN6NNBgcA9fajNUnpYfssad8MZEyXszi3uPgJr3wdpcJz0R2JQ9bfpXXarm9w8cQOMhRFtmXt
JMU2A49ifEmLZqmgC7bbAXkZcm6yim7AAao3mjvwfaZihJ4Bmyh1dZSwSiAv4xBan/cCOsUHulb1
uqo52j5cgyvfuJt+rPHrNaxGbN0oybxLjStZno0ssKuQJB2wubLeZFN61mqEb0Op250Fa/Ct6Nr1
vqzT4oKtBoH8ZezM1uX6ljJTA8N27laUqzkMS8YUKzns5nieHVqgS1cjru0GDygdNrpYxTmQOXgS
HtKwgV1Z8ZIS7u/bXpQQPrIW+7SqxmvYx+4e0WCnj24t5xqyaik2azeNt3UzNPIshj4748PI7f9j
51yaK8W1bf2HLjuEECA6twGst9/pR9odhZ2ZJQQIEAKE+PV3rKr9qjqxz4nTv60MO22vtQBNzTnG
N1QGjXOqCGiWFU4K/5aSVR1tPewmmk2qbKot/VhZJt4tSbOXAK1vmU54FNKmMmUdyPiXVpqzPItS
erv4ejqlS0fuKxbF6bECu0DPTviwzdt+GEvV19MRxSA+YqwahxxSSf81VEOCAj67YN17EnXYh0z1
GW2sPgbtCgWAu+ySRGw9x6A3iiQMsrOvNJzDtUnvqmygu8RPEy9WvYmmZGvMAhghIjzottq+VSpI
CHysjrBcAlO55Rtbjy0Uwk862aoI06y5xwoagjKtWjSVaWXnHy7KWuiGsKJgei/1zcTAwRcNZBQD
W1p1WS4x6e6XzGTNrk91db9Bb5W5Giys1Vj6LmfhsMicGqG/bXFb/QYvG8UuXDCxVZqQuoCkPETF
qCtaVEs1udyzhu3Q13ZnNw2RLU2jqty0c4/bGjZFvShx8plr85rz+T3ZwraczTze0G2Tp7BvYY6F
4i3mELdOPhZBXaRh38e7rXbjm3fhb1yx+m6Yl5c0Dj22wr7ZeShaN/BP/f06VM1aBGxUT/3k4jId
+dznUD3rYhQ2Pk8rIIkkCubnyjP+6VvX34RALB4gpuLB35zp9iQeSbnGBs9GJhXNRwHupcBbyyT6
KypObUpYVIglcPs0GZK+zDQx1ZeObHCG8VbwZRzGIqjVeKg2ZyfwEcFcMu7qJHeYjotmjb+Rlesb
kCR9DseapznqKTtSXDO41Rj0H9jsvcuH2PW3mxiyEwbk9hWOgy6nZqYQ2boKPr3gKiqYy7JL3c39
x6oW7GLOV/2LG3h6p7bav2eDobuMw2SqIdC/dWHgoOhO2FJVP0KwiBqiqv3sIGTlo24vcYCd3Hc0
kXtJ6Fi6YPgtSOlyjLthassrIlT8n8qFHrda1PkWZNBFZzbRHS576otYjejZpOjPtYIoZWkti5a7
bvffQyh/ZnOAdvCIJpgHQCTQOEqiKz/1b4TMiHpJuqFCza0NKjVHUPSyiXn54WIKv43o9L52FJ3l
f/+yf8ayfn9Z5H8ToF8kROcW/+Vlu1mt8eYnGNpdkPJct56JsoXmjZKqOYaDtFv4//CaIbniPv/C
gfCq2ZUCpWkKX4cg1/oX4Ga0STbpFu7ztLCrmln3BD4UQfHKQRBN475a3fy8igkmboieGjAEr48w
/THxLU2yTbvKJ+TLtzZbMEApguE1tevwFtMpDk5JAMW8hTBT9/EX7Gb00EPM6t900/oa5jcHpRKT
Dv2Br8PpR5r1sIBmJDtD7MxZp48xsOTHGrJGUJh2i+6WcJhfOKZcV+gJbe1jPyYhMCAyD9OxmvUy
76baeb9rnEhNGU4x7Lkag5H5yjy7EiTB0KCKYtFBKstI+JypGQ6qqafgRIRvArhKzgxFmizbKY66
5GmN6hZLC7PCl1sd9rpq5dBg0VrtowDNZWEki1hZy2BDWxhoYaHBgZ8ux4qE8YkrslSlt50/JS3B
zLbGMdQPQD7DOWwSA98E8/UbyEfTlUPcB790xxV6jXVN0wMcK/WetB2ND6pe+LRjIvQ/Wr4qUgTj
Opu8WVZLdvWyAgww1ZaU0wAlGoNmv6IEQB0LClJHszm1ehoaTDMNhOMsHcdLtjXYZvjm6hYE0Qjg
Raa9b8phyEbMY4HqDlJbAHN9EkV6VyfTvEBsqFrIAmGToXwDm4lz387jmYUtyfZm9dtpyDxZD78v
jr9jnw9/PJF/QIw/+sFjg6/+fgDDP7/8v889+Ab9e/r/X9+8nt/wr69u/3Hww3/7U4df/RVxtn/9
oeu7+effwpv5+7u7sp9/+uK/UKj/gDH/wpn+cY7Ef/jPP0Gof+Kg/x1CRUIJMAdBLfgnXfhfUNS/
hvv/haT+67f/AFOjv8XY34ALM46jI8jvids/wNQQMPHvyYw0poShOwYU+nculWV/owzUJrIdYBbD
iOK/7N+5VCRGkYbH30uQtAK2F/5vuFTwsX8uRiSkSYLQL1K/yG0Bkv0LVGdZ5mr0M3M+D8DJssYo
rKSu30+t4UXkovGpihIQNxKG6lGMEG4U2BM3PPnEPLMRmlYiqy2XbvicBcg6onN1Fyrdg1miSckz
EFZ9DXAo7h6CqQFkheBTbn30gvVxL60FuyDv9VCLXd3LD8cBbLRTL66I3rdAT2iaR1NyRooqTTHd
quDGdCA7HKCR3LkK9vesuxIo/gXMiMD4CwpLQmzC3KvwBga3lt2iHxpXfXjdveuAP8xD9GbX5Tss
+ltaB/Y4Bf3ZwrPG3Ea3HFseigpkWVB86ZZjg2/ypWo8fBXyWXX2SzcbdDOZPls2mdLwCv0QIESM
LSHZc9s8ByjvJWAPLF0xfiinx51NB5Y3XfejGYalsGtgd01tahBBjc7NOiU3sxjMXplm3MnOtU9N
2/d74JUu7+uO79SYPVixvijfPOl4DU5iJX5fgWY4gDFjp23qfjboMH4FQg450/U9WN2sCAQgNUMh
1G/J8jhxAdlF0tzP6FJENNwEgsYXjiY8rwjm5MbL7DuQhJ9Lu5J9JDNacN0AY4lwcdphORqiwvPM
57tkY64YWvXTjfiYbu5/RNirbkUa3ke4dVeBdCjEiCIrr5dhXr7brr5Hm/EL02F7zBT7hXZLFku0
PEqJC0F1+xTq8H7a0odqDO+BpD6swBQMeifslM3eQnvEMF0ND1xu7UHO2RFD9Xl0S1jYVqkdjZTO
ARr+kKyvcxlttlATfxC0fZo31pcK8NdeKIX7EM3fvZ7vhDdyRxk+hBTH2kRw3kCmaVCvoE3CgrPs
K9M1pO/1OqtVHwmIwmeBltz7FncBDoYKcNOGpEU/RuInO6v6xMia/GrW5AZSiroCgd+aJXgnm39R
TfxhbHiv/XY/x2isADaRnW0gADDaZnARnN63A5geDFm5xp12QQ1btMED2MdR9dFP8s1c/+omu0Oq
xxfLRojmzpGdBo1QqqD6aZn8UNIEe5gZexHo5KYhy57MaIG9gXkma4iF4aZFsdCkupAxOdnkaq+6
/kI17gh4mPFia/ak2uHc2zABkQY9xDr80NwM56Sb5uOYsh6/kt6wzr8kcrghG+wmsm2FcuyXGOsn
4Ej3ds5CPOHz9NH7LsW39FMf+k9FU5IDlsCGl/BvFbGPsHYAkJl3n8ijFi4pwIB92CzrP/xgebE1
kKkqlMtitRWApvYJxRGE5cguoG9Qu1L9o5nldtBBnGI1RR9cCowrS6/3VUcbjGdYZYFjFyblW4oV
yqNuO/RLdovtGMhRHYqD7vAzIkI/3gBG2zdQUgtb8aGogAzvhhZNmicoj9DMYMq3jhZKTl+NQMXQ
7QhGa9BA63qf5qtCG5CEIik7nr63pisgYrTFdQlPUX/DaP8g+WCgWaU/qYAAYqDoFm7DBe4N7ryN
6ikH9gIV6FrI2IrH2fbiZ9J6j3k+iwqcSlSBwsRtIRlmARv7oBAsvUiTdae5J2cy4Mo3TgE/wXNG
UCILEvBb345LyVcs5AQqzYBZLqR7o4YLb92jr5Nn34NARE9W30t0QIWr8fwBiOZFHyZPSrNfrhG3
ZgjXoyDdu2zMUhAQH9AzUOMNYFWsY2/v/OruaNC9Jt1816OzhMuQfIykRlVu8KAzi0+kVP1zXYYf
coNgOzFdCgiXzQzz3jh3l7TLnatQqhjxTUEDIg4LRp48lMvPMF79bkiGKU+a8aSi7rZxxO7Rc2OK
6tcWrZb6xgK7rTls7+9kmb9rnBH1PigsnS4FWg1ObMyhFoHdG+MbG6M9ow7hg5aH920j9ybz460i
Q1xQkj6ItGtyS+OTICh8arxt/BqVpCLg1lT/0JPoAlIFUgtcqLI30QVu7rvesA7s9I2PV5Se+QjM
WCpLyIBfcNmw87nHwCSiMDEGHFTpJ9VAxeo7XHBU9QRPcf+9UuK2l/bZs6XekdYHl0arNueA7M5I
ksx7sY1PUiX6JbNQ36SfzJFbfgyWZjolesb4CpGxMGF3sQbLgwayPybOJDuummc94QnrM/0wLuuL
kQ25R18rygYqcYHKCFAtnc3RBvGTb0P7Rdd0LOfZ3Wncmn6Jz43BQxjXw50S41tK6S0o+i8XMoix
jgw/ZwB7e75VH4Bawy953Vlx9AgvBUTbI9C78AR46RKA5dhfefF8CocYZGkYXu351znY0uMMi6BI
lI1veUuisk/8b021fJ9b+zVLW3CAA0eSAk90E2N7sqEpx6W6k3GoLmJN7VEboD+22dodT3sLrmUc
b9yM3Y6O2H/C9n2sgasjGLFrE7YTOGes0G7YqxGP7jreAt+bD2ET/yKLVk8OwP2eCjPdOzZ9l5n7
5El1dAk+MDqD35KospB8N1/2FDLGRNdjOq5AiTlCLlrH4rJWYbeT/csW6nMUd+DqIMDnLMEtnbYY
nrgZb3EoxbHJ4huFrZD2/ViIrXnqW/YkJsIvooq+d9F0f928fIZqAO37a1ZAxFh4S8Ou3ssAj3cV
bL9Ck45FkjRPcq26HKrliC0RJYmuw4llwVcPlzhPxkpD2I6TAnyh3rNrb4L9S//CsSRpMXdBBxFL
nJrV/GjpmN26ETsviLyuWEy/3Wji2guGTXySVvxakK8CtN0kexexs477c1oPfB+79Le+Y2fmNFxo
HZCC1Rokj2YpmhJ+WyG4lVuFi2CgdeTE+E8j1rLHQyN8AhNOokqCKoEITW5jjDwIw2BXX7tXkqI0
CBhmJdukwlK+FqvWfZv9tpwVtbcyMN/ToAKIPWTPpK/JEbZwuxPDSFGpl6RYbNUAH53YEcPcXCDB
0OVhy2TBG+WLmjUElGGC+6thXQV8ZUUkA7obFNwEyBO+lG5mL3Fnl7uJ6ntokO7Aw/F5UlbueDK4
n1mXuLPYetTnbsu+UUF/rQTVnoYUn5jYYLmlayiKpI14vmF0RK0AFwfkiO4CLL00xcadVWlzS0kM
On5KVUFM7cEbVSavaXYroq0tB4urgOwEfMiKnVfA38DepvoWRExXpClK+dCJEBDHDMRr2j6FRQnd
2qaD1s0n9E9uzunGw8uqqL7VkaHF1DXJKVtReLUNhjMJgNmEc/e+xl0PaCP7RY3qc5jmy4nzcdzH
CoTvyrqtYNO4PK54cHbZgo67jutdpodzBvMEjt2Vo+xbVzpwCQe6TT5XDojo73t8FwtSyAUtKWBp
DOlB+iCNvwOERuCdc/vM3Fh/Oqyd3bUDwd2w8GGEWu+I1dMP6n392o99ehNuWL01Km8GVRAUHj57
vKZtQTE/w/JFQy09Nv5QRm8k5VmhFmzD01Dru66STdmMW/xtcPgEo5zleYnqfF09xMcQf6OpUNMY
WBkiSFXWq3vMOtytlWI7QUDK5xrPzCdbN6DPcfWSpeyj5oYfWIP9b5pw29IQ+jcgfHyAtfvRhps4
GC9tGXDspxGyhCfcBrTXsNiLwAzTD2I0yrhkXzB6aBks/lvYjLerhB3m4vSx36qzNfSxTtE4ePiO
eF5eNE9PhMDQB9/ySIjgubHsI1LZUdPwDcww0oiSxXdZMCY3U4bmI23lhN64W4o4614BLDZ7XqE2
ZCsaAITkLsQibhNXkCdaoLlwvfhHP9fPswk6PAjVT2JQacHc78WsX6cM0H+1fl7/rTcMJYkwJzBG
3a5tI/SqIfJsC33T+K50a5UvaboPbSugPHbmEJD+StNNbJd5/RrLKi3GuvtBPCY+DzEDPVN/S9LF
3vIBiKV12ClXIUsdjSezsZ9kGJ70hL4cnn1fFcjbP/WYQPIkXvxeJ/wBKYBjZjrMvGP91lfuOJqw
3cGCe5VZdmsRB9P1ePLaHXkt35J0vJ3xeOVwsg74O13uXfyhu/S5tqD56+XODtVxi+JTE0QI7Uxx
MdjlOKjkOeyB0K7Jk7fX5ULom3Vo6ppQdCdkr+KctkBuXbv9Fg3rC4vHpdgIOpcNyGauuuHG2OuY
pNOhkPTaja4LsA58bCVA7F/xd4EXMmFjwSphc14jXM8k+4n56DxJtBSWZ7fxqn4Gjf+sIjQNfY3X
7yT88Ou139LgXRJgqeN12E5Ml5wQdwjzZcCiFGlih7wCCpwr2cP/qGOH7Ca65SAMhhJz1K5aUbTH
loBfbrA/xoAqCmAYr+ugx6Kq5HrpAP5gjUuDMRGvXHX4BWnXT+TqPgGifMYhuRdy/haG1U9pfYKJ
v/qJIMmeAvGD4ik+x5rvWrncJZmFbQ4SunDz+rldhyOg8m0eIcZSVqY/+hSvF0z+ZODlA+pe8Ez3
D0nbLOU09a+MbaeJPMLluKWsv9mS5pmZhefzSO9Mp985j6Mim/uLsO3TlqAVTcPkGyYMdP2jWMoF
LF8J4rr/4cxSPbJOBO9BJzQybf1HyKP5JSCgQmC4pqcsASJatZl4+/+y3H8+ovWvwloIsfw/y3L/
6azVawj7D2Hu+vt/CHPkbzinKMKxazxFNjvNoH39MzKOs0Hja1SXQ6yPYxJH+K9/SHP8b9DwIsjU
NIsRcQ2hE/5Dmkv+RhNOcEAVJH6wNcn/KjIe/jnuipT4H3nlhFIcnphQflXu/s0TocwEIJHoiKQy
aFXJKChXHq7vtiXA22DXpMh2TxL5zMrvqeZjnslZP2N2/OEnzDOJFpcoVl9ORefVeqwAxPxuxg2e
ru20XP+HgG4WXkPs//I18IYRc8bhTrBweMxAuv0l5J41bbetGZoXROKiI6IuA3K4aK2iJowvfVWx
V6DoCWDAKcMij1zmLlWi3sDfkzxLeH+pFT1tUs97RtV31ot1h5hdhL5rjPYIdfA7v4UP7JqaXA15
aZ2CHRh5cB95PCHYWgxV3+2jgaKp8ZF6QKiCg56usdXqwD8ifA58tncnzOgCsztZTnMzZ+1+MWAe
XSQOdui3w8C3+HFaXX/ckC25rV312s9eFkJohKK2dn22if1CVnyn6lA+ADLRNynO93uASD/udTON
R0SK9b4jVkEA81Gho96W2UxixPGAtBLV0j2fu6FQHRDmSNh5h1rxlcj+MXUjUK+gWW6cXwlyIBoC
RsXdAYTiO6203EOTkqX1jTlsWpP7oY2WMta+Pg6LmXfI2dKdq5IMiqUYgh0dzQJAmqtD0IjnAdpS
vvExOcBtFvmC/OYRaP+z6a6xwwkzmJo9O0EjqfN6YPI2kODFtOqxowTgbxqIAG/KIwMjKTXfzLSK
AbO2kd8iCrEv4NjHAFoeQURF5Ry75NzAsyx4neH+h/WQr61PnjbffwgH62fupbywGoMKYnbBduHz
VmGkr65s36KnV7dhQ/IbWBHkTxGFgT5aOq/UeUZ7usuc2E1D9d7WNilUGDwMEzRkPnJZCmDkyIe3
eq8C6cq0tYiuT5Eo7QwDfLa+mA2/qQmiKA5KewEwQu/jFhJgwp6NgDaRhuJ14Ybdz7wbdxVhAuP0
CIeKIfK2DMzlXQtHF38hyTGLqXKM7BtfdVrEzuhCpfJZU7mVEEQoTCR4v5zFu6kivlhjTnbt0gA3
TFP5AobUn8E/ZPsJZzk8yqCJ9rXEh1h8NkGBJOJeTRgmaA1z3QHfurFIDZUrRdNAsbwALnTQz2ek
1YVu7KOaGD4WTW36ArbmkWgMASGzsuw6NT6KRm+/LUNHbxFcjI+aML+D/9bmntD7EEwnUA4k++JO
sENfq3C/sAz3TYXVR5RuAJcwJiCoIy42XbvbgPdlyKIaI147lXIGwW17hVrV6wzDSxUgGxTAc68D
8857TKGadvN+2RTi9LSRTzEzww7EcvIrWQP6MCxDevChRagrBbOISJlHSZiQO2woFnq9qcMcNs99
4NQNH7b1K/HowzLQSI/dUvGnkE3Lc4z008GLNMuNyfiL92hzyRS5HaTtD5yUlRTRAEDLSO1geVhT
tggwHhscApIjh4iOqdVwMDXL7VLJMmx8maZVsyMr6b6Ldeg/Eezvj7+rhrKz/sxpsh62RA/4k8b+
xgO4oQg8v5EJ0y6DgfE7kl1KXb/3jbKXDW0MyiQCOULgDUDFbIbmGZInv4WkATdkRLMULbHDEzuS
oh7QsfQTiDikEEtkf44MfRoihLaF9Cp+LHEa7nDmyc0A2/rUC7qni93h+mV3co4C6C/6xgo0MrPZ
gAxScu8N8m2ANvBVOs3f1qnpdkjQ7FJAmzu1WYsgukaGCeLmbdB0a6nbaw4HKdTmlUcW4SDrvgdx
A0OzRlCPa6h7m2nJeQkb+rON2PKRRtnNaN3wQAJS3yfWXCVyTOESsFGLxPKxtzGpciSM/Vm3MoZK
DjZ0F9WzuBewXUHqSVofNoWNYdIYeKXa4hJ+DrB05F6qTjclwiPr0V/DFz2OT4WayNCO4wQOxDqD
VwureT/zPtgbwe1XbFRymreFQukBA6znBM7ABm041IbcqC2gF+FQOFNtst2wZvYDz9hunOxP49L2
YskAB8EG9c4C0bhoJO32fsgOZHK3Ti6IcYXkHHYRsk5RFKEum/XLsjT4tBVtTiAbsNR/n8z59ZFY
KxzSDkmLX/oUoX9FUd+UJ/EtwChoxOAwQPXM0Yk3CHHP8YbhKAvefR8tXR4oSc/I0qXnaWzUqyEx
4iMM7TAIPDSh11NE0gHPukgwaoyOq7tsVKeRo1WwVqi7LRiRAYe3vuYpPsVrFCAuXsN1KDZVz3lv
FZhYHpr2wSySH1Xo7pMBC6jvMXhgrlxOUGQ+4ALGaEC6H0hww8BXG9mr2eLXVZSgMGXiJuZ0O9Tj
kDzUDIGFCHeUhRbHYQi9CwUkcTI3Y7kssgVD07ui2eBgqKxOMWYAZ4yWMN15iL8HHF7TPPRsyG5Q
IZO9SSz/UlBPtla/RAtMcT4rwFeLrl+bVSHfAK+jAj6CWiNdp3ZMeoJQLLAeTeSMYzH8FQPFaImQ
lEmjHZw5PGPUhGdv2+aIjssBll51/aUSzy/RCoVd9gHPgV38hjMbwn3gI9hZwZzmPLZhAcpjAiXh
EIVSk/sW6nX5bOVGDsy2yxEAFoaLBJcNDF/hdAohXESPGCrdG0RnVTRzwMoUK42BdSwbhENLOcxr
iRNskFrA2SS5j/mPquV3rUZWjGIiKibfPaQTxjKHV4RHJzEYgjXJK+G+Kr5+pF4nlx5C132SCogR
psleF1qzEkfizA/QiCExiCV6qTvPzo5AKUL1HR4jBAaLmv/yOPfhEw2uQsS6DjQov0gfR92bYu3n
9rioOYDIHj/USA0fTHulD7ehOiTBCF10MD/nRY27Olb384IMK7FJCW/gNcENL3yysO/jULdvSCv/
XKVwpW6qb8Cx530WIuc3CF2dSBbV78j4a/R2FWfwfidsnaSPzpZOay6NWOBrUjns9MxQzuNVnFg1
f0vA3I64Xkv7hm4Flh6LyiWl3XlDDmSC+XdYMngDzULw5YakoMyq07YEiAHbKh9WtDBTC1CXkPfZ
02/Oyfg4VRLkWmN+Tk2AoAgY7BzG0mJynDTldlNs6FHi8I+zlgQOYbvOh6mn8U41Kjl2IENKPzNY
IrO5G+k8A0UEvds3FtvZZph6w0EOSb56UCBtZtdXPUCUMwJnpLD+ajAgt/xpajs92lojyOjaGRbQ
9KvNDN3HnfpJQjkgG6Wy3ZaopuiQnjoQiSwOj+rqsc2wTyYU6ZulwT4b4Fw6SFZoy55x0IoqgXLN
l4Wly13TQBfp4dLREiz0/B61AtztOtsaSrSa8lTGbK8gIz91c41FNtXL9jHwgX0DGTBhxAYrmyWw
MmwWIJ1AdHSe3YLTPuoeJwkR1qLJRGuYyna6mAijuHc9i8vaGACQCVpIAf3/YxmW5CHpzd0s+JOI
0IJO9cgLsy3JW4ykRz6Q8RsLMV7ICp0R5nFkYxR6zIm7xy6po5PFMRv7AVd9F7Q2eJnMFOVB6FXR
Ct7nuvkd+kxx3sIEXRCZz+XskAqIb6gEUmqT7khag5CB3D54bNYbkGoi78YIw1bGKMidKHybaKsL
HvDvCdWfTFEczNQ12Qvvu6BgHic0LTIdEHhbyA1PApjXbLV3M9KGpczEg3DLTRen2a6G4bcj1Own
gnNe5gjZNcBdJ4S96R2PxhUBO9Mf2qjG96FLCqX9qY3SFW9i+S2hlT8vyC3sxirZ+8YvhVrJVDTI
N52wc8e3rQEHUgyYfncMj/uBAoJb0IegqZhrbHvJNKgbKx1ED1Q5mC5blXx6gMIHhZjrHSWde8CR
FcuVxlM3eobazNoZUmxNkXBc01ndNMEsyiiYPsMuViXdIntEJD48gJ2TJRqhFQdHCcycfjHJIaTj
fBgyfc9r5c9Z3Kb3qIXyZMKwgTaOFKZBqqzA+W0wcXgQP1C6AiXRI9qSwaIGLVCLdJ98IBAT4NrA
g3C86kovIJx2m4DHTLP6p0RlGzjOnsHpSvHBO4SJN5TyQ52Y4YKYHtRH2WaIkgcITGCIK8JZIBaI
QzXGpgo/63SmuQMNd1obt8GnQf530xJn+jgIpDgfIz0PMPiOm6mTwzAz3NjMTacG6ejjgvTYKWi7
ZZfCiXwZm2nYE2SYH4jNAFFmNMmHCod1TLZ2O78tY1qY64oPByjzFNXrGMc+vmORQNVVjdgNVcZO
dbf4hyYDUC2VSN828Ik2j7H9jU7Ta8gFWELmZn5Jw1GVSxtlphQLUR9hsyCP3pNqiV+sqy5AQ2WP
KcMMulzNZHB1ElA4kWnNu9E2zDvauVeug66cGcIHqHPoQgWOw3kPEjM+RfCRHtoEa7/z17Pjwvmy
xlbv5BSM2AebZNoN2bS9jqCEAbms6TOUVXsWUscPSJEGiMlmUDpJvbV7dH0dx9FUNWwqMcCD9iHb
3kwN06ntwvRjwRkHVcGheRSAOtTBKQT+OhwtV+dswHktpWXg/5mydI/geQt0k2icWEC+h/WEIsO4
fe8letJIK1P29TLjdRIhLgIHSeUNE+oGmoY+hzKhr4tnQAuj6tTAQDrMNvEPmcQugbFQbLthmBWc
oKGmZUihwwxsQR1Z5iXBzmqFzlc7S4/ca+OKNowW/v/YO49tuZEk2/5Kf0AjF+DQ0wggtLj6kpxg
UQIO5dDq63uD+eoVKzO7ctW8JzUp5lUBuJsdO2dbaAB72EMumM8C09AXP4ooN7Vylju9tPVnhiwz
38/3rgrTYLtL8ozYU4/HkCpqNh+MvlZF6HmzGcOwUiZ2Q301qZeu/WABUvjYOo7KgsIxy4eoNRD/
tanMfjh+UnwY6sU7JmOknxjZ0CRk7mmItf6W6lEW4aTUuOOwZTdkNlL8LYC9NHycEvF05JrdU6RP
v+MA/88/+JeQ338KlT+FMIh6PvkmnHVIYSh7/7tm+VdLZf7mi/0uYIrfHNYbCax7iJcMztEHfzcW
asZvLko1y1Zcj4iVsC3+r3/Il+5vEKMdy3VNFE4bJuU/5UvxG/5rvIWECEAQM/b6T5yFP2l8f1QD
DRKX3DKorMaKM/5VvoRSMZTSjVaX0JweqfAbuhnHw/YxDeRYSufu6eVVjoxNuNTDgazpuWl1inSk
lbOTpYGmix+1PTwmmpveFyrtU1mpaM+57D/YS2ldECQpNa2+e6ihKzDEHNRVWbH3qV9REUXZdM9j
EpVnocbqRs5q3jFBmYNSmE+y6l7qnmbCmLW91pXLFVJI90HGzRgS4GNYsjBnyn3v0XXFbmQSF8yV
87Wg6dgCPdAeJwn7glMqCsZ60uBf4BdDBaSXTrIc/g3m7VRGscTz4MzrNCfa0bPZoTEZNjqO0N/0
jILrlyfn/zl2/+sXzOifJGMHscLBS4pcjKfeQbb+9W8eZdVsjNMAm0Dq3sHt6nNTI3st1fRDG0bM
4jM/UDtQdCKpVP8pcZRvzgNkw7YxMK/+Ua/ucgxDAxIqhKhe30Klu7qtByNpoAMksF/s//3vaq+/
zB8esF/fMuMPPM9FTLWWGiUxwrpe8IIILRADHlYDGsoLgISV7bhYpwYixrhxG8PbIM1Fe8seu89a
YjV70SViP0RatRtzjDuT4zMVrioYOqPY1GbPDKpAYsSlua1GKfbmTNxF2WUWcvtQgSYT9Awe80On
ZiB7jNX2g+6FuoadL2JumcykZQ0pP4ESMzaW3a3XeuTvxr6vtlWHVGBxhh+0mJa1d72bLh2qWShr
oaRiwQhR0qcL1SzFBkFHf2YuHD+QXw5z4WtHA81zJ9Aot1YlvQc5x9NB1nHKHBq9+N//rf/8XPES
kyqxEPY9Ya0r7n59rlyhLKknACTSnkiRu3gV0jkh4p5s/BZoOfFhy6RsKLPpqSxz/28e658f5b9+
1KZjiTWyZRrC9dYhzq/f317sguIqh+XklwCY6vyR0e5yNfAtXhTx5IE8BTUknU3G7Bbol30DqhD/
zYTjz6BU6hzdMNg+oluOMP5glaaocwBjQCRL3ChvnhY/m0Ly23kcNCUz9r+JxBjQhv/1CXdYprFO
kZgJY/TWidj+669tVTVOGY2HSJ+lduBARzZU2ERgKGXHf4bN1Fhqh8nq4/2Q2/bzn1JnXjrpH+ep
V3dJWDQkamoeVa+Wh1Z13l6nn92ORuM8tCSvAtgz7kF5WhpELVOB0Z/zj0QaJS3patKNi/oU+bYK
mrrs9gOIAYZkwTIM4uTjSDsRVT17siN+CWrukpsjx3i1sMHRH1Cf/RXdmGJjgt2B6FMgTsjmEK90
gqa1nprZzok9YosYVS/PvUJdj0U2XoVJj9AasnqbOzm+wiecQmY1L46Xqo0H34ushypuwqKyHyfN
+YJhtTkkZLjszWjgHS00ize/aRgvNM1NX+OVMyfoJstkfRSMHQ6qnPKHCMn7aCsHmJdRD7tGm28w
nbIfRZQhTQk8Ghtr0UZG6vvembJNP1nv0GBbTFoYQ1tdgkPK589YS6wfah5zcDlDWPvK2uZk85K4
HkJPdHhpaqZ1Fn8bRNb5JRLug+VMcUAG6MOUGpsxItsymsNpKgSIpx5vs6Vn072auiGg+0f47kMN
xNhuHiY8diMTsNKackCEuLbbBlVbzwY+5NF0n1pekJ2Z+V254R97KP1dunes2QA8YjF/iLDWOIOZ
73LCoOc6StQBc8scTqVGyjCVn+j5T7KU8nU28cMMWoIH2RX5QTqNsxmKPJzV1F9qlVSP9JTx1saT
fHBq0eyzRfGtyjk+AkEYdkumTZx7wg+mTGc0QXQZX1+DBmzynG94oOIwm7ryNI360ZyttaUtZOCX
AsNDugeyUIUx85Kgb6Q60DFrO1lhRRhbmEc0SK+V5LFyyuI6RwjBkefrxwKqYuj4IG+R96vuCCrz
rrfpfsLxhJBsPlvDOnnKxviAifgdSE1x0CLsJYOlox6MhrmJM8+8A26i9Nfm/qyPWXrr27VfTSKH
KGGS3LzWosMXs0aYKxGY8docYABoYrsqv1oxEqNKeMtiWWQ7o3L6wIV1QKuWNMFC3vqmZObvmKQM
t9TywBG1LfpiCsvvYE1ejekyae95UWEvXNoJKili3GIV80mrSI138wSp2JFdWCjd2DOF4mccRiTq
OgoJrgOXmbXhA+MEd1sOL00u37mQ+Pq2Y+6WiiiqbYRk+p1Q5gxBpaaw6hjaErRe+XXW3BcsKc6J
GN1yhmVCkoHkBEnfl8knfNRa7UVvsXZmdfye1ljgXajIgHC+yNoIyyy7FspG4J18WJl4VTxoGhsT
PsXWaWEemo3XnB0zh8g7GQhJ3hCowbyZE8Y+UG/i45AUJOiV/X2xWyq66rWmkQJBsTzFw1Ri5Bmd
x3ggnrIMR1PP4y0+6XucJvKqa0Z5FGJ5tmLxA0ZUGvirCpK0JJPTIeNQ9doqrKj17MqeMC+39vd+
imSYVvbLYPgBn9hNdfxqhq1eMPFe+czgRzUEX8upy18nKHtjkn4tR0Zx+uy+mdX4ZSK+cFdyei01
jFOrD9LyK+LqDeHdWlqf4q7LyMrXa3P9MUIAYWZjKwyT6UV1yuF0LKpg9jVAlWT29sb6xCEz+hfT
aU6xl5hXn5kxEzxrs0xuFhYNtOeFI6EdLGZcvtTPTh2bZ8vUzccqqvHJzU4o5ibZVlP6Tpq1DjqY
TbvJ0qA7Qjk8jkQi0qBFmGJ6W8QbU4Fj08tmO8rkXTmSMWEEnkR2DEDQrJjYzemnlto7wEuHcZFJ
TjpOcHiVs++jBphZ7btcFct8B9OItpNItU/aCbdnltpP4IeepCYpnaqiP+Tm/FBXvXZUSbpsJ15L
aOjqHYvujdNwC2ztXpB/vNRD2r1klOcnZQ2vir5+L0Rl8yPoZahQcB/GaHz1LDffS6UlD7NRLde5
bUAgm2V2IcdcX5UfwZr1Tzj2vnU1o3BraW9L1/MR6Q9LYvmUN2Qy7OVzCw8L1Jx67vARHDT86Dgf
UXY3tdNvhd1UewVwcO/Vs3XoYaFusYYlB6fN6wOHYX5cZE4O0q1bngvUqdYtobthmXwAdsHoisBY
CKpYXIBa1liumExwS8ECinzzuxd31c1Nqi7MhjRCsdD1I9Ln8CgaLrvaynZa7G49aRBxmaoHcIcO
WN8yDhDxup0U9fDg6O7HcYbdEjH5hWHGIdETJNx5GYaCAJKUfbCqJnn0SlKWm8UvvNWUoJ/JFS0f
8ErKp6WK5BaKoTpIlTO3BdKC6ZWqQ/NTHL163oKsWz4yLIxffY1JeDpn5RNCeRSSnjFBlxdPAxlx
rPgj51mkLclzzDvy5AMQDop1PAuERA8d2+ELayWOD/7TOB2+w/l+4VDXdwj5LSg+wzvMkLxvczO5
21bHTlCxD+nqayYfV+x8bPHk7y1JyrtPcBUSNjH2WVGSmvFctCKCpbvZQ+6ucUIEs55+bhusL0RI
pjOskuIcS1sRAofHQQOqcM3MV1TFyzRbfWho1rErneit7BbzFbqCQ5jBBHfVZrehYT6U0C5u+K1/
LJE7BEDnqNqNCv3V/FQBJ9sbjZ0ebP43SEUBPMS3njDZpifs/g0JND0P3SYZCJf50wW9isGwmeww
z31IgbmuNlVrI+k/A6N3gQeAUN/OVjUEUVc9GmxxuGC33OUi13m01W1s/ORaOFUWZraJ124sGLl6
Yt/aeVVuohnKapGzUGDWquleJ3gjBOOCrhAHUkvtJWrxx2x8LLfo82N26Vjx8DHDfb6nX1ZPgGG6
48ib6CT5DirkRhOq/CpLhgQcud5ttBluGi6T9y0gjQqy0eIcVdcEKrGX77NJWmyUK/l+1O8TB84e
Pt1nGaF6jXAnN1ZJvo53pbvLlPm0bxouM5a6/ubNXbK3clzjtWeknCM2JZ0NHoychfelonTetPVC
16Nl026K0/FQSrHrjb4KVa0ajj6b3ENaJ3ih2uTI94qufTl79yEfjOsoMOJiijB3hDC/mTKp4QVK
AO4r/DEDrnRin8fIzEkfiOg62d3COnp3CeK841J2vnfuYB/cNOVvVk7q0lXqXvhDGpSEbmx0D95X
z9natX4a8Tcf4tnTG4I4JQpmk/VnzWnacw0tcL8wtzxDkxBHHuV026U2aWzehzAnWR00Yzq+96aN
CaMpnuMWDFpb3iCN1ncjLvMwWU0noimMF1LrAEYtRQqTN/xB0TkdIjUcaztvTlqjA5tqyv08jNEW
ar2zjW30+t/dIy0DdX0uiy81aKQwK6UKUKopLycTprjfXZXnFvekB4Xd2boMHSb/QbwQpHHczvjO
rdCF0wBvQxMf0njybxyR38aC/I1RHvoSjZhS/iC0BDrRqG9drW9ZblEQvY42s5fpm5Hua4tO7wVe
6/L5YsYCaqAHZbWISw0XZGs7/WNVMz0AXx0ojyrYTQ32B3iTt/OZV20iEgzoD5E8sHoFnEofXbLK
pzC2F/O7JUYmCar5sAA7Fb0CZMaye7JFzc2ANEWrHe38vHtODDPhBBMldVA52sRtJpKLjq1d08iP
YJyjNOgN+bTIvkfu9FZq3Q+G6pAaE9zEKr5nHiE1UlvnmvHBti5M88npImeHnE0i1tT1R6Kfn+wF
8BioN/fc6rF1qRqrhMKHNitU/YEILCiQIgZDO9vfAWLSCWntDxnpNejQBoKS0YGvZ33DtNq6jS8C
+vrSt8UOzgw3smfyMw8FPrDWE7dSjBiix0enG2/+wIh7Zv4BRgJNnlL8oz133sZqO30nGiN/12XB
pwi9PDTS6eQxaMPbQ7UJeIuBtK6ly2VCa493adp1e4kmFLJ8gLNTaNqB1qTtQgY10b3PkxqrFZz2
xxkrPQVXUZ4Kg+xF746zYNQPio5UEWHbiSdLGFR2ZT0AFYwLwVwXY9Rk2snOhxJ/VmbxHjvATTaK
eCkQ58r5rCvsH8YIAsBGKnmBNHNatDkJMl/vWEwwu1+hNzJVjkH35z2HoJuAzZWI+hED812v+TyY
Vte+ioF4KLWKRvS4jbeV28eXISvSywQUlScRV72m4l2ZAXXphfMsyzoNlDbZAbOO8tFc1pSzpYw9
EZTxMXMMMkhl+7l2tXKvVwXMllTM5mPuKW/XiCoLJmTKDZxFJ4S2pjajhWFO2FDtIMvKH5jh+qc+
dcwnHXw8P6ebY1qMui0hM2dDHmo8dmRZ+pZRkO5n7wlEos3clREWbDmQIe7zdzYmpHvpNbyY1ZR/
1D3VnxtuiDCJ8+qTU2dflm6kJTHbb8KNGc57Zq0Zm57sFbUwawV38C/UMa4s64V4K58ZAMMd4pD2
MWF1DbMZFjZ4AH4PWOTUux6nvLJW674svf8Dh9XX2O/zy6RKYFipPr2PsV995Obc0lQ3QWuTLOtb
F2MjGBgMMBEhFDmtfkJR5xkzJEx4Hk4Cyk6qHtVVd4/Pfs8MDQbslFc7JYlnNn5ONcH2psdK76xt
HOlaSIy5DnW3zE9Fms1fM8NxthVdKskDHSG3r24x1n1yDqOlHrgnrgUTtUsPuIp8FGeenlPx9krD
9zFwUvIkY2B1Gdsn6ZXmUw8Sn7E0TbF5iVhIcbWsqv0cMdp6ZCS1HJc0traLMY04jASstczrU+Jh
ita1XJz3yM8WMFlpEz9Nspc3VTHDrcdy+rqy9LYQ7ONwMKmbjLg1Q8PhuaBrBskSEcEAUAdVbxjx
mqVcbVGd1qEQ8xIYLV1V7ZTlKXKBhueW+0Q6ktIkstA46sHC4WU/jQUvcazHKzXOHKKDUPFy8Ex5
1N0KTylyj9zw0J+yiJZWJwoG65hIK0end+0mwC8dTwP3inqSXv8DaFF79KzmKRp9egVhxGEij2nu
Jde6dH9eyCua42j28tNQXofUZxKb99Eev8ZCcqBp3qiafKb8ttyL1bq3jIb7ZMy19hI17qPXZ9OX
XLrlZfD9Jweu5H2YpoA5NHHaOB7OrJeJgSZiF+wkoCnuTfGQQbH77lg0KYQ3Ot4hokp91UMSXu2H
WtI1HyMmbWTuBg09xh7C0XOGHRZsLbCMtAh8gl+H2FdBtxocdTFX13nyHtk4/CnRrNMyz3uZax9T
lppUoAwcG1dfRe22vCZ6iXsyaaJ7vh6TpNbnsLV86zCudstCiflHY4v60TZQekzcjE/matKsW0zc
G2FZyGOSq95e7Zx9YzFPXy2eni7LgNrKvPRyzAPHLH7myqI7i4fQR1ajKEer2GUdwRknK6lCZ81j
3MjhqYohfi1Wpykdh06RMMxb34D5/jO4WWG82w0FW04kUcBL6zEgnFYra9tVDuxtivpxNboOKWgx
h/wW+1fG6Mj9TVFlgOAzUoa/VSvPlqe/arOGzxgbLa4ZvuJqrRVJdClY+gLP+JS48cFaHbgkZ8oV
0zUGnEPFTmAJOsJ1YnEQym2YYOPNVj8vCusHD4OvcEcRDsiPGB5w/+owigIHOBs7ZPAGy85u3+zV
LwxDFuvwsrqIzZ+G4m71Fg/crsd6nONQxlZxb53FPqerI7n76U1OwRMOq1+576wFmFW99VYvc/XT
1gx6uX5ONEcwYHKyD9BysVLhbznWZewcpd8kV3v1SSerY1qt6TFZcceZlvki3UVxE5jge8bM2auf
rmvffYlWH7axOrIXYD/h6Cpus35sRKhW7zaCTnpoEujuepPP92b1eOPjjANNzPFOTcVHuTrB7dUT
PsbZdMQTTlS280j04hq3sY/HY/YN/thMW+wvu8whWG126Uti48axDK4y76cLHbZHMGQVzjO38y94
wZsDhrMlYwVZdmdDzHwsjdK/F3jcmR99aQn9vBQkLHdWBxNY4ojXRm+59qtJvl7t8gAz0ULL5MVI
8utAQkokNwftM905pTccl9Vw79r9sYbOfFsqFKK0jfygXQ36DrmoB7eYyqCbk3L1puDkT3uQwht7
0HH4M0d5VbZkVRLufz5374ZF1sQARTRgRPYMWWX3YejA9mqzfrQtVMxmjRS0evMFxdQnhTpPzmYB
qfaZeJCEllcmn7qumc8chRNqut3QTybdvcMEGJaoLOcJj8ROdTZnrqtyvAMYcCw9ffHWQruvXMqq
Zhq2/O42uy/cPLDnvHiriSaE8aruFPZS0wra3Y7xqLF1vIK8osoOHPL+szYBctKTmqUh/XxLaoaC
LN3atlTclzJrhjMFJ9uhMNoTzfeqAPyEd2VpC96JOhdnvdeBxFlWBD7fabZtN0zk9KV+t02PQKGo
+y2ZxToomuGjUXTzI+vSMti2ZcF5JJOgBxrLEZcmwMlSiUdeQELGup7lvJ1O9bTqm4CIq3BUxY+k
IpGYF3NyqlkRdgElCklgmosLqV9qv0Rmj3nWfLJRyNnoUHtBpeV7rZ3feL4+p8uU3HM6OHr/Lt7N
I867MYvZTRJhIQdtYz9ERNWRPcihFolNnHlsqwvtUnr02xE5yY9zF2PVQqCrqO3DVDTOIU2X8jWP
KvNTE1Mu9Lp762KjvSeLhhM6waBlksLyt26SW1uAEOyeIY4yeDhtfBBIZ6tKkgCEsHYYo8jfWsOK
WCnJhKvSYC/UeguyhgK3yhQ/5vQkDD1MO5z1mLUg3JYUwNI8Z+vIr3FXF383ghVWLOnRuoJtOlNz
MVzVH7LEwX9CMmRvmshhlMl7exiYGAm8UQIw4DZHT8ZEHaPo+jK2g5zj38PH3d19to1hwDNVw8Ye
tihx+/WBjr152jeUyS9azeLH7dxoNA+RZsY/XHxdZLIF+FMCj9idt2BwAUBihn9OazVvl8Tw3zGS
m8MBEKj4TAqcd9qqVBHky1AVoTUWmRPo9mq3cmSSvRtJxFtTWlDzqS39ydm1o7DvZWzO77x2A0O3
ynsdsnnkJMM5JTydUSz7ZT7lEIb50KAn6gOO12FZHWA98FF9ntibZyEUVLS7D6ZRCbiTif1JQ9b6
aGcTQc9qRlb2qX60I5a5/oMsYtIw7IiE0kf6lFVY/TxJ99mMCoEivMCNbnNt2Q7E//YpTtyg1/u5
XokzzH4X3y8ORD77B63tqQWWNhoyTqcu/sxasIHqR5sg1Qt2KHSlH21VGbkvfbVuIZAkC3HAsSyk
OM+eXFMIGGzLuoGhTprRggww9hwtu4SAeYRnrKFg2XS5BLoAUmw5CEz2KdWpMQt4P459YoNe6Ycd
svYj3mRzxJ3UxHIfD/H45tALvHQl26tmowBjuLjDnd1k7ZfGrCV/ake85zF2aXTLoBn8Dz/Rnn6s
+1ujbbvHX9iemvIDvQWg81eAT33EgQ1/Uj4xd6EWif/B9nRn6T+6rTG8sldM0Yf9Fdsz0p0YrriX
XP4I+MTzBOw/5Ubc/JHw2WhNSxAGjj+L+f4zzmfGQqqAwVx2KLtu9wfg5+KwukvUC1aubrAfpZtV
279Ef6rIJ/GjaxMO998BoFYljIPSvfryBwioCQYQy3Vfl7TcerNjU9P8Of0JAgXiwDC/c91HFkNk
LEKEBlrA2jnlLEQAxD11m//2Op1DLGfrB2MsqmxEV7T3WncPRdJou65oYETXjXiY4dMd3UJZa0nK
dAAo8MGZzPaqGd5LrDwq7drZgmBCRieJvP9v2cU95uSSGxxXyxMalaAPFOB31GJu6Mubo1VzyjSi
UPsFX0JX2gv7JeNgMvvkDCyn3aLlkIvXYzZSthRb4Kqioft9Uv9/nq+/93zZumHaru07SAee7TLL
/3eer6b4XH6bf8XOYRv785f43ellsDbcWve+O67hm45u4kz4/1Yv8PECEpwDQI7Iqomf6x/LjfXf
dP49pFw2tpLHFPxX/0iqApEDPr9C6VgAZuEz+E+sXvyC/2JUcIHIwapDqzcc2yLiYq1Ghl+iqvwY
iRk18zrTpuYhXQTLYCxoINtYVPcEM9ojaRZszomRniV56oCdsTkEq/LWDaM4K9XdSyUjEifzs8LK
7XZUrDgiPnWFXQIbkOoJaaXdWqZXvwhVHCuKpQfAcl9MxaLSmPZ9K4gFHkv61pCZLj2KV6Nn/hyn
qfhQFyStZqrELTcABBLdMW+ua8jDIso7KH2w/+v0MG+Wt85ng3E/ZcnGBa1+lsCGVgd2v9Nzi5M7
+Y5pgYEwjAeM1YbOkMUGDt6ySDKhD9yZk/0WE32BuFbGz5QxEQUnYIKYNabXAsAqyBK7QVVEnAmV
M74WZT5eZstvD44pTxlFwl5n7B9XytiW3Blbt3uRA4ZhJ3Po2VfGmZehb4lmfMLPlX+IQEVtJ3Tz
l8hmnlQUEYKn2/Rn26ZcqjV93M9pezUS1pksfrqWWqsbApb+trb4t3xv74XFrmuVYA83TBqEhGoT
OC3QdGBYEST2bt1rOMcYl8D1rQzwxtyzng5GSuMBFDeWANsp1QkSCOL52rgiTh24tpKdZRP6bw2j
f4DgTEi5G9yz4fjalwEP+d0iq0m5bag78+jl6HWgcbyGDzjX8ktE4P+AJ6P6PJd6FNSRBt86ggSU
1QTRooF0DrHu9uTYrvPetguWA+q0A31viPJnH6jgeXysFWgkysI5aIN28WVbHlqgJC9pVXSHyutZ
UdTmEM2Vqk/ZgPu+XlEp0cAeWt915SsqjI2DtiH2AcqE7XlTd2JdxPIK7jFmeNObHLejGBCeZQX2
kDSalRTmwStlfIvWIRumC6Q65eFymHTg/n7lx+wccykyC3v8ZpusWvO1SOeeK88K4Ice1CtipoGU
EUrSEtgMXP2arTwazwAFwj6FAs+xO+zixLAOSwvVxIl1PlAfI4pwUYc8SHkbZYL1wDQgcTSnzR7/
n8u+lQ54TQpWjU8fMlCffbXHjGAwU7SNrsfFqdS0+Yts2y+zuawVatc+p+6MUT3FWWJojrWB9uoF
rA5FQRh85Ndca7ZN6ZrXptOLH5NvFGFeMsLA8ABWxRudwKDN2DIJWALosb7cxZ2DaWOYHjPGU0eI
JAD+ZlIX85gRtEyNdfwST28rfYpBPA48UsSnwrbbG/KOt+UgSkMwNVTNzsjvNPt4HYghvhCmT/eR
g7KNuk2cABdL0C7OE0j/z0DtvKtv2X24KKaSqmGETYbjFDeYcqgY6QYiVsZ+b8FeEDChOcUG/+Az
a/xapDrSaRm1twY45WlglflW8Fe4NtRRF8P0ydG6GUt0dX14TxwBTZBEHvhXbRcp+E3eup9ZqnDu
WWvqTMpg71aC728GjEbPZKtDjPl7y7FjHNquZDZtmMvFiQUrKXTV3wSq4znJMW322vqtURk3NClN
T8dgDwDGZl5vVg7Fa/qW0cem1huWF2GSfOyk2984u7Kza1YgMowxfkzYvnbCHoVdw60f9KlhKRLB
pR/5pKJ6m6Dev7K6k1wPBhPSUxoFRgh9rdry/AdabUR3DA3M4h0qKUwpot2XlZefNGr9rcagF73L
RJJOFu85msb2c4bmeiK8c0xHckKVndNZFK5FLtRovZtp8yyAFjHfTJlHjwCJ+AOA/Jkeyd6BvmMc
xKQU7PpOF8l0Takzt1nHZYzSuZjuhhW08lszo0/tKn80ji2Wtn0VLeWeFUH12a9nP9AcJS6NSSR0
oTtumNcB6vA1X39yID8dB8iGATmoljWXHYLtzDnmt91XkphyC+fs0CbJD3IEbPY2mnm/VNWZgV/0
I8110gP1XH802Q0M5JzcVplG9cX3cM/lEfsnE6E3K4OsCMsl/ZBMqc2x7yYv5VA/s5EUybvo9Bzn
D7vSsqXhNFlY2otVABVyFvULby/aJeO87yAU0t1o1W0wScM9Vlm+PECDtKgF2bv9NVnY47LkvZbB
WEOKm+myxzOcLWIhVtb2bz4qKJtrBPvf5jIWrxODrcelcaYP3WxETKpl5kK04oBdlWPt0OcN2yRp
rvduEws3EE5MczxQ51NN6uwSBvtXgmDLNasHt2xo9t6aU5KcZHCNfRkJMh5+7SDtO87AhZ5GVvnu
6EXxOrmz9UaesGBnu/JfWVEyv8Bt8IjjOBHn+WJgXOnE/M6CVZMNVbBXci11HiQ88sDsVMnG2nYo
rFCv8UEGzupFYnUDW6c0zSnfNY7WE36A6mS5hXGok4pLL53ZdBr7rCS0MrXcaya7YdX1V1k46cvU
6SSLtMn8DNyiRovzuEhdh+U6evKyNHF7VlWtX82urXdLyQLENs6Wb2ZhNwyq+oLV0jXbvWMxVlt/
jhmAUYMgbAw5ZF0Mx/pLKyp2LsuEgWgAw7U8LLk/nfQcWJKEtAPlQ5W4+2DoUtCTQ+6eEq/UMZn1
moff2FJ3u621yxIzC0sRk/eJAn69AXfPx8/Osew5Hzv2oRU9c/kQ2Ws5eWwA/FEjMl969nTqBLJM
h02nIvkYtYlB3YG/p2G/ItC4MmWZEPrlp9bW2KNgLT0jr1br573P0tJ76koY+HPvgGXKMEVrtlfC
YwKgXwUDdhswlBRr2wGs+HfkbfawmA1+Ja4WlzXefVtyp5qaenUZkMNW9Vf/gFFn5PNcNmtI7hR2
AKDEQFvfsFSFHgycOVsJS63FDM00+8h+lvhYCmC1hVO8uQD217eVcD0xrTCViXkozdQ+5oP1tS0F
xx+nN8AofwwqhZQgvFYGbk3YeKPjrQ5I1L9SwpxtY2HPFzYtdhuziXlY5npvM54PU3eEoAs5KrCV
IZ77zJ4OaVy+YcIl817337LVF0Ax3O8b26FAErMFsg5QUwNCL9ejHI8gUjfzY8KiWvI6ulr8BtFf
njx0n3vPSr8dosy1TRaJECO6c4NT8sS+aYQhGGFb9r4DNV9W96/Wii8SL+S97wvOn4n0JzHQYs2D
dgPBa74Yf/FOu2Z4JD5bJro2PT5TzppUfdW0xutQu8WKa7WJoTXy3cojsqAcfNHO7hPnwEuCyFPH
dzv3lqCrZxvXCudU1lj9Pl+zrbxRYOVAIR/KiIIJeYZqqGM+DMLP0Q9yKr/1blYcGS7bpOGMF3YD
fiCycYRzi50XWtJGs5K3sSZdJwV7GWoyToum80n/TObWcDnWrO44AcrUoumbk/oMMbt1lyevzLNY
U76CDPi2YW1xqAx79Ldc29PG7ifzlGmLjdVjjQt3a3J4WTPEaJUJejBOpnlNGNMtPIuhYolOhXeq
wIL2Nq2B5NmGsmiTUW5s6QZDVzOmKt/TaGoCL1NqQ+69u3sTeyqbNe08zJFGytd9IFytrUblnOYC
QybHf3Go18Q0u/oIT09rjnpovzew0NCOMLx2BkvtVf65z4uHzuVMZ80DAuaaxR5TnhrhUSPjGrVW
tYQ1Okyst5Zo/4e9M1mOHLmy6BehzB2DA9jGHEFGcGaSuYGRzCTmecbX93FWl5QqlaTWvjcyK1km
kwxGwJ/fd++5xhn2R8cnv2Tj0WOzZ4Yg7U27HoDCcF2Gdbx1xXyYuuShSVDipKB8K3Qo0CA77nuc
31WhCYfk9NYM8zilpKGdG+F1ouPnjQ6iTzqSXpFNDz0Ma4aOqw+sZkLMr2Ctu+EwVUrsMQ0Ob17h
jA8Q9PKHAOPd2tcx+MrAsLpE+CtHHZJPSMuHdEJDO2BEjxRWKZy6yTu8DkhiddCmB0nmfvhK3wPa
sLd8zwx5/lc+nz1Jtw5iWW4sHd8fnYgfUEf6u690v6jxaU068g910D+ZGgOA6PI0j7iLNSCg06gA
e6SHMdX4ALxHck95vLuNYAtEX5SBRAMHmMdH1tqoaukXj2Dqg9dZIwos2d6aMAtiDS8A9aFuZRYs
+1GjDRDu1IZHWs+2CfCBrxEIhlV8gO8H5RbZ3yeNSSg0MAFfqaDyZ7ypNEzB1ViFL9Hg/9WW/6C2
aMGBbJslpa8k/rcv1eNfqy2Ht57fwo+fxq55Kz5+/iq6/OVX+l10sX8zwfYLVBJLuB4IFZSVP8D9
9ANYWldRZO8cUxGX+UNzkb8JDynEtR1F8k8LK79oLtB69JdUVI1TCWD/d5qLzrz8PRPzz9846s6v
mguSHqlrYU8riQvh2Hp0e0yRcScKj+akYcxuAWnBP55NwJs9nrtJsM9f8PCG8Nf3yonHl8kgyxBX
bqNX/gW4zYSN2pRtBrMFy1rG33C0Wiwf2CqnHqOhnZCV4tGaXkLRv6ihMr77duK++hAgtn1ttM94
WNwD4XW8L31yW2NsM5MRJ6nRCg6TjNWvleQ0vDvXvZ2xInYoesWiWb8VXE3K9Rw1TwGWi7U9Kmsf
kPahfdJ/tHrvexxgIzcXYwJ2QgvjnZUk8geE0mZPxN3kGKXilHhtdTZ9xtDatL+PlfmpUmrc7YZc
Cz0HYss63rvwXb3yzLyZ0+oZY2r65E3EqiEScD8tSqoE7Cjd1D6bRhxKnv/gxXNyxl3jXdVZ1KM+
TVm5oQ1hXnNVhXqoknrfY3luV2MZqDNN6/gu06Kq93PeiGsLLNq6rmkaL8mjOWjUXXyzYBX9wYH7
Y4rM7FvQhxyYLdVTKk+65zLPkgn/Kgmd0jKTm8IfePVk5erikcLEoZ1y8lR9Ia6XkZ9KUQ+/Ew5q
MlywCoQ3OsbUUFy44I85zNHsHkIoHoyG2DLMuGStU84xZGcnBmDCPQzrVV0/GoNdnCiRTVgODeEN
xhJ1UiMu4lDJFrdWPqpLKJ323mNXfEDN3MJmfw88/FsqzuOfs8dbpxyyxzwxxAnhxN9mRKb3Yu6j
XY2AxMRGJtxcwg0H7HcWI3fAKv33JMgYa2LpC373Jg4ZmR3VsuTnsnOvefHAYxWLebED+hD8qm12
XP+aw9B5fLH6L6qUPaPsNrVQ1TZa8Huk+A9uf+9TLsKiOxSz/73MYZgRuqKF3vfLH/++WNlxg37X
iWF6oYRNnoHdc239U6dy2s3ZJljs+uVfdir7cdQhBAzOS2P/VadynE7DfS9DSBlpa3t7x0ntDUcf
1zKWQ3f5mJg3iRktcNb+6FQmeOAdfTs39XJ5JPJuUiJvFT2wVuP/1qlcJ4W6tdTkTpug/KNYuZsa
89mw2urs/odyZQWp58gW0wFOIrvP/6JcOfKLbyyt5WUaanr8rHFeF3Lmc9XM5XakvH099HQjTQMu
qCj1T2XoDIcBD8I+/aN4OQnwrgiHQexv5cstvFgqES0cX9KwborUiK+GGrCz4ce8b/p/0cC85LiT
7bIrjqzVHv5Ww+yGZn0fCvYvlq5hnvKw5OEJBxCadt3+dLI4uCpB57z7dZOcGr+fdu0AT2sFZJ+d
i65mptBn2UUDyQt6mZtrr6WesFnK8vCnnmZ0JnWhvsOmzBk3NPexmdWjOeBHJS7Fbe2fqpsr7v5d
qvydlTW2xDUXrpzaqCFKq+kslojNIyWQ/9Tl3FdOsItaz9szogwJhaKmZEihk3PHI8M9OOzjDzMx
8eDWH/jwdqVTnzJZGTs/5ULbZ0G/tlSEMtaZzLIKxKQvbxKG7KskDdJTxQVxp5HZPEfpsZMbb4pm
h5+gz1OGvMp9FAa9wxvhQwtZF07l0sXULslGqvlbUzoJeS+/69auRQCJx0pnropoKh54GO3SoIq3
QzvQThzJZr90XfLianObHWNLyQ2U/5m6pQ274gQdYEyPPV5Ego8s+wovuKGGs97CbPC+FbNjvYx1
mn7361Zc96bf3LLjJuvl4YVAw7D2tDbkl2jJdR+9LJ0HxrfyEhS9fUXZXLVJCsbGmWrGexZ+xi0M
3PjJJiGL8zZsabvJEufKWGr3BzrBbsA+sp54vB5A50Mhc+IgwNebhPtGcjEa8PIDRPG5mjSptDd4
A0KU2945UodNzZ39DWMLFCE3A6GUd3KnEskVd5FUf7N63i7jjA3AF/lj7wRURKVR37xSiJNvchQd
JCGOoI/IdK2X2h2Ku7B+bbTqx83iXnZeeZq0Iqi0NkiCPr1qtV7oaOUwLoZlZRRaTpy0slh8iYzu
l+BYf4mPUuuQmEBBUGltkqhlcwVeq7+MFmnRthLTtbASU9uc5SHM83LNAVMeYJDAxvkSQB2thZJN
jde91kcLrZT65X2qldNYa6iykwcyMMM3vDDiRJUboDgsDtdSq6+j1mFR9X2a3NFme8eJthSr2x9O
XNwWWsFttJab923zEy88k1EKmoVQNqpvgfw7ax3YcRayHuy4rhaTkLw32PeLlo1DDCS7tMBaGeCv
2E9aXqZ7Odg6Af70TIvPsZJ0d/mYWbSkEXAbv3SG8k6ybCgpRLvmfTI9mwuzC2as4qXREjd+/HTH
3Fke4364M2hfWYel6cW7psDhZvebiJJXKAOo5pHWz6NFyLWfjPm21uo67krr3CmsP73W3mutwodh
522EVual1uhp7ivAbqLbK0wlZN7adzeZ5ne2v7QHa51facV/Qvqfwvo8K/NagFZZWw0B3cmifWJk
0bavJba2dslR8YpvsTd9Yqxv+ARZH/CGvhPYujNKcPqkPMVBVP6j0qh96pvbLfz5kY1X9sOmzHgD
8yC7WhRY84UMyNbwp+aEiU8glSmQobP9bpbJT5oBeEL67rkpAH4Ngbjni7NR7MNNnyGKNMGnbyvj
QLwboXyAWB3WJuhPBIGVhk3jhneyKzeY6CXQDQXRghJK4UD3gUOShSEc+LJlj1bmUfHTwt5KrhAY
UuIR1CsMVDSfyfgYDywFEn41DfWuZGC4B9fT9L1uEIAsGzWi81u1Qur8LK3uhurQF18XM1SNsalD
9SOAo45DDuBeQ5lDu9DqUDM/AIIny1Pk5cluXLVlmz8/xwFgnDmK4h0OU4KgVUgDEIUSIeoq7lH/
OsfmXC+9jXg/x/cmNRQ2T4U9BljUBvtVGlEFMf7Kor0CEm5BOofflOuSC2KV1G7t1prvEZbG6waD
P3f3geAz9+kwRqMgHoHdEYb4YeFzsXN1vYYDlfDc6coNM2rxLFTF84xj6DPW7Rxsv9i4Tc5V1dLo
mw/LdGAf7m3Cklpakqby3UuM126m8wOOI4bQRri7yBWvSLtbRsuzqvpvWVBfCg93LnwvRGzdKqI/
JA525FuRlAMmTApIGLNAu1sW8SYE5Ab0wL3UxSXeTGfPXFZXQ7iMh1kFYt8sEeIl7dX04N7QP43s
kRdPTTwX7WrRfSn81CTeRybQJLKI0JkO6BsTRYquTp57dGmpCfehEazDiiPPq++k2b6XgQGAFbIp
mZSQR2COP7RfcFDFbElYawTdNb9Q1l7Y8U2X3ZtLP/ImEu6mn1sc5SZFCI51I3WU3c3KK8ORjxRe
7zlXeRA48XQVed1wL82h40gNLx2n/B7xsXzCFfswSzzIeOZjBFS/PMF1AjVXtOqOBDMvkW7IsXze
2nYUwaOnQUc14Q9LV+rk3Yij243yNf56b53g6Vs1VKM8xmTPV64fgKqntqeoFWteOto3A8vEExHw
5KbWvZuVUwEIJU+Ft3mqhgOD50AnHFELymWR0BGU15CvrzxpoUwr5+fsYBP+8rDICSBDCaHiINvO
OY81LL4KFuV6jovlUkO9XPkLwqofufHRpEbkMyxIFPdOlu7zRR7/Xxn5v0PSNdTnX8shbC7b+OPt
Vxnkdza6/mu/ax8+jHNsIZxB+CDQV/Bz/C59AD+3fIteHSlMXzjMDH+TPmzrNyGBn7ue45gmfxlV
pP3fzkL5m2WZNs3jysdpzh/5b6SPP5lNTEFJIQt9ClsJi1uQbv5R+EgjyzeduWavshAoh+UFTYw7
5rbOo2uaUt9/eW3+AqnzF/+a4p+zha8wtqAD/eO/5vvLEs3EjVFS5vA0Z8K9ystUMM452Ja7LP39
nUvNZfiTKqhsZv36K8IH9w5f8Rdhh59P18NamuiEymPb+jv6xUxTWOwVs3zoaagmqgdAub2Eic3T
umjlsxf4BoDeVkZ7Ky2sVwrIqZCK6MguepUe6aW7sCejYoWLsq8j+upkFM28btp8WHeuV+1lV4jL
CKtj43Jo7qLelRvi+Qk14AmHK424p6QY87PRhjTE+lST0wEiV46adqYWzr8Aywwv+a4yTW87KSqI
eB7V6BLhCJhPpsk+n/uMSHM37cdmIvDYkdTg+nsRU/4odQGKERUk3CnfhQeMLjUBqdjnjctTuE5o
IGf62OYBhvwxAJLYh2whasZ+qhMTqAtzeafCfrpyBorU8bcR7qoJuVN6wUqC+MjW7lXGZcPnwYw8
Ve38poHLlNT3yWIET8tkvBeoGT/cos+OibReQkIYB0xW5YV6QWMTxKa9D1zi/xMr1B7Xn2eQQhgp
8FkRM+3tdVGY5S37SoyALqV3F2h9fO3AuXXDoX70m6D+LOM+e2stDMyku2LvkzYdHx9eo55z3+of
i2zpwZCGAZRdO5hePGcZ1kVTT6jcU2JTk9lZ4cmq6+aHG0QJxdlzaULy7cZvfm1DA60p5Tx44yBe
zACrD4v4k8poTfRm51YRKb3r2vxOtcwnXogRyxiat6jP6p3rhfGzmC3rxhhb9yrGw3gDcq85NxVj
hcWF54EYVHFWhNcYP8ddlBSUmlhdvHZajvIy8n5SuOKuIjZO+8DsOYKIfGxmO/bXXKs8qLHZvBtU
2d8lmkpKR7jE4ehn7JAwZJedbFdBEMpXNieEVyDubhwvy9mYhsMWW7P9RHl3f8Jod1FAj88FhXGH
zBfZkxoNl4ricqKsi9mry5AXKX+bt36VvVuJPvInlmQtObJtZAS6VCXB6mFKLmXU6277HpcPfJXq
pms87y5bhA2vM/Ke4iHxvrNtVTQkRs0pbmzWkGnlrhhUiQ/m/U8DhM6+kgQ/qS9aTtBpzPvFMgBy
GNSnkidJt6QUDXh8NFeBFiGDnbvZeRm/UPbUqlQgBCY3cPeuEQBTtQ0aVOCQ3Bs9YMGczSK7Jloe
So8Ep8uK/zSS2N10GPv2WTQTetevTgwdad8NXX7ILUXIrXajY+SgmxLl9nf81eJUDP7BAxBI0Md3
t3FAy8C4dNWzz13hlER5qRnizXWh8vjJ4TxftTCotq5Deq/ICm7WNK9vnJxV0+gE0W5uqPIMJ8dB
3pirneFH9cGEEr1z3M7e9PVgMlfxRdmsuNd+xC11aumArAl4X3/9uYWRBXueSQzGnQil43S9dsga
QHvGiyfINOPM5eOGqOPcLtxfd0ENnr2KkayjjKK6ahCkJ+keX/c5y/qWHjc4Et24z3Ix/ABHae5L
q1DXJplJrmIULLypvKtxYrMG3acV97M0Z+3rFlV2iJQIcMqNpCswixHW4VEEz/i6EiI6jR4pKEwt
uBDyoyWJ79DHzrU7iebDODC1AA9NV15gtTgvgN7jR+bjX1nDdpjEA2bcAWiq89Phvb5OmPwvLX2A
O+GGn5On8CsQFDrz7HM33myT4AkEsdykpcILHp5IJorKgPfUclm2sBqi/UKuhEBWsBuXhqse/z8/
N5Wv1H+8Wp1n72zQr0e3GoOTE1npI5d4XHcyNsAMjDR3A6lIA6c4VUFi3cza+1sRu7qKRuJvc+Lp
gslw2vktmV1uRT8nqaIVC8rsMrpVekX7HZ/kpsxepzR2X3S2cG95g4Ejpb3DAS+PkIHR2dn3ApXp
sDOF+YrealKFbk3Aw+d8LuvhW142+Y6n4LmH/fEUGh0Lw3aodlICXykI3WOsG7KDsKrXxO8+pjnh
nRePzs0Q9OOuznx5lc0g9Z0kee5NPkRONMw35pIQBWL/ejDaytmPQ7uBjvAZIicfHOIiyH/Q7n2F
+dS2ppHdaRaeYBYJ5G52/XEocWLJztqMRB2g7Vjf6sARaG/xtKNQY9j6wMTWFRwK4oITSE0aBNeN
hAVfGQzeSWBpM4zZQyfG7uq7Bum8rNn78AK3XivJBLBH6IiiXEL029G0RngwBLeTRdyghNc7uw9j
0LYm+UNCO4cWoWufdYnchT1dQxU9eFfzMLX8J2M7FVs7LFZ4bhbyu2asLxgBB5yuGYe5Hq3DOaNY
jfarddG79nZJraOkOS2gNqCAitIRYKPQ0X13GrMA9drsgsJnN4v15mRQ60DmmIUxTIRuo5KYHjiS
hxvcnMvaL/xqR9b7o5vhW9gudam5LgKGir/mAKP2YrH2WDXs9dy2tAos2d3Es3xjecU5n8ZmE5j+
0Z5EtU6gsKzjNPnOXQqL49QO/N2esArEgV2XU4A3BzCLQ6aZr6YRU/IdgZPYGVW57zxCsuYwUaOo
h4I+n5y1SpJoO1lRegJqUh/90cZts0ADa5ZwW4WdSwtbFmPRD3CQWuzAhRHOd9HUnOskWg7NiLEi
Stp0A8HKhNcXedhyugGWjMFnrPVZSS/qdWqQSWgJSHZWPJdHnlfj/b+fL/Wa7s/TnktuyGI3KB3+
9x+nvTaNKpQ60QOkNtNN4cv6INoJTljQLId//0/98yhLORGlz9h5MTk69p8GZxJyhWN0E9gDLqYE
28DaC2OE80tz8x4Fc/z/MMDvYNb/tJ42uTXR02nyWiu9C/a4Cv3r+9jNx0fcvRXxPy6m/+pr/LGY
htSul8h/dMNzJfnfNID4zTK5P9BpZSnfxEStS6X+IL86vwlKqaA4cnYRF/Dsv9/PzN8s22SVLiwb
CYLJ+L+5n/25B0qx9Zau4n6m2Kdiov/TZvrvWRU7Y73rYaugVeYrdzIpqhmthRpNRVPUycLWGUb+
SGwFWSZxKPVukO7tZIiPjMfbRXbZaSqVtzGpU+UIJ/ryyyv9F7ct3db1y8cPWCpdudBz+V0pB8+2
z+v162Xr74kd2EcKxA6JmywpLA6Qlp1lZZx7nc0Jdd2yp/M6dU2elS1B/GCic9wUw3gXtIhl5gLo
IPlK/fyH79D8c7pCvxNMYUqP1xRSOML9P36PpIaVP0GZxn0eOPQaBc2W63ZyJQUezbRLPsosWbbS
9pvnKBzt97pIEF/szO1uGq/IYGeF4mhXXcZgEZFi6kc3vgvhOf6YDWt8KCUnnNdO3UEEBjAZf6Gz
oYVueuxkQL66Gft3W5XR2QiocwHZwtnDgqrEC1faV4nfiLc8z8Qumsz5SPlJfUIU8t4ao84+OBCL
e1ElzveFPd/GX1RxaaJa3LmVjUJcpaqONrKoDfbZIRb1DUjv9mKzPD9OFVu3TeOlU8zQ4YT2bnDc
8XkZep+CmyZo6rVvaItyaZJEXzV+TYi0IhdA5im33EfMxzsiFxNQdcPfQoyL7vORmIiHQHGqA4oW
Wu6Pu7KhgxHnhDv4pNw9/9gWI0eiSCSNoY1i5Z7RL+zipPsMsXnRXuZNjKAGt8EALWxMJwZ0mWFG
c4FarKsRTh/VsGm750c5RYOmyAzaXVFgJ94HhtFTAUrvTT34rzbuIWxCUdvjDXZHE5xiEDmUDlZj
ue3KzEQ3Bkv5CsG227aJ8VxNrNghpnRrggLqtu7cfAvxw9kMwklBJfHHRs9Mjp02vU3D8tk3JS8W
qc6nDATcaikVHWrAlIeBxUE0hp/ZwrdrIq/CcaeFc49saWZromkdyIgRzozBSBGyhFG9u6uEwcfT
FZHL642ue6GRHcymGbG7JGixtgvMsnkeapxTXENVyC41C7o1Dq18H9p+vJ2NSNxOpC4fitCA+ADK
AwdfFxIJld5YXxKwroxntKb2jZs8OEzC69EnYWJQ1rEuIKIex9G8Nm2gIJWlqpPDNe02m5xwZ1tz
+AJvxMCXWsw7lc31S7qEXEnQWvMXuwr7XWKZNIBkhOfXA0lPzJBucUolbbAseEvMi97j3PRo5WEG
3HlM4H1mc/YTDAZ0waynKiIdJQHpjHrHlFahFZSvFfztF2oTHgjaHOndJgJZprl3aulN2ErT7Q90
C1kHOww6rsGjKtaOaNE9KumvHNHMK7svHmHOd0R/8v4qzAXFVj5yLTmFbzhQjVXvVYJryJyeqEK9
V4vdXMOize/ynm6BeDTbswsSBqG8hsHjDvf+WE4H0yxSmJeiSve9hx6U9RYVnZVnlnclxuvXMa3J
7NIUsQXBoCEZmioQC/Xe5lASjAjQUu+7mzjKiB8Dwl+LUjKQU2373LpzdW02AVF0OajbUTneUTDC
UMVQpBvsco+LM1ebXrXnnM0A14JYQrvpiyN+rpspAYo4hiANZuKdVx2uSx2OztchmG7SJlHl73Ir
b84hXNZVV2XMvXb/DHdrJqpu8GaEVOHBsrMH6klA1iivMO5tZHFQFXO0zQsQe1bmzN/I2s97mkEP
VkDDShnKaWfbBcHw2lPXk2d7wCJDIEt192NZ3AwFpzLXKA3RJsja63IG1eVyLWIbQpFFw23ThysO
I8JJqTuBqtBlBf1ojnhKaffalqWzZU3ZnVXGFx2DpNjKAeyomw8fzTjej1P77DpsRflheRzHpHPC
mh5svWYpF5yJeUiftwcaaQOV6qhEfc4cAXhwws6L7zxZi3BJKViDdRjgOSLcwf1CBpCPDS+oV62f
JWD82AKoYgLoiZm2iEhpxZJNALLGvGumChAJJvlNjysdn0GHdchtN9nsn8fOCTep6ZKA6aESTUv5
U1iTQR2b5BvtqaZa0SdYAMZh9Ac6HT573Kl2oS5A57aWuoT7ECWn5zDUnsy0Nt6DRc7bMMUAGvsw
u4LRzK7QfModUbz7xex4zChlXImp/MB+Dowy9/QLoa6JPtHrKjUTtloC/KJ1M37DzQWzR1keRV6a
5Bfkt0GdT3yD5kPQW3cAci62aG58D2QE611/jVB8l3RlzJihztOsont7whkSzRhDeYK1w7b1qXo1
mkJ+Ur/bbLjoCJCdQBuYoKotZl+8G5EdnRxKv+n6S7k5L5XtgPVgdWLPRD2kxR0GRML4oYwyu3QO
Cpksq6fMgr6TD+JcyQ5InkMWBwSZ+UF4OltXnemsG48rqR132a1VIbQMmXHOR/tDaHwkZcMm+cks
3WGQJcg0ZPs0Ce/SkcsdMUhqZVVsPQxxfZm0+aysbGhUmeigULQYUQq3WeftzL4Sf84OXikE1Uy5
FE3k93AujBc/scsTPCMeF34DWxeKVtzLZivykLVpnkM2duLhMbRqQWFZg8l64dm0o7oZgpZECyZN
dGom+hINMHmt4MSIivk7Wp58Y2drrxwzv4+m8TkkYDnSQ7NuB6A0QxQROk5toCQlgkki/b1E48fQ
pLWWBqZ+dbSj9i6fL7PTYFiPeJMgPJUXpSh6GS02iou7xN9cD5pANm/JnnwrMux0ic7qmWGWwUNJ
533VoLvpsHSaV1xU02B+XoBpHsJp9k+DU7wStARJ3fgJu0a6j1A9uOK2Fy+KrJNDs/xGyDjcpW7+
6PZkF6gQf5/YqjAgpAKUowemy4/fOlfBItbPRtv2IcDVOeRWGrfExGUZMsGTxWEM1LIR1Lbb40Mo
jYS+ULhzHF8mighP9NinpUblHDxmnvYPvg2UIBWL2rhDe8RxIzbsCACb9uMTSd4e3tiQ3qWeH1+o
iJquudkv+6FSM4vgBaV5zB6teFSfbhEXu9ZjfBG1AKMH6OO252J9ndnxY6xeoi7/sGnhW6cZJlGV
8RBxQhTOScXHdvCgF/ObAZfJEaeoZmZniWHCXWyihnmyvCofVAXxNzURD03NY7tYNDxj6dmqiDds
MI6X1AsirCjCrVaO1WyLxhUIE1H9XYKLw7aYXo/GXc0ECdNgbuSWO31zjTt9JJgq4Ls1MJ/MSZ0K
jaw0NLySToOS5OmwH0MTlE3mALlk4km2XETic5iQJYYHf8aEgELY4XwkE9WsjCpifEGEvooX661t
TXNTaq4myRQkEBlAv5LibdQETk+zOInbZ1tD8zktHsocVO59qtmdSkLxpMAQGd0R3yWUz9CwwX1q
8GfcFJ9xCAp01FDQuovTSwUntNLA0IRh9Kky2uC5Gq1jt7Co4v1zjd3p7MReuYr8KFhFGkIqE5Vd
xYY7wmkDUcpV5I1GqWEzeeBLPbsad4bL4ZDKeF5nLZjTTgNP+byJTaMhqHSDvvJR8mnEbPxzo1Gp
89y666kX1gVyarkrVV2eCO+JnYyTB5mYn2NH15BUQGBCZODIXqgmNYBy+W1SbwyQOffkCMO7vhY8
cxKLb4rviBtSbGFroG61CkR0r3TnPWaD8Ikk0CuIoJaOHrHsbLrijpTwxluR8TaQi6gOVq5r3uDZ
39MyVV4j+5ZrqdmzQ5TQ4q6GdFhZmk2bRoENxLFUiibRCcJ6zd5g0FDbOHNeZzot72y4xEeh0be4
kI11mkqX8GG0ARy8S6bFecs0OxcKEVgmUIVbevaqC67un8MXbHf2maMzTeBlNDKv08Z7GhTpsDDk
JtdJR6NK/dtGs3sXTfGdaLdgmw07adIPaVmF5b62S4NrEgRgt4YFrIaYjmBhLIcKFXzkXU6s1mU2
C8d0OBTLD8oR6g2rlTdVhczFWFir9rOZ8OLW8IhhZP7IABRjKLrD/VmfKfpJr1HNpiOlVTOWbMjG
8CPpmUDWK0ky3/Z1z5yhSchjbXT7xB6eGPGaU6V5yWwR4+sZplOSw84NmZXS1mQNgON7nXehR3Cx
M1alQov0lRGsHC+4MsDp3csR/YwIUbHvNMGZFPBNUTnEhm0qHPfMqs4K6g+nE8zmmUF32zj+86LZ
0LV0km2medGFJkdPRMzaCkuMCVSa0irscJ6xDqquojURCOXjqDHULFbEzh1AU9c4JS1uKmjKDk14
4KvjoL7qa2bcObbMq9R0lqtmAHWNLvie49LCQyjT7cCggB1P5Beb3JkVT+1j0xX5ztcQbdWkRLI0
CaDSiO0J1nalodtO3jTH3CeebTqbSIO554V2S9qQQfE4Wyd6qJr0iYHrswDoLcfSvXFl9x732Gxi
rrgrd/5e18ErndfiiZ7elkwYT3og4dYynDECHeq2vwK78RizS1xi1lvm8IDDhXvQYv5s8XvUKx+K
bI1QssXv9VxVQEL5dK2GuOWJTCBsrcTzgLtqWQh9u9qhanlykxhFtyaHfANuG25qVbz3JH8eYOGV
O4bj+0pD0nODjsy8xcRu/YQzQ6cWB/37spDUSUhbR06IUFv1P3LUoovbTjVfNiZa3EfogqW4pyvr
ubcF3N4kPTeOcWlsKJEyXm5TOO82tQfb0BAWpdYmwgJVeMtUnsesuiGqPdHonIqr2oE1Omr/ilWB
TFqoIHCaowqZ83mOgLObe2s7iCk6sGLeFsUCfUtYO8Y01lHKeC6HR1/w3qWkZ3iZNMq+DnlgJVEm
8K8Cu8fI2m4BAs2bsIZyLWzsLJ3G4ycalJ9rZL6Zte1NaYHaTzVQv9NofTzE+P4q0FkXqoo9FhR1
fsExU7OFA8xfRRAqDLx3fJYFFTCj+9Mil3UlDTPfV4rO1NHsjVVbLtXG1Px/lhCYDMeSh1ClwDhH
S8sVqv7oZ/K6VDneDBASVhH8kBWzC0W4umYgyKtvri4esHQFQUwXASwlNpAGXtFa3rSAwI/OV3NB
oKD+oU2IY53P5s6l4cAzpyuorndh5R9aMT1AarA2bsjyHF4SqBndkDCOTDm8XyqKp5P9wMJWq9iM
eq63mTDpYCyEZIlXKtxiH2Pa5qDBDaRrGTKrrO5KXdUw69IGbB0DkeE6PGpn8b4Cy7s3Q886LIZl
4P0G809PQbMpXDakkWoUr4057wq2zu/xTE679aBeju3Un1jdnLgQfu/7Ob2UQ29vA53bdnoA+X5i
otQMdFFYM+Uc9JOG7GYb0NcpfYlF4jprBnuKLBrdaWFPjXvPXGcdmwbPI13lPERmrhUEKdSGtS9f
kP7tDc/jc0qeYFXq+gxyC+MNnoF4W8ctqKu2uUY7WTYUuWBRyF8sXcThm+4tkND5cRLy1auJ0EiD
rZAWBeMiZYmN7UxWT4Wu+PDsPLtFEYDTl85vrWCo9HUbSCxsWoan8MMNgsdOMVN7ycFaSNz0FN8S
DdeVIlRmoyw2PnN6JubqYNLLdbSR0257cnWHRNeTUHEgVqh+ILeFuJFGS6DO/tmPU7DnIOOsprXB
WeFJnWisr3iod5V5UaQqLq0au42rO1JgXT+aujWFZDUnxCLLZ2nxZLf9aXqkKJpfi8zw3VoggL2S
l5AiCNAEM+pXbO9xfUNy4LlGcO+FeeYcDym4St3rklowrvosaehnqVuI8/S/BJhLTiwxdk0jywOH
9zOfDOLUIEVu+tbX9SeSI0w3y5g9rrNCt81MunemjXXFexeq23TEDeipDJ+6bqoZdGcNNIFkq9yk
vHHtjMZYI1CfLML6RxoFBVWiTRedPbCkB4iG8ZvZAVCWeNDhcfKPrtqcdhWYcPQIuihuH6Pl85bz
BHDeKo1yMLbLpUMlZyNpqwVxMY0LkLAexS2lyaa/MPi1AHTLoxurZKe+yi3OqdoJZwgjkogflu2i
fXCqPPxEQ4IeQ5nIMyd2Y9BrkEPRB1e3ACMMDMAeeWSu4T9wS2SSyx7hm3/LFAGCLEoxHFZB8dLF
XXu0AYuckMODIzCxbJV4Xv/Kr5AbfN031/T5hccYMtWpto3/Ye/McjNH2uy8lX8BZoGM4AgYBvqb
R81DSjeEUlIyOM8MkuvyDrwxP8zy393Vg9F91b7wTRVyUir5kYyI95zzHHc3yAr3QGXM7T0ADYY6
nI35C3Q8jx9zoptXULu/fMA1N1U/PHuONWGdLln16P25FMWQ0Q9kzftKULdREIkgsdvEDzIV1bYx
wLEQezCvqnHeIUJjSx+Deu1Ko3/CEO9/TBySLtY0OHcp/AmMBKwa1F7HcjM6NbhJiVAMo5OlM/Fm
LkbBYfBo0dPN01aK8JgFYcwhefCDbTgYGidsRWszkgX+gWyunA9vxIbLLqhuWL4CxmK5bI0Tsac1
pRYV8fQkbvZq1i2sZr6rjc38Dh8zYRvaR5xHc/Tzy9xi++Qpwr5Cgtw+sJA1HY1Dnb7DwepeCmau
m0Gl86G0rOE6h1VwDMFD7Bpsirs8c2DipL1Yj0ah9DpXVfXAEGj5aO2+OwuFzb/LC3kZCXqTW0bG
fdaV793EQEffgqoWvMXh6EDSsF6tSrcMq4qKEDsYfMxAIuJ+6x3vbarMhuHkrO0HE8fSpcmzc8CY
0F/72Ne/VCvnTxV8kByPicuTJnH4KrhF2rJd/zelrYkS8TAhXh2w/AO4FthHM8D4vqAaDoKCs+6j
sDwtropjC0pkneHu3P7WLf5rsqnX+JNBdfmr++/L3/9ZVlMTg2r8H3/9Yfvnj/HZbT66j7/8YPvb
PHnffzfTw3fbZ/zRPx15y+/8j/7i3/5j6p9pOa6Nzva7ssyBBPZ/RYHtyaR+/W3bdv/cj8mZ/l9/
jT/VP/8Puh5RFH3bIXvqe4u2+Kf6J//A+EgqlX2AY1EW5qO7/T2Wav5hoUSidNlWAJTA4Q/93Zvp
/WFD7/JNy2X7YQsUw79fm/+jn3FZ/7xW/5aehkvxL4ran9+5XLoHheDpRF77q1oFTUPaXU1gEHW0
uBMdyAtu0jDcuLMysnWSRcSaZrO4U+PsfQDnre8TyJB63TH7uy36eDqbgXI3AQvEPuI6b+Y5gdwh
jakg/RNlX2yM5BpiFF7osoZ7HRr+Q9nUiebkODlodGWcPFHY0x7ZLI5vLRsShgfCeUtYGDbY7GHV
O5nt00Y0Kmvra8O+94w45IwQpL8qKzKeh7yYd0UTE+rQuFF3LIPL9JpMigZERUclOJa1zA3vIbfN
kepA6f+Icjv/kXRpfdaOEdyCec++A0Wso6pZFJYDMoG+CcDDzgJre+xiGZqrLkRN681xutrFUGwI
XgYbtJPmFjbn+MKiOzQbq+nlkpwoqAkUecWs22mwpBgFg08G1dKxXgc/aU9eaosrwdToxYZ2EaZU
tVDJ53XyCiWxhnqi5JmebiwyynvVlj++Ja30qD9v2m1Thv1nZbrdBvwkL3eGBGeQc37NrO4Hh3Zi
tHkjDCDtmdO8cpxg2Bzk1qsvM3s/GX0GUKf5ORKO3VKmzFJhTttU9hSpiRSNI61yfHFlCmINWSJ4
HFQNub2OJ7qJR870Hjyqja3d9J4K3UPF+r2CDkqOJlLxHW9QsSes1p5sMVowaIv20o0G4ZA58JDT
6sxcSbLPqwxQwgmYzrhXTD03qF0DXtIqfsUEajG6JZijEyKk7Gpg2iiGPvCb56w+DnVFvUZoA5np
PM7hrORvoY5BGkglXgcXCg5dHKc8ZGc7gHna+QyAgL5q9zKZPZ7UqnS3k090c0Qt2zR2CFxuGJ2t
nTXfZpkUFzMtuNez8qHPHOho8DZGdCFOPzWN2XeRhrMeySQ4psopzoNbGDc5p4J3V46AaUGbx/vF
awAiotyaFaDVagYwYIW0ZriE6JjIRORw8FQhDGZgk2QHTmRudn3gqo85z+HaTn75s7fFdxjDC5aF
oEtQQulGnEU6yunwK22q6qFc0h4hvSULOsSvqlR3uTVYjKSM9rmjv642fcm0CH63T5oyD9hzOSoP
bodWnK2QfoO8dVDXMILu+iStOF9YZsgfCE9WMVLioqm5phhEf8jJbS7uzAiszyPsfJl739rq2NXe
i81Qz1Rlu1eK/liv6QLuQrxnkUkQJay9QyA0LE+LTDU2vWIllTb2imKa1TzbxqZotbNhwO/vyiyn
QKMJum2GW/N79q4W3WwE4maqhYqJwy5nYhppU2uv0bQ8RLltGPowgUzUQKFPKmjzvZX7H1jNv38H
8LJ2svGFCvuW2hi1gXaRHrSL+CR7jV+6rTpmL9p4GuvY2uqOBpmI3cp2MIbsxNip3ufxCC9D9Oa7
9DrvWivlcWAI1GviIGPVikVeVvNZpZIRaz19qEoBA2T4gsI0LzgX+60LUc3DqPvgK/hENazAf2EM
m970C2Uq6mb8wLVBcFa1tAipSdwa+VQ+qULUn2EhzSdSjjhco5iYiqILhVIcUphQQLJRtVvyI915
qojNcc7w2JHMAdNSwwFT1k9nStnHVWT1xklBQVLt0LyXWh1yTR1uNKB5M7WPlj4p50vVmuCg5qVR
O/ZzbZIhjxgcpkI+TS7fopfTbGPXuPD6aHguSktuU7uzV7grscqJbivHW8BS4sR+nPI9R2zSzrvv
JO1KqQwZjcRo67lUb1PTtjfeiP8WSxsuYJMZo1rIdxMlGuDvZgZ7CbdYnO5bO53ve78TT56tEoKI
Q7HL9EKZaacovZnhi62Kvpk5RKL1m7LBFy+nilejpb6NFKxcP3AKNMNQHPGWGdcuHqq9IytUQDdB
P4xI45+qfqbEhuPUppM+x+cUqGAxt6eB0ewrbCsOZVl/AjjMHK63Qs4i7nS0+7CH56qMF3Mw7MdA
R+xHIVDFiV8ShSTW5kRdv6m87OB29jOfLUPiAuUPzSO9+uGDj91zPQpwKAG5y3Ey7wjqJvvZs8hG
wANro+SkiONsZdyB86+rBtkoxAnIaEuv/XwadgVWg7VUDppi4H47iZmSF5hgOIep2jNyiyGcMfSH
odK+ZZC8dnmvH1DCMKS33rh3rUI8eKD28ymaOIy/1GP64ZqOOMEteIyyiYhR46RHkVEHiDXU3ThR
eostzdzz4ktXpjbyx7Frvgpo9htuBoQlIY48Y+XFCbhfiNDZPudQ3vt4NLNpPyC7rcwgNLEImdPN
6MTvThJRKp+7zw1ouSBnXpFPGZVEKukO/eQ9ApwkxUClDjuUKqIfWDy2afCzbJz7LneB6PnuQ5AN
+d60MMgSMDW5IzFYOm6ribnOAJLKLPwc9RDc1vH4pnOfrcQYjeOxaX8ZLKuQtGmZzgWVf5ngViyS
kT1QQKrRSJtfFm0rfGa4vQf8G/3Kzc0lhKrCQ1cHh9yJ+gMRdmibgIYn2tsicp8DOtZMLrM/Fv6I
5aKqkh85cXbo+E6TgUzVKUfVbPhpe/m4ApDoQQqOeqoEsuJn2JWv2Tj6X2U8X/qWKi2UsvK1jAsT
1p9RpUw3PIYaUFahy5XiBjzDdJKje8E1k19zUi5HQnOvrqO5y7XFKIXkqP1TmdNbJJjtZmOy6nq/
31ITYdMkWCrQVnm5ayjxhgMPB2IhQpQVmLWFETFNQn2LkmqSEYAEvK9tCjjwoL2upbGDOUdq2/Eh
dPUt3h/8tc4CoQDXll6Musyvi5xKLLRJPiIbApjM0MeJjbwOWgnG0r77Vpn6R9PYH3DkH6bZPGfo
WHt7qpwDZMP7qvWNizfRMNm2IPBBpyFv+pTctjvy3rdWK14jDBxkEfpg17sd/bD1LjLi7JAmPe+J
YqcHgCD08XCiH6mUInOCDF2ZR9XM39qb7gPW2k3XMZUp5wQKo05u6ii7NCWW94QnAYIHz+Jj0yKG
a2W91t0Axylpk1vpY2ISeLQ3iDJvGDOpkUkFxLp4YK/SuaZcc451j3aTU0fU6quHWMFMlBxmW/kE
dp1o3+Gm2hZ9W2590ryToe/dIXL39ay9Q2GjSwBx8erwQwfX336eyM4oEFBzyCipyjG8g7YGKkPw
JSsauHQNBgAleH+YSUwmuHYrPOH5Bykl99q4sUVml04gSw23bocYVsWt2NAJhbe3coNNVoXpvpsZ
v8a4sU5BFiO7eVhRGOelhzgJvbO3AFZmm7LRlml2y+7pkOUkoFVjfxOGic4VE6E9nkiq2cdyWo3+
cIc94lhLotwBwJqVDRyM7hMihgvPxYUQZ5UTae72C6pUcCN/s1/womychQejMUZVwn533KDYJxIM
eoq7v1EQZMo4E1ePhqK9J2bzK6ogzfRNAXSm7vksmsB5Hy2aPCqXoQ97in2w0Gro2nnOfwNsVBTX
H/nE2C1s426VBfIC0jvbJwv7hkGMubUSeDh1V+7pmrhLA7v9sBZmDh9ai72rq7aOZblvU+yF7yQa
fgxWl944C3fHLY1yEySUccVCyVXgGy/zGPvXgSeK/TmdGYvLLDan5jT95vowAvrBTDTbt8Q7eASJ
GdSalGxIAbGxyL7RkGV388ILGjRlZSnB7R3ZJLGus5xPzxtJqYcJ/WtDcGUayi0kMv1hyoi+FSbY
NPt50WOrp35VBSQ7RZI+0J617TJCHX1ebzmK4AnzqTXD6F6+4140UaLjA2zBN0vq28Ds78GXc7f8
7vjTs/cQJlH3nlElcBQxwMhquR/nOeW9b1nUQNWZf2d0jNLtcWQnDjiIv7/OLrOVxGc1NIQ7BiaR
8GVBhOVNHV9YwM1DQz0ShQHl80BijTn91NHckdXvBUIFzVzE4bG1PNIgHx8GYbfHIph+llhDtx7Z
XkIvYASqAd7F0Fq/ghFjQA/rBMjFTZhVw1do8r1kDhH3WicPhVoSTF3HDpQsNBvhXBOH8b/9Zaza
BYCgSfZCaZkBRPsgPijTHJbeMLTFtuUOVRRanga/ttaWINLFlrxwgu+qHaKN6Eid1exr4C+yaeyz
DHwfVapUcyDtTUES389N8IUs3VyyxHSo0e3Ke1Jy6s7pm57fmz6RlX5ikea1EqDsVGbo/yrTVFwb
JeBsVl75goVN7d22BEwhBZc6bPzHRAcWjqTS4c4V4iyG2OaaBVhjGqPwP82cXbzn5yhDMwjHdRJE
0W1EoQfPSF1sRVW/hFafvlM1Li8etcevBPJQrUtHb6PADe5H7h+QjxOsYmvMIRQb5bp1asgZlvEy
lAR5AtNvrybBi2OXJR9ISQ8xauOo/PxJebxQPd+/de38RYv5FzXBB96PzgZmHFCRYv7w0P43amwZ
wHvlHauOcfUd+8GZl7eBWPwxRKm3UwzuAEwBNMEEdrRimXYmCpMJGKxy5m591XT7HhjVjy6hnUbQ
v7hXTPiBY5Sfk8dmt5oxMhpdQ5BCpBLbQlltyAemR5uMPe8SAhGDSQ2WUcAyZl+KkOD7xzgu36q6
eJOm8QYBnkGw2x7SofxsvLnfVwoIedcz30NkuDRjVx90Tm+7bjM8SoXGvmlUZK0baW+Zl5c3fgEo
lwf8UYHMrdFKombXRXUFHO/3Et0RHUqks4rspXLT0zF85GSGJ+rALqUrkdhkTbAe2Ah3Pn1fgEa3
oBG6W4RsxB43ZBE05MwsI8VQUi7pwtp10VRVXzzgjq0x/LIBlw24cSh+OM0cT12p56BKjHpGXKLJ
dAPX0tlN7dDfTTbFwzJP5cnCZPzO7gtpCXKmgPa563s7uJtqdkmaSQObLO9rRqm5x4iXHVVk2b/i
UDX0rQXBfaDhlCGpszkgR7mCLq4+bBntuEeMXdQm4Q8HG529ynzcW+zIxz1P3rH8LYHD+eszY5u1
nfc0i8h7NkjfPNMn522bwYhvcDtOV4iuy17TAJwxhHg5bfMglDF9BwXK+MRcvKzt4T7xSuvB5fCe
r/2y9rYSxAMMZ7DtgEmIocIyvuGtzuWL8EWl7oMbLLNim4Zdi7zeaZyz97Ibcrp/Uv0wJE5KUbn3
2DW4NlLcEbg+N7i/O5obgXP7FgOS0U9/zH7wTg3gleJTnj2rtLcoN8R+vJxZN1CLQyDbn7EbYpkV
eDZS5X8xIc8uGBE86PX8y0ofpFnQ8f6cVcrezQH57Ja4YvKWFM78Y8AmUCYcSAofr0I3eh9hTv2I
a7+bUzu+V77ybmHlv+Cy+ARmxqSveYnbV0swVOLnqDGfsVYOLZV2Xeq1e2JXN2Ne3phS9ISczGwX
ZfFt2fSv+DAvNuLV91RBHZh1ON9nk8q+mkxnbzlA1pNr5cnes0cCu0186UL1xViApxFa9f3Y9I9F
BQtCd265bmxsxW2AfIym1woK7JQNhZ63YkdZm/NASTHDREck9Lj4em86KCMijXfjDFs9BLeh0uKF
wuz7LMN8w9jrk+fO+kljHzvmKmHPg5Aa0YywmnxKE5MxmveMCJwfzVAUKzXI8gMEH7VlQmK6IRjI
Nm10ku6XRR8TQxO47VTZbHTEaN6FyrYxCsqD0MCoa4bJsHJsUax7cZCVmFbEBM7s1KJ1ywzziMvc
JfHNXcCxnwApy/OWD3i+D2tKscGlZRtGZwkn45hFXFtEketqmE8zQ6V1Ltzpbqo6WHAiTY7oZoiA
obDBImXqtrGqPZJgSWYXDkxrY9ByzGAnqAdorUwdU/D7mF1xx/MJrXRdMiEaWIh0p86yjH0IpuFO
BDTHUcqZHbEayA1YIKx2yJoPKD346I0cbp5jUTuXxHF4iXFvoYwHg7GXVh8e9DR3n2a22HoxrzLw
Y3fDJDVDooeLijzF6ap12LMHS6GJ8wYQJ9hrhYhUeglxeV7WDlnknuWac9zGFjivgorHEM8EFnsn
y/eNrOB5l3TcmiXTZJ7550KA2JiqZYOV8PPRYLannCJwihmpGk3JgMF8WveM3HpHwLUuvJlqqZQu
ASDAopvFDirxd5sQfGkjtuBCmxmK+Lxr6+RcuML75UIxOTBEzV9U7gNvoh527dZ8cxgJNqMCII0S
2RywSN261RCcLV3w+ioycXAFNKeVhMG3chsGdibO2t73d0EyLj6oW1FTFVUGeucOfvScZNjQudm9
4MBp2vtgPjQ+Zdo3ThXIqg08IAMgvDFcy4iXCZARUpixIGQ6Nf68r6doPPpDx8jCtZiA4Q4Iuqo5
4/J6N4ErYa0ESojtwSeAkUNYM2M9kpqgiM4KKOaxedWymGtiip6JbG9a7IYT8hE+Kz1TbqZZVGit
tVk/me7Yb/umJpc5lY8lk/clK/wL6y6TibKen3icaNgakVQpqppekUO9janCxdrM9MPS43Pkp5oB
QBygFTjcZIX4YYMFF5jE9NjgiMaZYTt+vOZirtJS0XTRF59pyc01AS3YgBHEjbwcCZkKvY+NBEkA
g8ssBx7mfLiH2DZtMk5Ca0kzO1b26GtW7KBxOiRbMhxynYUT9w1Tzmy2Y84JnrXyooXa7j7g2rnz
x+HsdeUPa0ofJsT3QBQv4UQFA9oox5elzL1ycFZbDc6X1va+iljgQvOLn5yJXmdi0ue2GT8QMH65
HC/WkKaci0Hq4BLYEy7jgJi2mffy2ezm+SEh9h2g1vp02Zp99SRS83XAefjyXyjx7b/Lm4/8u/2r
pPf/pMJnmaaEaomw9e+H+tZohc238fKR/e3r+2+XMm7+Eu/7py/xp6on/7AkWJUAYwnhPEF28O+q
HiU+aIj8CoIiqiL7XO+fdD3b/yOQkHAJ3PnSCRjL/5Ou58Jc8dn3EBqzYbJY7n9K12PR/Ze6nnRI
n4GDkdJbsCv/UtfzyEggdtCT4fQfPYiNmxBA2n2I3rznIRvXdYSUZw/S2UxQ81gqz1ZmeTuvpQLG
Yl9cVtzlpkfzX+nRr1zV5xG1e9XXlYFBlz1ZPrrtM2WHH1Ac1X1G89u6EN5PQ/EgmbA2sK4OTNOW
XmcTNP8WUo3aLCwx1pnxqaDxlRkZg8GmcNsTDZbDARO8gVUvtNDKSZiZcX+elkZp4E3TabBqsfYi
w/22lubpbKSDug+YQKDZzVfSw7Mg86DF2iTGcXJ7kizd0mUtXF7XNPPQcO1MPWXXYCGMA1gVXPRG
AiikNLu9FWoz2oHbnS8+cR/mqR3WNHjSzpacs3VpplkCS6zPE71Hu9E1szPoM/AppS85nA7qPgK+
RkSkcux4K7OFmTV1DjA/byDyMo1n9pHuLxXQgVHOJ7PJ3U0Obkpj+Jbsu9meMZL15X2eZg89ORXA
jSvcwcOKZgKGOkl6y86d0UWIGkEJ8QPemsMk6zu5gAMi/rMtO2y35H2qB47TnxV9d+wovBszaa2v
tK0UKzi9ACs1yp9Vml9GjC7HfiIeiZXwZvRFtpmjeod5+laV9Mw42k3OgZU227iOy72BTHfHfJmm
9dr2zxoMPNOb3mXYDxgSfxHe0ci4ozWAyh+muSfqMU9jWBq84jmfpP7wHEXveNXoWBa2u2WQ/Smk
/TQyNFvXIVVQTDLNvRNP1T7J6xSfKOO8KeWwLaLcwi4kuSfD3nJy2tos5OkFJ0AFDJ08WmnSKGnA
deBamtDxLyQjaQhPHE4OWNa3VTFwJbPpMDRuRXNFhLKYlhiyRlVfEjX6P4hH1VcqSEK6msMMGzsK
3xgm485pOTrVoT9/wB50oPjY3WmS3BLC1oBOHDJ5Qf7Ydt1rSO0EfBviA4TTijczgww/dpQzxd1s
fBt0PJCPkrVLm6IcOANN+dM4ev6WaFdxtbq8/zliHwNzCFERKuWblHr6YHBqLOe8UW/r2uOoLqiq
LDrJYo6zbst2k+Qftp2r03nmY2K2/CWmh9Fc+q287Y2UdrvKtzACRc1HntU4h5YWane6iHihhLJy
j8h2nFO8wUGAYTK7EhhS2KyF8sFPVXyaUk4HuRPQpNXW9S7m0fmx9F/9TO2lFVz5T7iFbM4jskfO
HJA+u1QdDMocGHc2dHYYO2fZLvSd9tnrWgCCjHUHAagycZNREcppMbTSS5RkP5yK3+hE7JhGMzyk
hv8V46o46wY/DxZV+T5z/8ve2zSc01ZtlrHT8NQtiVvubCaRO9urCXoYRBmG6NWIsDKFJLK2DBPR
jCxZZE8YNWaM1X21FS0JrtlyvqQdYZA3WdDNwuGhrmFZ0LhQn0RA3MPOyk+bfD9fUyfJMU1KE2kz
qPApEZbMw7Gk+4gkFiXkHUo65pwtE9LuRcT+Uwq96aFRGOZKNKS93fAFJj3TzK4pUXYVdV48pIwr
UQdQqZkm1xnfC49XeaynsLwjLtDAEQzdtUyH+ZVjRfAemd1ECRIo6dDojCMBBvfY1sp56juRvcJJ
5Z7StHqEqDJkFYbHVDPAwKnLkYF9pIvOGte3rowy+k+90dsgwWBsm8aFuF3TNzBVIRh/M+VTks80
OTeoir9PnPDvsmx6EYkg8UIPKU2j7Grz3KPhqWM6WxFxfrW42DllE9n4FE78sll47VkbVY0ZIQhf
Q7eIaSGQ7jFZdva4zfvn2c/fSb5wMRJtvNFIYj0NZaU53EwcRmMHoLnnEOWhtwp3+xUDaiNkuS8Z
+QgDKBQ0sJNTjFezDMeVZp6/8h06g7Xv30zgaE+mQboiUuZHlHKxp4hpxJjo7z4NPxQKPtMKvFz4
3V0cnpgWTZnHW/wb5SrqSNKRkAAdqqLxbHdTuCmrnjEDx6l17Cm5a8pm3OTsbfdRyoBMR7G+MTy3
RegNjZoon2++aLyHKJEsW6CpuD1k3XN6nj5CP/lCn4lpKAhO7kAK2EDs/M4ye9jp1gYGlPP9MsL9
QgF8GGTAP18m9O45Ey9vktAMa/Ly2Gsc2nVhFDxN/jXqc7lt2aOsbMHul+AuxkpNI/n8FSFyvY5L
TCjsimTdSeaC5dx8x5H7MoZFs6df2z9kCmTm1JWlwh/BBMbA6fYYwpV9q6ryOrL5Pjgu+mxJIx0D
zfDYeGo/tjSfkgrOfjbOMD3GXv8YznSe550ZvLiB+soDrpgxiZ9jRfzaVcRTQm9uSSQR200ApcLL
ZfTs0hliq14d3MrZ1UUMjZ4XB64hWukiIdTVJfq4TyxbbrKgOCHYPXWTcyEb0OLWi5x1EBfPcHuK
bTWrU+kFy5J6hgdfrpJGPw6GJbDG1EfgWOAiAUBRPhPy5E8xU1a8d/Zz1Ch1z6zcvknmyN8xlPPB
i9nv+QiZPWwn9yN2UfrAuUXP+G4UyAQuP6+aa1U386Z28/wnPkDncezjO6J/7taddLxjVQN70u7d
3r/oxkesCA46IzFGvsnfhuR/eenxjbBxoc0Oe+a6N9nDVM3CYJim5IW1sPsE6TrepEGlLpHR2dvf
/Hf6yagczEAuTFCHWrYS9yXdTSug/OcJ0s0aokBLpxO9KXLGJDxGbsLkxCDQD0B4FbvmsYyDx7ri
Ync+46ispI0+EMN9OxfTrVJBxDQ0V4c6ncEzUQpCNtXYOIbz2ke8JXnW+l9hAymZi5hfCWKRE86w
fGAI56SZ8VZDb2JJWbr75AThxZ+F/eQvzX6YRy8Cms+B8+Ww5lLwNMZe4xzw02zQZCKKztpmX1e9
+woiqz0FS4tgUjPQAOUm2bviMp/mPtwYY159iFS0h3rpIuRgmR/bAN6MQ0+hJWsamZbuQr20GDqM
rNFZaTbMixFGrGX1d6XNo65QJdkCS32IDHw/5CXnbVUDxqPUnSEkyfbYYzfpA2na45gtVrSTVWsZ
OwjAps9Etl86GAfapiki4nJSMDvcmEtXo5uOpNUnl3fcQKy1n3S4x3y+yIcMXuumvjaGqfeWn7gQ
iNj59hG/N1gaIpnhp08GLjN2Emb6Qy1NkjgaWqKrzEfqwHcOMV2CZvHkDSbfdEkTJZ/cJlm6KR1K
KselrRLjqwYkRjBxabLMZ5b7DMtpujagD1z9lkDxmNQh9uLo0agr9A7AGi9IAwxDtGZsYdGbGbaa
bF3jOwC3adUc1Pe8tGzmou1JqNC8SSdUcx5G9okO9AbaWOYXYybSR69Nsp4o72RiHh/KTJNxaxoM
RjNnfTbX2Aap/bSW1E9OgIpxEvPM0oQR3ldDfeSF0DOhlIyDzAhiRlwSqmZOX+n6SRv4Mipg+g+0
M3D0aGasOvWMYokH3Zoem6IODwWVpe1Ad6lssxtBBmDvmrrfRFZyTn5XnUa/W0/ZSN8OSxNqLT1K
52I6iGOp87UwSJG4xmi9TDKBgTAZkOaaNoxvah8wASynY6t9Bs8WL2Efjuq2qaEx8Ezka5hNFUtF
Y//ACaxeWgb+p6aSTEWHjMC5MaDHds58pBF5pCII86ArGFoZenly+9q51r1RrQBOGAsDwj/jnWvZ
coyMgQiX+1ed9uYuNbr02Nie8WHm9fgzwlW6B55FljKZT3adU4HZ6etkePxsY+2a0I/PwkRobMwq
e4A3lp3bDv01GLaIZO17ESYBG6SGrFC9SEh5bV7clPr5rHfbNSfZbi1CDmQu5eXHKe3bnzlRZUhM
oc+KaLyEPrVXynbebcozk9UIIxiWn4DNUuRAnHq6vT3+fcCkMSpVBp1PIORWYTRg/zBZ1Mjc8pwu
Tsst+QsoKCl1HNRdlNjdVJXbMF7ocncBWMd+Uu9M/KS3basr8nbBhUzc8N7gCf+aMBuevDywOC/6
7UGpZV5jdD88yQuEqo30pcBb0a6irBg3iJnXOffoaZrb1oCj2VBYp+V26tJiGztF/zgiWqDfxy3P
pHmba3bgDYLGqg3Jx2pt7EAvBDfWAFE7FKg4sjrGhnXpHTw99uh9ejSXIsEsA7yi4G6vrA1yDdgv
dzwGGEvWgJ1xKDRstqAftruQZPQ1qdInIXhCwBeHq4ZEihkNN3bkNGcto7eZqoJNafI105j/1In5
6hkg2OrMbX4VsN63nnBHasu5fr/1YSEBA+SxV3y0QV78oNuQTIE1bsyJrJ9jxeTBQyPbtON48lOT
EKJw3ENXkdmpYfHRo+S4pN9sdw1v433uuNfHiZ3NxAPwnMimeckWFTrO+nBf1lKBWbsZe/+zrRm6
VwWdJoORxdfFxiksoky+IgjmdQ8D9SRHXIqgOOMHDnfUo2AmgNmigmvr18l6rnguUc3VTZITSrIc
9vyzV0UbT8bHPKbCfZBDeEAFost7yDm/ex2CQVrZ2zHEvTJBdcSr4j0sgI1N3Wn2hSjNK0tM1OHW
HIvGgTyUHdVHsQT2jMYYMPyCY2jNvl05TcNQPKLgorEmtC1foZ0T5VkzUh8/iwrmWVDZ8U3jiOgh
AEHnAaKe3VfTwCVQkmtICIvxVuVSQ1kGxL92rXA+BiZcdrvCWGBQDHQdyOpe4oCgl1mguVYquXoq
Nnb4rvXBwHNMxYMBK5uwpkE3zCYMx2DJVutLZ/XXBD/QnTFqXDhD1Ve0dVBbRz/NNrFcCsqTdPqc
vSI7zR2liWXpGVv6VOx1Jm3vniF0hpd5qVIdIZlHvrDWXh2k+6Krbt2Co4Q3IL1bORp3gjjCJGGk
DFOFtH8FRFVYp1pPU6/HoXBwuoaYaLvGH129+bhnXwOeva3h99mlq+zPiaYHgBSod1Hi0ThblK9e
Z7DYxz3uoEzSoixsXouYdSjPw+NglGCxcX1Deqd1higrR9mVJ2uUdMvDobWGu/vFQgAorU5/RlFW
wYAHv5faRndeuDVvym+sb3fkBbOc9F4N7fW7esJG3i0+t3aKXzvWfRaS6YA8qo/KxBCEa6Zb98zx
j77T27suceUD8n3/kBvpL5wgjk+DGoamTkroDEnrbrMlJ4ZwlW4cOQBRKEN5P1e052wrzyj2/3+k
+x/hZntAtuAtY5S1cNGx81jCE//+dPcf+uG7iYpv40H9r//J//4hq77bvwQ4/q2v9+eo1/uD6vVl
oOvCWVuiRv8Y4BB/mGDZaBwTtinFgvr6xwCH7S4V8IQdSKwvmQ8TjtnfAxz2HxZxD8bDC2zNoW7l
PzXodW3+pf8Mifavr8S/wAT+b/bOJDtyZM3OW9FME6EOYOiH5X1Hd2cTJCMmOGQ06DtDb+vSDrQx
fUZVqV7lK72S5hrkIE9GBp0kYM397/1u6jZ5nlBCQBzUJ0mbz1wlY2kaZy4py04pBb0laeqL4KhL
jtFGMZgndjAuHGT5EMBWULh9DGzpZ5KAwOHUXmlY8yxIbskTbkELk5cNxzFYMBcmBplzxvoWDH7Q
I+MJ4/10bRnGUZbs/TA7y960WT/snNa/cLXglJur6IPp16OhK5XKot4r93OS/p8FQfhsmCBQxWwQ
oHLVvIJPtx1ViC7k4KmpFgZFpYpfehjNK4rcze9J0WTfe79hEbQreK042jB0ecFlGHX14Wx88Luu
77k3ACEY0POCQra0WUb2zTAZR+qmOgZfjfluqrZfxUmoUGK7+EawyrZXY09zoAqYz0ysZtvBaAEB
G/U97KLwGUamu8oUfx3/eJzGvB9erdE+7Dkv5tzwpygTzMLolQYgpOzMoGqkcuZx52DeJPVOYMKl
JHULtzg9JPXMllURnBUzX8g3V5mnWNCjZUczaYI6xAnSmZ1yDSTNIrvZ9HLbCmc4C59Sw1lAMmFl
s1GGvGHjAhpAcfCsDbvrCQj6tkJPJq+AYcSZseUkZoUEmib7ekaUgcjg7Yx2btA0IMlm2M0Rx07g
nVC8J4KEq6aHIUJfWb+Rvkft5BIx2F7qB3a/ZkPbzSat/elkOMvHIPKaqar5dZFak5h2LmEh1Ftq
QxQi7N19kxMDdKINkUpvi8HjtSiWSjHzPaeLBODBldWpPTQa28fPpSJOgWFsbopIU5WVf2dueRIy
LR5AmXAM8Zyt39UIPK3mlqcxOklqfAxmWQFOHf0nPAxoKvlc/jak8O5BagG2Host68i0ieD30aDR
40ZcauihQ0uDb0fliw956NAvPX3m5Xvb2heaHfDOBp2gmtaq+Bvq5RHvyvTiVpaeHBs+6XVswhD5
0EpCzM4rCRsdccWbT1GMpcgPKdsintptGt3VoEZk8ybN1ENgqPpc5pV6jENC1UGIut25JfCh3tsG
wvxgyDjsMdW5DwtQ8l+z3zqH3nDHNZAa9zyQEqYF0DxChUJhKzhJgMAGWhF40gDHzMlzLefsXKd5
S/ebuQmEvbUACWWrir68W4rv+e6LwPsG1Wa34AoemL9D9UFAz7yx5xwZNzTSpl36UppuD2sNBXbs
ks1ileaj69jBt2VU+SkABP0DPinz8ymHwL1ABpsNhZ0FXW1Xp3Oyi6Aw3JIBacMhaL8OCtxCuVMm
P71JPIjYYfwRUsxnCX3jar1wNY6BfBqjecQyIW2OmVX5WpOGWMnWSI+RhdAwzpUAbhuETxDwvD+x
LtJVLT7EvJsLpBErfigGp9ktrWX8ruG4P7Q+N7jSi+3LDG2TYbFnBmt6bwBJOwv+gaAe8j91p3in
IjvPcETW/ns+5s4xn4z8PkA+1PZAvziKGnUw7iK+Ub8mK59K9UT7AsYuvKWZqaZdlufPmWM2VKbg
QyL61xyKohjuY7o4ex5/bEHBZAHFNXrgEp1TZn+K1mCa7UPFiXQUPKIZed1meb9F040e52w0XxrX
JkhsmurW+oaNajKHj03fT+8NLjmAbXxvD6JL/F03tPE9qKx0zwcBqGdEfbflSCYeCSv3mxInz8Hn
BL92htp9bUNyAutOdv6DsMhKQC1RIPhpYIXLJWpejyw4ZAmjtPUAGv+0DO2yn5HRWDyDBhhDZ7vp
hluMc7Qrc9kPI08wukXxDE+gWycF96aUi92aGFx9rVP4593C7yez5EjmwMwBdCZ0cpEJT44WuXhk
/STnYMmLdoAYPB1Sa/EuwC5YcYGWPBFTSbaLdonskkh4j4GMYaFJ0D/EWCLvnJrGOOE9qRQusXL0
7pA1rc24zOputiT7ljyu+S/tlB4H8hWfdNsQ8q1qx9sVLtD7TcnCTJedqFH/PB8Ngk4h34E7YAcf
LRcI/hslns4ayylW1xnD52sQTt53n+anS9u33jMg/THZp+BjVhmCyeiJTYdNac2fmrYjzmi8jt6R
x5lOTVzqm2SsQRFYwzYY7PcxmI68Xy91FIhLwYXcr8YI8n6/R93at771syzUU2OGvzurebLqcOvl
4nPBwwnMcmcMzmNXBMZhTFJ5t2f72vvT+OFE/L4cyBNBml5CN7yblvGgUnEiGhKsFy3lIz5eoiz5
XUdLuSbSa4MheCLmOG4B5qhv2Jvg3iif0i9u9AcKkuCMAQAis6F8cA5p9jtqrGTrifhzSEsQYTU6
eVcuH0ha6S2GBrtrSlFuMjtmrZsSqopzfzzj5fG2khnuysONtUrlpJ7g41OSFSq5z6e+fobNnwN5
pGI0oiHQzqY458QNf24sea7A24WU8bXtfq7rAZ8qY16AdG2enb00SndjHpXv8NuokkqC6cku2/Hd
sgzU0NijHoJ4p1R7Rn8xqUouOO1M4mrxO7E1gQ2laMT9ZiCGgTdPxg9lPhrRdnYQF1ZVDvU6sGYb
oBYpH0nNMIYxme6EnhUMLlpD7MiRN4ytxgYeuuqLWANt4uHUhcayr3LpH+Mprt9sIe1tUczYPgdv
sp8G5g46iVPfx2pZtiMpVTtZTmXZ5WsJ22dTOcN1oNcCrwy/dDAU45oCgAeH2d9xopYPp31vlGsK
l8QHDVrLemDFfI4ToBs1uLprbhtkE3xK5IyCiTLnrIc67RoiacjgdR89AOvL9pGJ63hu63qDnu1/
r5OQ/dCaXqE1pSuiwsl58jpxpTLIvabMA6ALBdYzvtxfQ9tmh1IwyzJlAx8sC0wgwpouGel+1RlH
GQfHZRUOhB8EP/A+awlsjs9eLca7KSkf42Xh9SjiW+UtNL/33yM2+Zdp8O61a9EYp8aXHPrpoc+a
/mhVhk35WdVxIWwXrdJElJ6RKxpwkOoTTlGp9OJDL1ypgYPl6JIwofuRsHG08ZksMmewuvQEjZ7v
ceHU9aIQjdeFqxFtStD1h+XuajAMA7Bpium7F+P5d52ZNZ9d8mfnjAHI3dm5hVHiHxYHjsXCRkfP
Jw2ukmyBDFeNA47QmjFQaACAwIuZ8ljs8aBWp0zncCOvi6kYx9jsU+yFuuzSvbJsKdNd1qIcjLVt
8LD2nQMIibQFIajb0tqn3lgYCAR6YodfEQLCRC1jyCnBfFxYvteOYfMRYtuzwGWlwIRoyFtzwsKx
5WBv+6J3ZEMg7jJ76EukOrtN7E1dleVjkqbx1R279uiXGCInzxqfCfIlW3ZV9Q7uBUDKgHVv8NhF
eluSIy3TTw6s7Vsu+1tTWvLFU7F3LEUGstTgpIBv3VszPpx2jlDlqdO0yoTp6Y5TkI2TFFKKlRGs
9OfhLeP+zKbKUYqzm3/MHfBPaKL1U6SnnkIA8MqFKoieqg5BbapemqV1jwB9mbIhUhijnQHRnOqz
Q2c8YbEuu2YB60dJkdxeWgxs4Jxl3y2HuoqVERecYWRbffYkCOyVMbQSGEMYcppLuAFF4bVaEiy1
RbPvqvh1duxX0wpuhs3RrzNIpEwsQwjBvJhBKru3SDsbFgtyXwPITPSzeeuSLEqBTQK1MD1EHcuc
/GPSjIxcvb48y7o0f8Q5iUaXT574cm8UiTybbf1BLIvkknCafU7v+QEyuP8h5hGVvUNhJsDWg1JR
AGunpeRM6C08KOmLzPofKYDVI+7L+BovIt7QiCb3hIvtvS3TaQ8vJV6njfJ2c0eHjxIj33mbd49h
X8r3zoT25UoPTdPG+RcN0e+CwfzKIj2Xe3h0Vn5YdGfSG4p0T6h2lDjrsUOGCcckvBbBCnpujeSp
6jiUoseYl26uTXg+AYvJnC78a/y9iyb/oRGY+jZj6H8MEI4Jc8FWKiAGrZnvx/t2pGY3b7pmHw5l
QuI4kodeeGD+EwCdBddTXW1pXKcAiK7N/kjGbiam7BUhtWoh7TOj79YPWaELHM2S61lVLM9fQvUI
PBRMKM4LMLUD2OeGs3BgxkSHXTGuhZ0/zx3jUT5RfPgyEKDkN6spJ7Qa+zgdHYXI187IoOAG6nPU
ApsbIQgcByv44c+OeZaDPrbqtH/VdNMr6YbmsxtCso1FjB8zBdBFzKvmAiN1fRWAp2JVmqPzCVdY
NTs3IfDERE+nSBHqlL+GdJkxM8hJi2p3S46Ejx9AaQ8w3hdLu2Bim3kgvPtgb2mPjMg9F89TC4U8
5ERR+hk6O8E8Su3sCSIP51Jrj10s3OXagWMxBdq72pXDAL4l6a2wXmDZQTf8OY34N1zt5kkwmObL
N1ITPJva70OBqAYfeydV50xjHTO6D9iDyAhodCiOoVF7h9i4A05qzImyppnvGHOrPSYQuSUglp1j
7UAK3PyG7LnjwoOLWHZX0ZrjcdG+pRYDU4qRCUKPR3JypMdVaZ8TwVzvWmN9CrBAYZ+qnyrtiiJw
gQreYy1qRYc+ygCqMh4hh7IRaFcVyfdb5eCzGnTrui7NXfXkjLFiSW3JSkOPO5b+WQ6+X4H41e4t
tlxooO4Gr5+LyVOdscpZuIxZSNbEaJptHDk29wROsMCMQBY9jl9esYCE16L9Y+juKefs5myQkEZm
Ga3LVA3u1gfXs6Fg5uRp94xKSzY3aRVvTmaaO/YsFMfc/B4xsONiWXrgd4C2pWq4qmZ6lEb/Swbi
Kgv48749ZzeYDYxMML6V1EFaNxpUxWdoYhZbwbodVnHG9COJTDpOnPFPDLVglcjgdxG7O9BqGslU
t+9FA8ATCRtwDu8E72vunx1lcFXM2h9wTk29S/Aj6dEUkDrtp6aMY9IjpNSyINkGdXwD35xvjC49
EFT5w6IFj9i5KUIYHZXMmzQKo9vsucaDH/CZ+bQUDMSCvDhMSFD+Rf9s1aSnFB/PMuSVHCPqTlIw
YiYPT3ZSvtuUoNRZbmPmxhxc28FlaWA7OL1Nq8gCNd0dQTNQRc6ZPrOSTR12wzZWZbdhdb5hc3/0
TDmtlQ4zLIxhNtQ1qn1uewzxwNPOnmeyRibMqCZuqPSfUhfcrXG/mbwoyXPkAA7HSbg16fmK3f6d
6OuvPJ7DKxjXdxwVR9OEwOdyFfltLBwzXYZSm841eUSGID9XAXZGrrYP/mwreM6Y2TOmnBss5e5W
cQP+RFuCQZGSNTUcvEMYNShTNcnQKWjtvkPVY+MW8qQTsHW8lIe0jZM7uCFGplGA+8RzzRcCo+Ua
SAQDAVpJb1LXz8l8x827fO5t9weJuOktcVpQBgA0ts1Ik+1STdl69DNxXEx6shdQzjjx0+5sT92Z
dAiGM2NG/IE7GMYY4paTx2lj3aO088xAX2aNA9dYYjiCIBpkGVE4vGaHZASlCDJseXOBhd+YOOe3
OBnHjW26E2szKIYIP+fa5B2k5iVsjnNs/uIgLnajwIZDb5n1ULZVcOs7K3ogeJMcib0TaFhctZ96
qm+hRja4skni1P54sNpo2gUcNHGALuEKgFHw6TCqXWHvwfoW0BlsA/bCWE6iDh9Z+yuwLX/lOXRh
enAUbtA9UaiYxjITruz7bIAszfx0X0zmDZIoGcxK4xe7Rv2OpxZVUXnHIrU1URdX8DomSEm8Kwqu
CXmbAwaz6mcPbIUk4G6E/Nk4nGMzlv+nIlLcd6w2/G5C3100hjerLXPbi3abmX4DWEzTeksxXKmc
hsBgBumWdFex6tBPj9YX6dfV0N/lC/+rQcCuRgLTXNuvv/w/pFaDjWaZ7cNxSY+qTykiBUKV6aSp
rVHDhZP9bLv3HAIxSQWmv4WT3JXGE0sNKrb5+DuRAi+e2uwFfyRXXSZvG1sjjmvgIZdMY48zMzGf
ojLpNrmav4E1mr4xq8VDAC+5K1wPUi4I5UFOw/NC+cdLoh13GLHyk/0FXW54xw3sW3eX+NqzAVpl
Ja3U3irTuLsFy6gTec2mVnGM+WXEXZN6TwHI41RTn7mxmgjbFDO5mfwMvtjQQKJzpK2dhd65yRnV
n4BR0BDZ/7Q1WzqVKbNB6rM2E+DpRBOokTq47tY4GTqpCQcMo8PQIjPjSdQOoFzPhP+IqLDc30oQ
18wbGfy1ayNPsjdn8f0dDpRob9vttQD/e8IpByxbBFcbePbUHIM+eRIT3AkAc4R55yDc+714Bly4
rAg68kuVZcjJObTXkC8OYTm8OqJ8qgfCUaNmeMfAvINhKdap5nu3gL4LCitPdodyX5CgWJin78j3
YY3zQo0IT8eX+AsbHhh+CfRw5JALbJQoiLwCfGXr1cTxQLPHy4SUsKaRux5ljhRSMZTOvfkQMJBb
UYNgnKsCiXhq6IRfPOjmA5jzWPPOpwrBOODt32bA0P2x2BcS//ioOekcdAWGD3hmg2f9tMLh+WuO
bGu+eqtJ6yF+PyjW0NfjKLV/okh2inSn+92ip5B2Q4rFJvltcOG3+5rkbvXRhJ8YuruT2NxcmINu
KtzW6651wcDjdTSQ+jUbPkrYRTUvnsrbYYdPE4a8dCQ9CLb1R2rCfOxr2DxvX3ipqR4A3FqmT5kV
PJBLT0+QUh6XqQG8r8n1rilvkdNdh8l9pF/neVjwCqUhvs0WFDTTwuDoWExjPduZ3mpNx59zDi9a
A17W2DJ8xjLBa5lB1TWD4qenCfuGT3teFBtP9F3Wu1Bz+PHq+zcjw/kUakq/pXn9htGGJ6kZ/vmg
+nWsGHC4ycHXnH/E4vi11+x/EZb1IVowzy1uhSpAmIyWAOoCBNkVwtT4VmNJyrmkVICfUk+7AD0D
NK1wqyMKRVmYeEjtmYo03UuQdYu996gqQB2ytoRanvou2MPWvTfMd4k3lRtTNxy4uuuAuQ01B0XW
3ZVuQhC6E8GFQrrJXXoSwCU+zFZ/9AdyekXMuR9KZ74BtPFaSPfqtvLiTtmfRLcveC6uZBKer2M/
PFUV5AHd1DDqzgafVGeCI/2los8h08UOviqtb7Eue7Ca8DkOA8pVfYZEHB5/5eNgkyUq4YeGjlxz
b7nkukAiZdcH7zwWTwXtEkRwaYTQhROkcLyL7VBCUcXUUQhdTDHRUCF0VYXQpRWFrq8YdJEFNdqY
nnS5hVkFxIm4SRy6GsJS8tWCwSu57BaaMTpdkWFYlGWUbtA+BAkFGoaluzT4Xpn1SKSVWVdtjLp0
g+fdOWFvvUVBfaRLQDdzfFU/R/Khsvpm0zXeS6ZYtFSpoeK8M0ezz737kFniLHX1R8sb99qFPnUg
TLnXrCjEznRZSJQMj8EYuOcR+xg3XipFZk+XiwxTqC+jkLVmqkfqgBKSHOg285+Q4T+qV74HKYn7
LYKWyw9jfiJnOmMZr4aVN+CiaRXGZnygzRMAge5CIOBpsFjTe12NQkaAl3Ho3tyQBySWxfzJRQTD
my5VIUbx0pcj9sqGwpVCKrUjyocnp+6xk3E5sA/JkDHnCFW2rZgAnIavDpcqZQJqkY5mxmWtGEqg
3I26+MVCgXkSugyGLzIea9o2uDBVzmGuhn7jFE2OQ53kJaTKkzdHP1WgnqyF/7vju3kMS2/4DmZS
nTozaa5wv/yd1fafvd8RozFkeBkd0T3NU5C/jlJz51sr21f++BjZDAeHonzmEg0rGW7Cdwil36jJ
2QOFYwDRmbHoVjBdcJSDm1i7BBshm7QgtFwZ4fMwu+FiD4Z6youeJlVhBdD9h4rn3Sc1E4QzSPju
yLFwIKtZ/MQs9zyx2xwSrtdrDPcOa8cYHg2Eql3gmm+W4ibX+XG8bX3sNAXORH4n3noi6HMkbjys
ZZ+nuPHs0TjaJNgvkyPa59CL0GfEnMONaPP2xFIUXGdF3jobuQ3TgLlQq4pX0ZaYtU38R5vIcSHH
/TfHhgzWxkAtM6vkqoR66H/DKpiScM7c4yJxhzZz/l63yCWO3ZWvomG6RLPMMlyYLnKYNgdeRaeC
fy0mVNR1I5ILUcaZaC0JIVqNj9ESAAoPdZLTGcKLAhj/YKrxbtNaemIm/wCKvWL5TsHWpJ1FYhUZ
GzbnL4wrEkd/WeO+4bifZq27/v/ujP8bd4ZDPBTDw//Zj3GX9fi7+vkvRgxj/T/+e//7v/z6r/+s
Bvm3rox/+Xv+1YfhW7jcQt8RbEqmK/53ybnzT8LTDo0gIBzrWY7ga/9biZ5lm6TqHFuQhDMd/qd/
9WGIfwoDEVoa3Snc/xcPhv0fODB4+TB7eLans39/6YT8t8e89QZ3XSNTbPJwrh+7cWG+3Y8f7G7t
AZAvnS6dXOjSrYYnI8EJaGgP2jLfR0/ZD7V+flv9JOcm44bAXc7l7NC6a4EjK5L4Yn+9AtDr8l0A
yTcm+Gz1WxJfA/Z3rqyoM7xDk5kJhhj5O7Z2Dvv6TWMSilzvKf9b+vUi/s3v7j+CiPJD/IsDxQ8d
h9wjfeuu45l/KbwbvRzyXAy7IjftS2U7oBYFF2WL0SxMY7hPtXGa3LxYV8q5DgwfTMZcq3ZMLiW9
z2jhJlYuM2TWZJjP+Mar1T/+gPrr/7vOTo+GdqxCwqIUnErFv3w+KrSDBvdOC3/SppZQFZpF0/q7
f/xVeMr+7qv4PE0udkqbpsK/PAWjEkExUWuHG2+AL+XgxzTLn4vwn9xs6v6Tb+kv1FYsLJiSTIfF
jOfaMf+a7hw1t2WMfJrZJ4j3sUueP2jRmQJQCHXJWTylUzjCOfqffV2ftsp//20GNlRaW/+emazb
+mX72wZGR0FFhE9LC3bugFBRbAxnIpbNKyXULowPgKiFkXsfzliF3Ewb0d4KM7A+Y0L+zDfwzR2y
Pgb2T0/wOV3C4MxJieI0ANkguOMA/XMQW2U33q3mfPQWmZkOseTxsl/ikcQDMzpi0k1cPH597w5W
3bU5yegHs0VGN03QI32NTOrRkmBa+1VCoszr4z0uLkZw4AiC77jjrZtARv4gl96R7rCslyzqWwwQ
frwPndR+DEofKgHWQnq9UIBwAZm9cw6iPI1Xjed6Zw9LEGVvc++goXjZPVW0ManBFO9Zl5Znc1TW
DznMCznJRA4fTVPDME1hWYBYEpsG4Rpgom8+cEntfyDToKMo6vR2s1vryG1j3auxpHyAUKCJmcO3
p3fCsASKTFytYoji574CK2RCOdqa0rQYhiTLkSLEFj5bjYwCr3TfMrJWQx/uen/p9qbdheeIPAw3
PUC1SRi5G4f40rUiI3voTdREaXtbVS6Qg0RubKfZZcDNmwqFaTzOdv+7bH3K7j1C+kDzFugmhBzI
D9Rnn5u5P3Ttc0Tot68sY5tn2HQMc26PtJ4dmnkx9v7EkqQ6cytl8AOkL81sGqhdpwakkSL8yQ49
rQtuC2sHr/gaCE2+MVW6c7x+V6qSAITBA9KLP03KhHviJA8LC4JH0eC3NIYUY21R3aqgjU5ONDA/
a/z+T+zVYHWmZbz38jjVYMISj2YSrzrwt6D5LhRsZBnFACO1MN4Qcg5nAI6TYCLwEtQrk1YaWhXx
WcW2uy2T4IsHGt6nxKnaVSv66k2NLVRxikUzNG5G+8+imYs7CEn5niMVBCvXGJl2tI7qLog//po6
PIafZVkjrEI0gR4lw9Sldmkk9+c2zd7L/fk0ldFnSS8I5AKjhsxY6rtVPrUooZPJB83KJTo2Zsa4
OxhjUHlwf3cIg+GVSgNKnjPXZYXwcOczX2uHYTUvNHFImrh/qUyWG+nBipSkzTb2CBdWdvUvd5lb
kHJjcrBTMf5E/oedN1XFM5cp7kiE4Ssmt9n0YmliHdfP5UjXesOVXx/oJe5du+eWW7DRbOrZSdZJ
11Pd0gNtZ6oqmOfgct4iz/qQ7ms32oMuzo/0GjXnCJf8dW6j/htCmLWbSzgxrGhZAAyls36SxcKV
1qeReLOqBG8uwDRxX6ox1dQ4eaCbwvjRMTxcox6B+giYiVmm/5tXP3tpGFtexVQDJjRQBNYuz+Zt
iJQA9NwV5UtNJtda8anSE7stZ+AcS6RTIRO4qmueha8vH9Hcfs9nOz+JEdt3Xpv5Br9BxAzerLv7
1AqcIdaSCbFq8JiYWzMmnYzbhvVIgUc5yRSwi0kge58Cl9ibqm/vKQvETc487B7dNFyLKv/Ypn19
gZFZequq43qCDeDcuFQnrCDU/xZO16JASlHuOPj8mbQTqkykQOrAHcU4R3BV9goIs0wsgTvr6jjP
eRG1pHQvQ+iMp599NFo7W1uvXDxYmTZjUfJR4UrBoEXhSLEuv4a32r5lhxEFHzoeT7tiBmi1Z1nn
57WZ8bl+J96YnzxtB1PaGKameDNpq9jQz/2x9Ir6RXQgRHIUnH4VgDNkqEVEPE9h1HkieoPiQ648
t7MbJB47WwUioWO92k5cFQ/UC+Fg0142VhyDibOkbW2hMQFLJrY3ArHHsqESdAywxM2ThTlO2+Rm
bZhrZeM+2NpEp3r10cb0/Ur8dR2Kz2qyNW9Jm++CsK3PFBiqB1Nb83j1zFvbFx0czJHRu7bwlYIg
hC0borQT2Qjx5fVryopJTSn8k6etgBxBpxdEnPmRPrBKT5lJxiwJRgJFFl1k70kh3znkedRWIBEP
FlG9xSEF/OVCFClZmXDBFeQPNEZGE06wTHp3i7/ht6WtjNTK+E+sz9V6mjDTTpbeebT5ke63H4s0
QYkZrPhfBknJDADHpMugaVNpE2VJonxP0iw4jNjl13GgHhNtuvyCJ3gdi77nRtM5suMbrRA/WxS5
WZs2E23fnO1avaHZOZfG19L4LFcmCJ9D3YXvmTaAqpF4vLaEDl7JuHpmD+TuCfp3FJs4mYqjMWk3
aVIol4k8FlPbf3Ymm82urpvzrG2ogKapkqjYeSdtUkWhel1ikOgZznrCIhMJbAiNA7gcXims/suk
+UI4SDQodG1pMyx8yOGcl0pu8YHhlXW1bbal4INuDqy0Uc0P2/aBwizFHycJLvxStxkPYz80ikkJ
rWAzcaarLJW16xn3bRv8HISq8O+mX1beHFNvpN29zQyDztBq9zTHh7hjjaQN/n+ZX7QpONX2YFQx
thzTouuSAhrG0riIE6O1UIosXNV+Ox+4sSh7VbFpXU3HHsEk4EZW2pccxU6AcQ3MRkAbs/9lX6bK
NNry/XUsabibJ88wPvqRfaXB+ZxXEWf/gkFnEsVE8PKea662SSOrm987bZ0u8FD7Nc/IkJfWWplu
hNRASmskEiN6wPORtmHP2pDNqv3Hbj+JRe0jbdge1fxoeonxkWgzN2S8SzqVw059Gb1D+0ejrd/w
ZccrFNDxxNGYkdTo/BpGJzr3eMbzBDFcTHyoVJ6cL1+5t/DApV9uc4HvHNBYwG6RMFXQpnTSsh2g
aIzqA+G7mPGSUbEeVsETJVNk763R0PRLbO5zoX7xa2CGxkuLIYugHMYvFAhHaxFeToFB2g4kN7VS
sWjNYpqL8NpqHWOIUKuiL3EDs0r77GjFgwG8cey+ZJCmrZEnEA6OTjtQF4VckuLURAPVEgq40X2I
qOJblU841g5J4KO4pFp7mSYck5SXbhE/SKBF4TZZ+mOQUqKplZuWBeWgIgyjGWgWtjVXrh2t8wxa
8cGPhFEhcSBzFygqq1xfYld+Fc7rzu4p1ctbBxEQJ9k+b5tvnJrm7yT5xXaymuq5GT+p8P21gIhN
JQOtSWtS6LP566R1qphIxWXQ2pVAxJq1mtVrXYtuP+toe+9N1aH3hQClKqpOdCEXrWmIYksJbrIG
/LBhRN1vWmnYh8lN5m1O3bI/EQRbTTEdzG1ZgVycgpdC9zPjmQ5gToFfyB1pbnPd40wrnAbAClpb
izou34lY41BNfaN9b0N6oCFnYHICW/VOCwwt0bovurZpjh4UCSQCnJfSadpjpPulR900XfQNVqZ2
zJ69tku+sYrAIV3K9tr3fQHdcQjzWW+/4wuV2sYzzZjqziQg3cocIEPjg3AQQXZlYNDuCt2FXVUT
DhcNsYNeJQ9YdGcmNdKDVv7F3xW9R7d2Rog3XucqbDvGZWm/DSnKoIjJree99dXPPXfZ1+Cf1qgO
nzV5UhM2anYzKfV2rTpZeX4Ho1/S+O1EXcZTz4kODgtwNz0p9mVLRfiM1Y89BPxWT4E49kfg7LpU
XNIuPuX8MVsXjjdjhncUs1K9Hb4aydslEM6jnJf2M1RDINce1iWSFGjn4Lvj5TKXZSlWITZVpnbp
uAf3mZurPMSEywWs7z3y1z0NRk4ec8mDOcsSHkfuLGHkdOM3d4nxxC+1p9dODow0+DFVsGbnyctq
FuLenUuWIKYEexpQP123N+lPw6iF8rckb33fxSdjyPBEqDpDjV5iogeBr19XN8xOTmLhFpyorjRt
x6UgNh8AemMC9R6aaqgYp2PXwV7JhXKc9VjBrxVHyap108eM0MeG758jtW31HGPjOFpHNWeQ0Blh
QA+zxCIIFpKqgzYS+84HZdniKsLkKygQzpvnJVO6KsrHAM9eUWTrxAYum48TaEfMbfAH7Vxds3Fu
H3OrpeQ1xnDUcsbdhcokCDxwt2roh2WpUOKihMe0fjSXZ7vLH8UwqD8zifkHHEnUE4Xjr8BsWPOo
Nl8vLIF7q0EDpjsdndqU0rERbkByA/azsgPzF35rwWxIoL/4Y/cL/bwdnp2IdWm2w28EzCkcy4bW
wUI3vpVu703gh1pA8D5IeObphQa1Q8hLpW/hNR2WP1WMf9fBGYq3ok7qA8P1+YUUR/8w2366kQXl
iXyIPPsz0ThJqDfDDZPMmh4U+ltHKp+CDBXPd3/E5+omXKMLmrIeChEzoDdr+WCjZa1sJCQOWEn1
YmdAuV0e7bMdKBbG2r+3ITSfyqBdr2saj7IKNjOK3vsTbx4G8FkBdgs9lyz+xEUrclADSje1YN0U
fvE6hWl4xb8j3gO3Dd9MOgLxW7NbBcPM/LT3vORxXvroLVC4fqlj8kgaA4dhophjJa/JDKxj3wJl
PipvOfQFHibyNVAaV3MRG2CsG+pVMhOMFA3v1Af6YuMKBIuo8n8SSp//E5VFa5l/J7Kgr4T8g6oZ
2n9RrIDWL4WN1ZPvtCOfmKQ3Sk2WnWVV3aEZkguWQLqtjfkPbobmHHAxJf1l3wML3HZpAMdkoITS
AfXatV6gICbbzBnJvpdM7lTykQWcI+Yq26aIPdgIQtzfS3iPQjltsgWbyT9Wxv5OrAJ2hgvSRJoV
Vij8v0hGAhaNJKrDnt5pacD+7SZGuJKN+iZzUQMdTp79CXL0P/6q1n/wQ3RN4oH4jzwnRFX5n+yd
R5LkSLZlt9JSc5QoAFWQwZ+Ywbibcz6BOIkA5xw7+uvojfVBZKZURkRVRP9Jj3pSIimV6WYGovr0
vXvP/b5T1dEzzlwND1WimmSVToLhOrizddNabKtDuhNT+aqXxn625T5EnZamjbzLRRhdcHplsy8v
a1HvizryrCZPD7/+evSYf7rHirakwjVAS5LO9fdfD+RpXM+cojEhWecB15eXEWcy2XrHejjtiqkw
VqY70VUdMTIAickf22w+oHttNyqyEDYgfcrd7qMWkXlA2gfEPAG91oLDfmwsZ5NHKNdnhmWM0fxz
6uMwQoPx/Ouf8fNFlgDmYCM4tDwda+n7/70diJzUF8BKqKSygDjRaWouK/IZj+QCnoQk+ed//nGS
ld3i3VC6+PGeEsPXsn/xcQAhT0GqYDg3cD17KPurqareTb30t98+8v8no033U/nlv/7x9smj40VN
W0cf7XfjF9yrf7s7S/Tan5FqC/nxv/6xqqO2fcunn/+bPyY2mv5PXnlFe4y3nn1auOY//sw+09Q/
dSkdm6Y8Dz46d4u346+ZDZBEXluWCTLJlg4zy8lfMxv7n4bt2NJWiL2/4RN/yDr7VfaZ+r6TDWVx
+Qa0niEK8Qf5rO8f3VImhhH0lD3EvJConDSfCmkRBoWoIvIv1w/RZJm7GH1+1rbUJJHyahcQ7oR8
uDGeiu7e0asPk6zBlc1mxFYxPMZMLgOb6Jkg3mBQuegzm6SpxL8LYuXpMt0FCBOV23f7BfewGbSR
g3BYL1gt8wIN7XNvlLepQJCRWsGNVtPzqRvqENXn70HuviC/AllmZTfJ6O5jzvinpnI2otA9dyEd
iW72xIAkVpGbtdZSo9z97Q5f/zE0+V95l12TJtI2//WPZc381yjlj2vmGDSowVqCbBE/XrNQh1Qy
ZoQYN9pDTcrwLsnQYv/6Q75fGf/4ENZrOnSOlPpPCzegx8JsChyNEYMr5PkkOcAa/0J/y/nj3f6P
+Xf/7ucQwOfqrlrGhOKHmY1qKDkbAXox7O1yP0tL26hKar/bif7dk4aBnBQNLN/LhvT9k0bjFElJ
oggKNemeFjo8Kn44AcrIzDnqVaTK59HWJ6DTId+2SGmJ93TB/xhH/8cf+/1S/e2y8mIBx2QQZhmm
/sO36CGPBqKhBg81i+aIq18FUEERoXCKSP2NwoP7P72PSocEQ06hycDqpyFVTOfaGIjCBhgNpXyM
hQ8LjipW1VP+mxLj50eGjwJ0ZNoMYrnEmPT/vg3pVUrGkN/PK0wyaArRV5yKUL7J2Z/ef/2jlr/0
/RugLEexZTNqZt3Sf6gqRCE5GjY0n4K2mPYJroDNpOL83XLKdt/EIjtx2KA7hJftehj6PzUF//Em
LvvpDx/vsM3Kb0sj8tMfbuIw0AtnFI1Gs4tq9Fl+JE6kH+pH2rLobIumiX/zNn5fvS2PjSV4Q2x7
Ga3rpml8f2ljsOwtWhwUW45tP0KAF3ehmTa7kS7JDUf89JTruNIGuxm8X1/qnz4ZOoJSjEcIwWQv
WGi5f7+pvj6bFUQ1DEZlF3FA5tB2YfgOYWqK7AdITIl7lzsAG0ctcq9+/dnfJqjfXWg8zIbOSF8I
6g1l/bDSOVnU97poemw90UWdd5Bo3KBeeF82ZujgzdTmpy5nvsJ0CSJPkXVrM6ziTUfL0yCNDHFZ
4q7sFl9fAdUf2ehC3eoK2qZ1aZ+h07/VZigeDeFc/vqrf6u5fvjq0lTsuTZR8HQ/f6jJVM/LuGgM
VhZRTgsTm5N87Smr2xsqGrbQaRn7BcF+CIx73Wzjtavj57Ga4bPUUQAqcPQ7uirzVg7p9Jt7+tMi
pCjfdAv0sU25aLs/3NN06gwzDDENdTmQ0MzMaKkDRfM3QmeKJJ3JvE/rrPrNOv/zkyQVrA1neW+M
ZQH8/kmirreJ1LCxE+p9Bxy28tKEWYwPpeCgcnwBjnCga2ll/Jv90vhpueD34gCxADAv6675w8IE
OweijYN2ik5oRSUe4WyoaPR5eiHyu8oNkZSjSY12DQyuLZ6AiB3V9/GqEjCf1cq+YQ5pLe2A8FJz
xeIohavE73yq4T9eu04jUClCk4CIGJ7sFhBQF4+SLAQrPKfAk1htO5sf2PaHVpjZF0dUT79+3n5a
e/mBDq+nTSUlFczp7y9ul+gzIm5+4jj2isD1fPICMNhr4Fy/+aRvW9T3TzYfxX6tuKKcOn58sg2m
gd1gIgnX2z68bVtSOYO4ItxyKvNNg+PbCxD5wxQdh12WEoRh9DL7zW7+0wq8/FzXAphAtBNV7Q/P
Ui7ZVLKMnyskR9qqS75MU55gvRI4YCzzd8fYn0oUPo77SrOK9YiGwA9Xl+o6swor4MQT8cs6kbQX
WVDbx1/fQx7Fn59UB8wTEG6cS4aiEfz9bcxiAq3xTlJ65BoDlSSlQBlpN5lmr7+VVXfEGN2vAgz6
kLm12hvLwb2uCTQ8RFZVnvKxjXfjgHq/E7G1qxzq5oIwJYMQ+k+UzzqQPFTwgUb0RdJa6Q4it7by
DfM1trq3otEyL62Jvu6aiFpaJMy/bKHoqIcMQtyZSJlS15NjkMfYPFRqXzmAGI+6Kq6EUUPKcEZr
1wD/8AIcfTQrKzwy1Tjp9Ly0Zm/kMApAQb0ls/C9ye6ii0FlCCqLTtnX2Kphow0YhOOuAIWspuE6
hNYPFrsXu6wYQH7WhatWNIpwO9tTdJHpIQlrzOo8DBtOv4LOK3Ytb90mqeBLrOFyKXBcPbE3CEfW
Y0LegMaoAL9IvbE6vrpqp6+JaY8nBC/ToSXrgplHTADAWOyIc0KsLyfjMgvm9ODayCYogG6EXWPw
70GQRZGPVa6/CNzgxjA6JJBybC6ZZS80XyUuusAuN7Ls0lt36ajPeeI+SDwybFflm605z6NTsinF
qfGkUe6fLC4Vn0+bdwjK4cw4kZhOfSERo5NglPPaqzpUF0In4L5ATYWfmpmfXts3JC8gK5cEJzYV
ltk5UdpDVYXzJrEzsa2byT4oa7rGuWTxX0K0UCFYWOboNR3Z9o7+HfhL+J5PXQz1zDDieIXP+3aw
kaJCi35lPtKQUlu2ryFpKaucQ8Gqwd7B6pYDMG5YvzVogbGLolamexkX1rURwcEsRGYe/aI7iLSt
vGYJXpFW1cJ2pD68oy8yvxJxEpFJiv3pMpnxCLONI1PocOdI+iXE/DQD85C07cgyjdGgM3X3Sdhp
p5M/Mpal8zHexzIvTnR0x/eJwNdVhkngookgwgty3M6Fjy8SSNGSXhi5m1nnYgFA/vQdakTUp1e6
1hjvBT7mVZIgExuXgxvBQvz7FtB7f27bU0ty/D1z2HMvwbmRdaldTVi6joMzBY+p1O7n3CBWtOSY
P9YivRxw3K+HPFhrGblFDc6NtRwRA8WLsSoR9ScJbTDajOTRqBlFWQVzSlzhIZDlgYQcjVEjiGqy
A1WTecZgLqS6mb6zoZ+QSj84TA1JrxlqooDJqvEqXt5DA+4b5l/r0OAzQDSm9kdhIj1MotDcJw7u
WDFxbZ0JFDa6tMeC/ZLR6hgcsJpkh4Xv9Ow3YokdSs3SwSbYkkcWw7t3VkajYwLEYdU+JW6dXPHG
hV7HEkwoCXy6zJoY6bd2eUnX9MGfLSRIudzMg1GtRZZBr7IDtDcdYqlktD405Fy008Z2PRDrPRQG
ugIm7oUbMofL+tr1JkWoczDO3Q3kN+aNo2GtEXfjOZlMbUUK1babQfu7hqbf9RqozoRmhudkalwV
WeXS847tJ1kP46eowvGJXPIAnB0I4EYRiMbAp/7a96G/irD37lBBwXdwQu0iNPvglFHBr2uTBJwg
dluU/8ad9Gf8TgUSKNoY7UMQGta71tU3CuGWFtH743oek2kovNQO/dthkOICPR1QZdB8e7+dQO1y
VHB8dy0q7S5S9VdVOB+JFiUr1bpnYNLE0FRfbDjTax+Pfhh8QPS9rhaVC7lJMw5l2ENO1Z2CCJ95
Yp7zNL4iVcXYG32KXTqrsq3lLPBJjWFRYDyL6iYw8LCL9BX/1ypEwb7KS4tAxLo4IwjYpbp41sRr
D9sIBDkLfurXn6jCp5Xe9cmTPwSXI1asrbDjcJNiWsPzH8LLsPSVCynnhKamP9Wj+hLVQ7YLK0gO
Thd82KP+da6hPYwExJ1LPaF77tgXzGxWGA2xKQ14bxCyjii7fB1sRjJ57TDaj3Qjzsz4cLXjBgut
5AsS/HjbCFDv9kR1NbFwfciujq/iuqpOhKTKPRq9+oRTTvCVbOM46k4FGMpxEQlWyXUxqHcXWkGP
hbzE1h2opMaUmVvy0orCaFO52P7brh7vkzk2TpjxxbHtfHujNbkKEcF1+9gO83MXhYPvUWEV25nK
iCvHISMuyXToMBSuKehJosUHTH7OQJDUR6OlydF2yVL3arRnF8IdxTGpI3mSnGnuOlsj91Vn+JyB
lZRIlwIIujoBhViBU3R3ZIMRxFy6drSxFdPXnYmcbmHa9uXeJXfsYEYZwJMqqzFPIwlOF9cjRnnM
mfmxAxB2WZXp7C2S3MfO1eIPNCjzgerGupqUHr4lBGi8+7MwLmgKjL23OKqr9eimk1zhi5iPwVSY
N9YsnevZsvWrsp11e53FxAjhohqicV3X4ci7SMQS3d9Bn65b22wR4hEAcm0Njv1CTnN0mofUXfho
ZXM7BzoDrlEOG4ct/6phvn0T8ZjsbJB4RwxC1q50feuFPbA4o4oJn/tmnj+jHkYEvMsqfgirmerO
rC3kvQNJXZHXBkXqoIMS8GXoBp7jVtcPLoKXtywsY41NBDt+p5ys2c2F+RJajoatETFsKBCyY4yt
orMej9lLaVWE8IpONvclZh+0PkLaH+NsdNmq5tLeFjUR9CsmtcU61gLdExDH7tyyr2/6sIQWQui3
tcOjFO0EzQGe/IlqB+9tnPtYwPGS2xUZEFoqrptoGnnAAzZDvXwZOuvoMDf1FL9unaJa3yjNvTLa
7tqY4n2YUGvQxXgBxQJ8I7hHP0CO/SRhaopwoTyEIA5aYHY9PparpG4IrhPNQzUPN5WTXYjiq2wS
d6sPbpB5I1PZTURYxTq3wHzNpJteZz1UITrEpIUaw0SzDzCfbc41hLKWcjLm4KxwRU72eOtjdStA
D26yWL/KK9fBhsvnqTp6MNryLUAm20fhpWqQlkXKrFZdXG4bTTw7efKQte4nDy7hDnV2CgNIbbPJ
KBLmfX4joNmzVLUQ5PS082I98DQ0qPcCgy1UnOCjUAl02vhExCSMvhF3vJ49G318P9VLiqCWbvUu
iDmthfW+RLS6xcVqQFVh0iy4eX036NsqbrZzjdlnym251fPuqxlUxopeAIFfbX5dz/F168h9vNBI
IcAcE4n4YsbXRBtp7laGSUGbReKtnIwdkZEhSfEYDSbT2DlW9t7WWcwEHgkBk2byR5uZ/MtyBs9l
vVQEQa4E0XBrkVTvpbSpmDVG4VQllyCdX0Q2folkSgiBeyuCCe5E1rz1FUlxxK696XrzzoEDVXd2
iLF6raykMFdd4pKWPV/43PMNWWXnvEQgTLGVHKwMmVwgiQV0BJh9Wece/elDpgvC6pWpbZph6La1
CNct6h7uCcdWCgKTEINNkfdPhLpsBmdGu0KiBAwDCYES5yCxZE426KekK9s1fcZnRDUPCAy5YZLi
JojSx5bCgni36jVyyuF2JNjghW1x75c5rKSCG6/rEQiZXlyEBujhpaF0yE0GyAz9iO4I3SvNn1Ez
+ocInRNgmDzzLCPrPTcsYGgI/80lrPhGn9N5I4fg2eqKexZ047kl9YQmHNyONvQQpjZ7tnrOA6G4
8/3wnqXJ37owoHUDlS7Mf0g5tf8QRvE5KVCLKf0rPYHhBHr9QMdEXgUy8BqRvA5ub50bHUhBbs4D
RIwsfKyN7t7SiFWPTeaYsqS1miQA8ysbjH81WfPaUgmDCFZprcuObjjsZKNHmAHA5vFsr82p2iic
XqtahdlGDNsuRfiu2g9tgrUUQD+Mo7tWaVAQm6uqAQgc58TBoQhC7+1OBwLGEVCIQ6r5SK1z7XXU
sicyaveBMforzM36jlhYQAmBY12lQbrnfMbjS0+U6ATSlBIE4+3o2b6ABj7koUcLz96FIGzqkaVV
S+PPEu3xKhsptrkSgSdy7bKY+q8dVQ3iC1WeTOABhylvr+MGyBjScs/oOC0VmQ7SAn27Ncg9hJQn
muCCTY5vHSLU9ojEpAI2qugW6Rjx61rpPhC8c2yoZnd9mR1Yf3Y0aS7cviSAtQnsBwPJNAuDJV5q
Nk3k/kha0nddxMx+2MWVcWoTgDl+NYx7FL+oWuHJyFw1V+TroITAZzIX6dmo84RF2M099OY2hKZk
twRs4NLo2TvGBGVlih1mlMzjIypR5cobLZq90B6cXaeH7xlfVfMdBNWFvDVbtAllhehmINNm26Gv
okaPt61Bo7QgNdnLWu469XrIxdKL2HyVgzwHiPC8aDkjjjWLalKXARTp2dmXqKB0O1brFullWBHg
aQ/pfvAN45E21HOXxWelinfoh9BTmlfMv+IqJl/DI77BAx7y4WbiGirF89x38yZgEdmDOcTVHicP
zWKWiJE4XogsdVDlUGlGzNwWc+mRjsdjO5KAFQvCUfDrXiNQPLTEW/uU3izWvXOAWau/jQTn7RAm
TZ5yi32tg1QtxK0Dpt5j7OjsrDFu9oEU7qvRPsWoYnhofZMgljjLN2kQhMcgNv0KQW6b4amoI7Zf
mgL0c+W8H8c4PBpsBRCZSnuFbH54rkLc8OSpYPha09WxnoMOZ3KcNCTI5WWxs2jBIVTTwZQrpOrr
ICN9GRGsMveyoGsFQTKvnwi1CC/JP+d8ELiU5zvUdCTkhINihxsd+6uDUWuZHUQ3YUZuMv0GJNZu
o85R2AMZS9MoPxtZqpNiAFVyn40uMUz9/FIjHIMvxgEmz0HOKLqt7zlKtEu7J4iYSxtvo4r+DCAU
DvNswS4BpjBqeWR6TNRbJYpjaGlnXghW5cCNr/QQeDlRHuPj5MzipPNM0BkJ9YRCsJXEM5EHetE3
FsQ8I5tRjQTZVWwUbzF3m7delMcBA/MZC4B2pkUiN0rKd4eoNHsVylc/wqERmaLiRQ0+RGfVmyHy
36quAJWllckj/Cg2Vrf03bcxw6FNl6sIXkPbOcGnL1eY4ViLG2eDz714ipPIPqretElwUcUzAIMj
PUFGaLzpp1Cr74qU7YWakyOJsD9tkho8XB107vP5w9QkHJWCiDFZ32BNOTG6/jqbpk8EmY3HZkEU
TXl8mfrQy4I2exnS7pBaHafHNtktCFzCQYuAFD0nv9AThXvD9pHpIU4ltzhG28m5bFIYIOYBm6ki
np4fXd6GsAi2dkZQATEn8aWEMd5alXPOff3FTE1swEtKekSI3XrWJE0NKuo1DKXnpkCg0wi33aKz
e2ASXEFbGkZ4t0IQLm25+7kzSejMyc8NY+ezLxrjOVKIZhNlJogX2+wQaOVzJKl12EvpVg1n10Zv
XQ+J2ohFHkUy2B3hQR9hVrNtVC8cZthv5/YhUwnqHBLMV7bF6EMSF7CC9/oRs4XSXTFvcl/b13mz
qQDTUwdhpKknRZgEbaY6LWK6tExA9PwQ+WO9FjJpAadMIW2TalVygy4KZ7xt4uyEa+q9dXk+S7/r
PTp8+zxD5qXb2io0hvexCHY4mjApj4a5gmv/0DedfRHLNtq0mUvin+gLj3xm4+BrU/5GozQjJWMm
SwdR+85OOKrEkR1fzEtqr2OWHyqvkbTNMeiauQD6Q+seeNCodprwtx15rquAIxA4aS1mYu8+1j3e
jESVdzr9ds8JqmOiEzXS43NfTbaIvVom1+GUnsee6CsnDogWmrp63VpwCmTXf6Q6IQvgd9ne43cl
4OsrNHBl17Urtwfe2hnOl17vn6cup1uGwc3m8VgV1niWrmANLXuQdhYASS09weFrmC6xxlpNeGJ9
4sNIuYZoND32HNauSf+eGUYNaONd513DWubhZb9mascMwEgVeIh62AL1fFEcd8k6JJn6lAJQX1k6
eSR6INbjXLZH1xoeOywJN0SSQ/ePjM+8p2ZpKls8DEU4XpU0kuhGz+kDEiQTnEw3Hzjf6VcRgete
rVn5LjY7wfG0/Yo28FUBMdnPxvxcA5PBFGOMzYXNZI8gbsxIffnWKONLJuUjwD7QIJrR78e6X9T9
RDDVYx9twq6/c2lOrSiDkULV9Ua0iOeLqer+mJb/P5P9LB/0UYBJjYKwRZfy5wcvKprv/mHzzVF9
032pp9svTZe2f0laln/z//b//FOX8xtBD+5UFHiLpNDCCmtKZrp/mxIsn/fn3/lT31N0dVAs2Pxt
/ZZ/IFpZ0/783//9d73Pv/2Tfxm2dYm+DZWIiUTMMf8Ozsep7ejogpaUVPLLmSj9S/wjhQmbEtmP
pfM/SCn+Ev9Y/2QHBc8uDWkyemcS8tel+lO48iv1j44ZiYHGv4ZJP3/zHwYeDlUxzrYCfKLJOKKD
Wrp1v0Elo7S8hZQNxkQENgHS/rRu7PLQR0a4jvv604iBUzLGfDXYcd+ib+TKhbCCtDw79oUB17Kk
Cgjgc3hdQm9sCkrrQA+zuUcIedUvbExyId+HDNV2Au4ZhSrwTEtwSpI6hNICP+dz5HbhRmrhcNc3
BettV7GULzDOfMFy4mUyPWts3nWNcAwBjkr4Tb+WC86zWf5QRZwQX9vONk4tODFk9iby++QG5vuD
xropOh/yD7teZk83YYkNNy+JnhnqnblgWtno0RaF1RVsNXXFhv+QdIU8dUv6q6agkdr4ciK44W7b
k8iZ3+sLtDQwOYoS9RNCCmqvxDQ8SAOCPw3/ZsctfRULaiPsexeDPDhU0tlqZKoGHOAJ8xlzZ4+G
grbHCRhuG1eB3Ant6MNaIKtRV2qvkZ6MYJZZIFfEcpqXfZk6pIRb87TWNBtvrM83wa3oL5haaK55
RjYMmF8YrywRrDip3E3gX62FAztCzSLWFt8tXWY8bd+AsSWPxIY9DY146S65Q2GFkS3+xpmdtP4e
C/LHCILWZUZx7ybDS92JE1THq9IloX5euLV4JvvrTrV3TMSqY91P92W9DGswfPIXphWiLqTeOtmX
Awpp7FLwcRmSIfSuYOaGwHPHhaJr+YCZw4WsS1lnXKoYTcuwcHcnALyDq5buA0xewtxJOk3A15cL
sTcEhPtFGsOT8pfyqv2KwgyKcoh9Nbex3mvBKLaYePW7wky5atlgvCkRA7f/Bg2mXpTsEfFZLxRE
4QK2sEFsE92Hdrq2NKrCNDh3KqJXhCvxunOG9M3g5b9FQF+TqG4gdwgwNz7N42wfQL3POx0pwbFZ
wMcGjwFXFZG4Ztb9Y4vuYqUvqOSoodVbLfhkJxDp3l6QylmiQ1rsXTjLzHppEQ7BUNxAKA/OLXUm
Z9LOY+gCqGW0YTVPUaLfNwu/OStbfGIL03lIUoxKYS7Lmohvs38unHy8LQOKzT4w91llfrRycB5a
u8p3OHGJHFaFAi/X8i2oDNzXkjBOAAUazKioSBfmmpoD7Utej7640Er8oOWUV49siJQqaYiYz/Ed
7Q7+frCFJ+vsZG3hGaBMf4GAPOITAwmFPN7MUrVPULl6tlPVLacXrbquF0xzlMM4R9yT9WcY6s29
wK53lM4Q7hi9zZd2N497WjnOp53TmTIdjUNvVC+o08qVrwOHCH9DFBh6504m2HOQumNTJMUJgjtJ
kq7uB8csb4xVERTREWMDy4VfhetgVPhkdGeW+spsQrmbVe9f+FRcm6xA/08wp7XNjMw9QR6wL9Ug
IQjbok8ltcuSN2ziCoiInyNek3t9oRViPLRp399awVBeQvDwz6RsNDCJmdTFDJufaUJlXoVrBw+K
5HSQLZsIPT0bDCMJbcfCnOOTBKl3lPhOS3s0zj0eECp0/wv4nzfREbNeBfpT4uTvRUQAezf4b7hQ
AL8pLKx+zJDeGcXXjK78moDFR6smSCDAaqb31yJvdtJiuZpSeYvTfjVPdBQNh7c0mrVjN2QrS3Wc
lGgjYmpIr0QIGS+wHFJAqJJwOvvIs2VHaTWC9mS8ViHbSy2rX+HVfnWWdPpIuCkyCJ3hi2rClZuK
e52FFJf7GhrXCpUrengZeZrOm2X64Y2ii69y5iekF4K+xq48pMgbjGF8iHWqZiNYerrzkJwHzElP
MhkfQ8KwPLJq5/uxIy4Lls5HoI3mDnbELUPCJdNhTPeBA59JCK3Y48bk4FhqBv0Jg5Yty8O2n7gH
hjvQwIrJ4EyYATB9BghUoYVDP1/CHhS6RigbiV9+y9jDyGLQsUjkwAe2x3oKxoOYanxjoid8a0hN
BrH1Mu8ztf7sxGDicF2z9E9c2iSTw32dkKOZAvTc54x8udZWHzyULuokbJ4rUV6TvZwf4s5xtjxK
K7vWkSzpCiw2YUwQG119bwy5trUBZHKKC656qvZ9K1mEypDslHppnMH4Y/6j+5tMcecrpU372s7s
r20Vn1JB8geZIHTyMbI7eFc4AbRf/NSCv1LSVcQ0d2/n9rzvmokYUw6inH3WBm6KgwGSapVjohmw
YB39GOVORWgVR2EGrwE3KzHZiyuATtvGLFNItmm2o4GLn6OMuIp04DYp+QUebftgywKgOFwtETsF
1nyEWIm7a+qXwM0Bu1pTA9lo4NPdJId4hKsXUwvBk204XcwpzLFgWGZTeudjyjW1HTMKeoAJAoGL
JUOOgZyWVTusmRzVIQHczgy9cUME5GyFFVV2MY5b+utbWUSOVw9teMq14CjQ9N03TVOtRNZvcaQF
ZDP0l27r8A9IQ2K0z7vOZKSXt8VurNLwqktL+WyzLR8lO+uh6kv863TCroU5lti5svmInu/K4ZJ8
pqD1V6FIvxaOHV+6JJXzkC8jgs6fbuyKA6gYwtxj7VgQ8Yl1aJSWH8ZwpocpjJOTYEK3pLEABnMe
RMwP2wD4/z7q3NKTFqNp26QzONdzQtBRtrRZ2q+koNNQm/yQLDmj9GNAJQW5C0TxrRiSqmezwGtG
xqkBbJE9QrXcF7BjV8HYyHVTWuK9GoKP0tYHwJHTDZaox0Dy4gOe3DoG5JUkmh4gVAy7TuHBceoB
cnWtbkkNa5lrVktOIOslSJhrp2+fiZgHlZgaxTpzaIPlgrDAqbFuspa8dXx8n4YjogvN7S8rQ4t2
uSp09tEhfcmmMP0Ui0MRLGnuSVkNXwTYWnhkT1oSXWlWy1jCNKDjZsVlMupQ/W3mUG5lej1eWy8g
w4MyjPI0bp5yu3jE5boO2/IjdcRj5YT2VeJY4yu6/VcsNGurNt7qxS/ICZtJ+ze77fzsuE2zTazi
Is+xXYsQqnxIMV3U7GIx8xZ2A2VthW9HF0FQflqGCG+rLq+Ovtm8W65h7Ond2KvRhfYxWGTg0CgJ
rlLDPwvHfaVt9kynP7xuDQPdhsFw2W99D1oCgOZabIPybhx5PNaR2w+30tapsuf01Yj8/DhKN9vQ
VKK2DCTTPwDyKSHubmOnl1Xc5xsplrdwosnnFpW9sXttztam74hbaTX9zQiWWFG308TXpi8qCvT9
0JNcIIgsJgsGik2DGKPptegScrK94Y1vHliD7AeQsPZ9Bl00b8VKLhFQeq8fUlQWu4wJrpey+spV
2MT+M/RzctHNYDuPQfim6mokWYqkbX/Iew+tuouTMaS8DlP51Uja9EDAgbjhFfssoEcDZUER1XbS
vdZZQLeZz9syO9aObmDwKrPF06gJe23xyl9rNWMnlcfTpSUJM8GyGZNgO4bkvVCSsB/MKydDvzMQ
UXxLGZbfsgHEF9ga+xUNDHEBKEJ6heXTRXOaAdUWU6UrwCfBJrAq1Dgwndd+gtDlm21fjwxygca4
u5qSXG4ry2HiHAFWcCa91ldGWBEImozFNUJ4KqQgE/vBJUvAZSC8FVCEj41Nrz7wY2fDWjifJ6x/
V9Y0uncgolPKDgMsQ21leUEl1QOnA0tlscCMzklEzNFICCzWMoMrWc0knYTCKW4j2qF7QkZMT2aV
xXpbaCB4G3Sbq6bP5MEXTnPOUk1/lwqzJzp58xgRpHBHl3HYFF0/EX3YJ8jOCmyrjRYWhzlCO2Th
f7n3edYEbv1svu56gy+EhYRP4zqvGBOKlF50jbjVoMcHE1cxe9eNhtUg5ENk1hnnSYXtvRHO8Q7/
b7OlXQmadEYvt8oQ7VwGqqwvRO1+OrUxXNX9+MAPCa8xPZP7LEp0xQMSLqPh6JJx7r6nswpp2SEX
FFDbfMuZklRwHkkmsN20lWJmxDib0WnKevkszMl5riK9+ABZWHwNtAS8mE1nMdHL4UvR2NW1Ybr9
PVkqzX0ORgLDpNGc2XXS27CC2A4/oNqWY2tdTIBCNzOH2cesrJjvhVFz3ZkBkzlyH4wbBI6SBqg2
PxPzLA5tnC1V/6AjNkZMjp7S/3SXyHq7dAMP1ZWzMzvAKlGTpvflcjJ3l7h7WApiEzjJdDRKg54/
FJAnxBbWWk9F/WUaZjJTGnIi21EnRhi526WL1AJpvhruCwvgcRMycpySzH6peqN5ZAUeNpA9WwRZ
OThUX28Jp3UWp3ZnRwf6T+VTabdY5iP6fkDJh+2cIzovSZGkrYgUbtLVp95AMBUDvGmZMSQzIF3c
d6ZJ29QYCdFlq628JPEfR83hEGFXCAqlv51svDrCDsGjBy3G1CmENm55vSkIfdeN174GpVINg3MC
LvKJuc7fk/vKygLdR4vSZ0nmxEVa06AmB52s8J7wtoQZciK2bTs4NxIUB+RMcmlByZPoO5zxDgT7
rO3ZTxwml3YP9z+zFCo2Yjt5w5t3LD75M5Jh7PDKDb9UIasF3uGI12Eyb0kil5jvAuZzfoiW2QUu
RZqVPX7tUmJK/w9157acthWF4Vfx5B6N0AFJF82M7WBM4tht7SZ1bxjZUCMk0AEJMA/Rp+kb5MX6
LSGIZPCBaqahurAnAWtrL619Wmv9/z9eqBco4rU1ykqY9hM3xB8/pw2fEgSNlf9qaenhB0+dcuo2
Uku99heG9hmQctoORiE1vHqsqe1GAEAqiqFJchbztj5PoHXQ9DlKQvbD9HZMbOFs7sXwnI6zO6Rx
Jp8p4cEtm48Q+aj67DSCtvOECj0agY6zMQD6RnWi5ugwCYWT2zSZUbOToImepOnXxTC6JpL/Z9OY
O+exBw2/lbGnhTHc7ETwWruBQxUd9EfzM0qKRwRNmsFHZ0mRHPDxmGTNwv59NDSii5kf9joAjSzK
b9Lohnxio5NSx9CFkhe9Bk7xaDcYuY6Dnms6jJGlvaP6DaEH0xpxbkBjApwAQhDDrAkbZybqEGw+
ortRas6/JBrlfpMRMNaWCEpApfYHuAW/64jYxFJkJ6IFxUihMYnabAGGJ3NYFU4S0R/IfTIV8Yo5
gBX4zsbXtghbTL14yPvXqSbwe1rWIRqQkhMOiQoRSjzzRSAjXEI35ItoBgQFi3O01a+RMJx0TJHV
QHCxBX+maG1wSPU7MAQ0Ln2R4kB4CKgtLGfdpQh12CLZ4Y/RTYlm5OyGIuiBXh378xYiH+h2wCwQ
m26YK4DY5thCIc+7hYnn8YKsKUVbGTGHkYF4yJj9I+ilxi9jwwuuTRXGdkPERkyRHbFFgCQWKZIW
5L6f1IcQBW8VpRKEh22ctTdIND0DtI6cydSZqWe2SJwk6NtARSC6J3MSuhSAQkojoijLx2jeSUUo
ZSGSKehnPXxIREalxWm7i8wlhFPezdQBr2uI6Iov8iskQlOQ+tBPaT6pdlJMFmXHlnO+0Ay6j9xD
Z4maS09kXR6shKrllDpRVOWnIv0CUSLFCo2w147In3VVQunn2dIgtZLrxmTQ/F7FaMkQ3zJPNRHm
oKJ4+nWWa87M4riTiAwNGQiGKco0c0P/4vec38Ty7BtTBI0dhDSC+JR2eh977ErbUeKTdIuoJLgb
AcZnIiZ2QTEPDDJxE4GcbEZBty+iOTFETZe6COlgtmV3AbsS07v/CcYEKEnQ3CHKZnZb+NMNquYF
ZPr/EJIvRe+3YvKbsLNE0HPg5A0aaMCwH0tR/Td9aR3P3n2jtwX5CatDUyYwgQr/av5c+fO8dJvA
5bGzPuBew1ag3ASzIsH4/Hp3FISTh+JjTQFaD+ZbtQAgyAUKgvZKZnrOEC/3cTsFsn2fSgfuw2yS
SurkwQsn5cyEQMPfYoEnNyhZoKW0NPR9ISx40nUQPTq1ODC9ri3zQ7r+LHAbzJ6pCuwSkDzlBuhi
Pc3z7O0NjtLUyMuAY6rYQkXLWAUI84Ne/ksWaGnUyUASQEQYmIhKcuct3vDkjiVvMBUMoGsUVm3e
emk8qAqzuAGO+Pt1aDYpJgZwjPUMoZGGa4IBt4qhz8gvGQJHUSkf1sFSry6yboc1Okj8icYzQGjC
kxb62XptkziKA/StyW5r9fqfThhA4wS6tfGOgzMJ8Gydd6qZANuslmXYtYeLzvKhUZ8tHMX5VfES
fMgwtZYYZXX9qOXjyXgf5Mt2t//Tu9Voaa6ea4XO3qzK+yyjlkKqW7Vt3V51FF8rjZaGqsA/IQnv
QxwmJhFUEvTyE36M+ouIraDgA5TcLHyiOkxMhYQ/Zt94zMoH//stxSs+UWx16vkEBRAWSMtd00UT
K0mBQ14GUQydA5tBmS5MG4Qo3A5QLTQhY6m7qJiKyfQJ0nW93awME0MxYQTMN2Mbix2WSXZJHuy9
ydIVGWfAAjFnaZJoKSqwX0QP1rY5xLnilcKivW0B048Oywy0QRVbGAq4IZsPinVDpT7owDxhmzVp
787bCmxpFhvKYj/BCy/5Q0NTbLhOGHlrI+yxer5hOt0cVU+HXtDPT7LeYLrrLPvcF9ZnvO3Pi7Ob
rLAc0Crfk+K1VdOrVVj+/b4yF+fHy9KH6+Nm3kzx50X/tluutLXu1Po/z71B4ib3KCnnG4DiKV+l
ucq/vLPoDp9cLRAv3XlPGZSarZ1iOQrUv7jBUX9wdEEpzKB8Xi6OB7jSdwtvkYO9qVunYYLetbu+
0ffdlLBF1b35t7+CQaNflCTu6gAH1Lpt/Ow+TsVGgfucmWRfWLeVS1BH7qT/uL6T2Gnnyb1+Q9ls
EGC24zjzUtebVMxGk9tH5bpNnrtZOt39mnYev+q2B03DvyxVrTmoOlTG9o/a07T8Funi9ta5bhev
7u95eROv8vI4vW4f3Oq2dIy7UOw9aPw6/PY3v44DJuZK/3bt/15udde0vAkXbk/W6zDgrj+rLkTy
jftg4Cbv/wEAAP//</cx:binary>
              </cx:geoCache>
            </cx:geography>
          </cx:layoutPr>
          <cx:valueColors>
            <cx:minColor>
              <a:schemeClr val="tx1">
                <a:lumMod val="10000"/>
                <a:lumOff val="90000"/>
              </a:schemeClr>
            </cx:minColor>
            <cx:maxColor>
              <a:schemeClr val="tx1">
                <a:lumMod val="90000"/>
                <a:lumOff val="10000"/>
              </a:schemeClr>
            </cx:maxColor>
          </cx:valueColors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200" b="0" i="0">
              <a:solidFill>
                <a:srgbClr val="656874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defRPr>
          </a:pPr>
          <a:endParaRPr lang="fr-FR" sz="1200">
            <a:latin typeface="Aptos" panose="020B0004020202020204" pitchFamily="34" charset="0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7438-13D2-419A-9932-DFB9ED1638C8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542-D4F9-462D-AAE5-C725B1FDD1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1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EEC1-9E56-2963-5702-A9CA8F81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AB024-1EC8-568B-4756-644F508CE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E99FB-938A-58A9-6058-086C1EFE2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087D7-5641-813F-F7FB-26534543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65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674AF-0438-03D0-9CE3-188983CD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2882B-F11B-AD9D-F998-DF32E6605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F30A3-CCF9-6687-7D3D-BCC6C6DDF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991AE-9797-EF14-7558-7AC10B45A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971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39ED-6029-E304-25A7-A5B6D6B9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2BDB4-0551-A1A2-CB92-764865DCB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4C98D-FB95-89D8-405F-5CFF40DE8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3C11-6C8A-4768-6793-5669EFA7F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14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CAA7-2356-8309-8E1B-EE0B7AEC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5B4E3-484C-D4FB-9026-285E1C7BE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9761B-613C-D8CA-A920-0962ED82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0F93-8D5F-CF76-73AA-8D84CC76F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48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A8F12-7879-701C-99D1-AA38AAB33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0342B-497B-AC1B-2227-326952FD6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1FC43-9383-EE84-830D-97ADBFD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E04-2768-E2DC-03B0-D6AEA0116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49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8963-E0D3-4DB1-7945-04119EDAA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9C55A-7AA3-391E-2804-C46D51BCF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0DE9E-8BCD-76F8-5F59-FD1823947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475A1-93D5-86A3-B0B0-112781314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189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503A-C518-6F22-D867-6E3513EA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17EA3-B005-BE4E-2E16-05E584532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5AD5F-07C3-EDE5-101B-6562C4695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6CA3E-213C-157D-4007-BB7536BE3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67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772B-768E-2B6F-D59E-47C1F756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10219-35A7-F974-C359-6E2B385D6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F5D7C-3829-03D1-AD70-3696F2E97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BC253-30AC-ECBE-58C4-288F83BCF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37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945F-89E0-E692-69D4-6132CDA3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FCC02-E4E3-AFD0-8F94-BBF82F1C9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193E2-052A-F0BD-7CF9-45AC4E25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20F1A-4E21-ABA1-CFB0-195FF0D09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55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D5E1-0530-2C74-499B-AB2DF74E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9B45A-155A-61D5-89D0-8B931C86C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0987E-5847-B184-B78C-32382FC99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D46B2-60EE-83F5-255B-D254720C0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598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A691-5CFD-2476-A78C-C53EFEE2C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E3EB0-7F97-FFF3-8414-994A195C0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AF1A5-EF92-7850-622C-FB14A640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6493-C50D-EEF6-9634-286534DA0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26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264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D4FD-B846-15EF-C0BF-DCB2CCC2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7F189-F4A0-06FD-7276-D2E0AE08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D796-394D-5782-8F6E-B6F7936D3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BBCD1-1589-1BA8-6BE2-9EA47616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40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13FC5-7737-83A5-C427-1413BD8A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7D94D-6B3A-E412-80E0-5708F2423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039D3-8F07-8EB3-275C-957B495B3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46041-6B17-8362-7228-BDF2D4142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118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0F6-A9E5-E1CC-4421-53366B33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B7F78-FA22-DC6A-1CC8-FD058B8C3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9E3DE2-54D2-1274-9B46-95215743F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0362E-CAA0-F373-C60A-9E41ACBFD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131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03B01-3FE1-976D-5786-F3D458FCE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591E3-4DBD-D9D1-813C-AAE40E124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4641E-260E-B5F5-768C-DB9D4C40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7F032-9235-5A9A-3AE2-1122AD3D2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2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A14A8-E0C5-05F2-7DE6-831CA886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50932-98C9-7577-C698-41222CF3E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54AD7-2D1A-5786-242C-E6FA6940F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19BD7-735F-535C-E39A-AF1559FED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1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B5CAF-8E17-7337-70AE-DC7C6B7B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D7A93-70EC-DA81-6FC9-4D005AEB5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BC903-7A57-3505-8C7C-80505B7B3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39A1-68D1-7F9A-9475-C28F88D8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768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6848F-E5A7-0CF8-F15A-BC797FC8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01128-B1F2-F743-EDD8-5F357625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09406-F725-F4B8-250F-60A2A5048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87EC-58FF-2086-8A47-195BE7C6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688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F3D87-1B63-7528-B1BD-A709694B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DC5DD-6C65-A9EB-6B45-2F03A8D74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2E44A-04D2-FE3B-F2D1-B5F41119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46ACD-45AA-2EB0-F250-C4506636D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791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9E7BE-FE69-197A-6022-AEA8C815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6DB4B-5ECD-3905-94DB-FD1B7C709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913ED-1570-8D8B-436D-16B1E7DCF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F16C4-AB14-CE88-B1A7-A75CE91DA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434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49D1-A6CF-E1DD-BDE9-25A374BA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586FF-F5A6-B8A3-CD7E-1E998552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947B-E290-7574-75F6-BEF1E66C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791-103B-6604-3A5D-D2C76BAE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06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263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44D68-196D-9364-B1BF-DD30E5CF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6F1FA-4D76-1A03-C330-8B839028C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085AE-6D97-1B60-8DC7-51A5E32C5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20752-0F5D-43ED-2ECC-1F8D5B49B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142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C06D-379B-7F91-B176-4A1DE10A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36DDA-47A6-D9E6-3D4C-9EF6A4654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8814C-221E-4619-6F56-50190DD41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B349C-4B12-1F1C-2A6B-EB24DCA102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64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3616-32A5-1674-5DAC-BA83DC92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B2817-2250-127A-1341-1C5D5B05A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28C6E-D7F8-5B03-1605-85EE3D6E1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066BF-5A04-EDC5-C6C5-119604336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435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1136-0DCE-949A-A601-6AFD0CFC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BB7AA-73E6-DB49-BB53-4035A3EE7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31B93-1EA3-D729-7169-CFBE83F33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704FF-09D8-1766-9E75-87B72F4D9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196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44E7-6FAE-6219-C09D-5A100645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7CAA9-C883-FE62-4570-8084FB579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4EE38-BE71-7E73-1536-40ED06388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9D51A-496F-FD1B-6C5A-5E4797B35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581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A9D5-5F75-F26F-FDD7-44FACBCF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3AF71-69AA-6EC7-F8CC-8FDB20E41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0EFD5-AFBB-6AE6-9BC9-19E1AB0E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7C50-9A6B-A06E-463C-391D17E42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221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7C31-1A16-5A43-9264-934C5666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AAD68-B426-AEA5-BB9E-25D5B9B32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49AA2-8136-DF7F-3F17-4FFD0F4D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2247-4309-7127-EAF0-38F8D4156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662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90FF-32DA-E0C4-CAF1-E4E0DD99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11368-D55D-3978-DB4F-FFC03E0EC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191D2-E0FD-1B87-A626-0540FFF9B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1F7C0-6E4B-9195-263E-866B4973E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177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09D-7DA4-B629-003C-C4F0644E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4722C-B58B-841A-8B09-E67DF787E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AA813-AA9E-28A8-483D-BA5E69E7A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314A-9AB0-5C2E-8752-77C8B51B6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150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CEED-8921-4142-5511-4A5EB414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5422D-ACA8-76AF-6B0B-22E7222BB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30C14-996B-4BB4-7973-B22FF8A1D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7A19-5A6D-32FE-634D-F68D9F670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90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065C-AF0A-23F1-9CED-06608D69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84086-4AF4-F99B-62AA-60452ADA4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10EC6-FB2F-FAC4-2683-52298277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C6FC5-C6E0-C989-704E-9C667F3ED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554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0ABCE-60AB-F452-CDB6-7E2F7921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BF254-BEB0-D96A-6E6C-CF5073D79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4DFD4-D1C3-C685-CC7F-56E831E45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1F3F9-0EB5-6168-D908-BBCB0643D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338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05C0-7FB3-7479-5408-3673E5F2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B9CB7-DF68-FC7C-52FA-E79D178BC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C124E-F678-5B2E-22D0-D6AB5156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DF12-6477-AEDC-3C73-98764772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249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E986E-1ECB-A654-6408-6F9B8D62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8A6AA-DF63-E3D5-17C0-2A58D2486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9994E-9FC6-EF86-C0C8-3CB6E010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78A92-9204-FABE-22F0-FD0956CB0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091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263C-F6B9-B0DC-2692-18E82AC2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0EF16-8436-6761-37A0-62BAE79EA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1D16E-EC80-FE15-D99B-C987ACC31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DEE39-AA94-D2E2-BACD-A10BB31F9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09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94D1-ED91-A74F-4C8B-468EF0E96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A2944-E502-7569-A69D-FB90DBC45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6A88B-6849-C1CF-89BB-E2BF60570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7678B-6458-47C7-F3D7-5FDF36827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917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3BC5-E895-96A1-EF28-C9D71102F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206B4-052E-14D8-2566-F309A552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92107-8B46-183D-D47B-85BEFC53F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32E9-A9F5-44AA-0007-7CA9709E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4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7E78-8719-08AC-32D8-78E9A18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04C97-F338-8DB3-E3D6-A850E24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B14B-CDDB-F5CE-5324-C2AB61505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99F9-A823-6C97-B3EF-5078FCD3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5904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D72A6-968C-E9CD-8991-6BCCF0BB0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D6216-0AD9-C1C0-9856-6CC23F580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234D4-ADF0-D01E-B566-7F5A248C6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40EE2-8608-0338-0D71-66D656DF0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50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D46C-7D95-F250-66F4-BA7C11588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AE9CF-819E-8F29-04CD-BD687643A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93045-DC0B-3980-63EC-76616800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A5F7D-454F-67BC-8573-CAA90FEE1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269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7DF9E-787E-E835-5ACE-14A662D0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ED321-D464-3EDB-BEE9-A880AB60E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E76D5-3D82-8926-AC30-3910BA9C9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851C6-C1E8-4968-A0FF-8671BE227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025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E937-F3ED-C8EF-1216-4E1ED6D2A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DD27-DC0C-DE80-137F-53C6B86F6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3FCFF-1175-B9EA-395F-7DA6606DD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942C1-5FDE-8EDE-DF30-05A90A40E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376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C9DF-3EE3-EADE-5855-653EB1FB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452E5-B056-9403-43F4-DD3FEE2F3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F579B-A9DF-C7BF-0408-4C5CFDB23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5489F-94C5-B681-201C-EA344F5EA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9758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6D2C-C7A0-0751-2B85-A861FBE62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BBCA0-4913-EC79-7FC3-1B7733BE9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16749-FC64-4CA0-63EC-94ACAC95F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9D841-D623-432E-7E71-5347C337A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3974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6B9C-34F4-3F7D-B07A-C3AE7B5A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83184-2828-B170-BDF2-261F905D9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D9BCF-A7EE-97EF-9E05-104458685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9E16E-C0DC-D0C0-A3B7-F8A1D1511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1846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FD49-4313-465B-9F3E-644E1B02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E67F6-626D-3AAC-1A19-367FBCFAD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88EB9-D2A9-921A-C579-5E538AAE0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41826-D39C-3F8A-E585-780EACA13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7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2999-460F-C614-08CB-0F85D13A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6C1C8-92BE-75BE-C4E0-970179924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C1D1E-F043-D8FB-3E66-3CEB43B5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4968-3A9A-9849-129D-F1F08E32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9832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C68B-A49A-4807-2BAF-331DF12B6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DF30B-81B7-4E8F-7FE9-83744DE49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E2AD6-6DCB-1B02-317A-94BA0EC94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BEEF1-B317-53C6-8D55-E1A320A02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626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6961-FEEB-170C-D992-E75503CB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41678-14EF-13AB-80E3-1EA5D231E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6549-4831-A587-BFA8-E393FD5C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9FB-F1E2-A27D-29EC-53D70CE08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9677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DD6E4-BEB5-96B9-C1D6-E3043373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B1250-DAED-C225-F82F-CA5C0C18B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15FD9-4BDD-3331-44AC-22CB8634A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1F3B-627D-DF28-1422-9826E3289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7068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C28A-B228-E232-7327-C6077263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FCC82-BA8E-1745-60BD-FA3CD3BFE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90531-58C5-37CB-7C38-DB768F930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5CB89-C8EC-D95F-EA53-91DBB7D8A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0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A4F6-0051-7929-DDB2-06F29D47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460D2-CC35-D2DD-0C70-8ABDBB52F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D158C-BD17-08A2-5AC6-3143D7EB5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080F2-1F0D-BCB8-1139-E67955B6D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37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564A-139E-D120-C2E0-1179D1CC1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D90BE-A07C-20FF-B5A0-C165A56FB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145C-CE27-14BF-2A99-BA7ACCF9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CAE28-0713-C4F8-67E5-2FFF55699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341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687F-410E-2801-5A04-C3F0F3E9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83172-2C78-A1EF-94BC-0B006FD96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F5EB6-F75A-E948-DFCA-FB623D02F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D499-EA66-7243-C663-582B8AF38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899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7A7F-AD64-B3F2-926C-A2BF73ABF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9F7E2-9619-3452-DC3E-5FFF11AF9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5DAE-242C-8B24-D81F-31C552818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0E59B-F3BD-8A54-2E68-A9A4C46BD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0086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DD77D-DC43-7F11-79F3-B6B81CF1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0A429-E1B6-1BAE-DDF5-7A83CF809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10D48-E335-9764-D1F8-4E3BAE2F9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A68-5836-768B-484E-78E198AAA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888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6D114-DCCE-D269-2B9C-303DE218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FE82A-D636-2B36-03C4-F9BAD3E81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33831-C6FD-D06D-2F52-B0DDC610F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DFF8-3C86-E5D9-4578-2EFA0F3A3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634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3167-CCCA-A273-68E9-26D158A9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A3DDC-9564-9A68-46CD-D5B23D4CF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EE544-20D2-F352-CB78-E1497B42F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7B5B6-F84E-59B4-092E-E9DC6283B5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731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5978-F15A-F0DE-66E6-67868B2B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B1456-05C1-0532-DF0B-A155F8DD1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83409-16CB-02EA-F4D2-3320EAD2F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163F4-BFED-AE73-01A6-5B20512DD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838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AA5BB-C5F4-249F-8E91-89155FB6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DD5C6-2CA5-098A-A1A0-96EB960A4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BF6DB-092A-2982-7DA7-53798E1F7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8EDCD-A616-C23F-0ED6-EBC602BEE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085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55A9-1825-FD36-7850-84CE8B71C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FFEDE-EDA2-72D0-6788-682054C2A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5B0FD-3A14-E0A1-2FC4-EB679C79B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C1B8F-0D53-4211-1CC1-3FA35DEA7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427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699B8-71A8-E641-451B-B55BEDE41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6A473-B60A-ED56-45EF-36D87401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7A92A-EF58-4849-3F21-05A02B26F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AD6D1-6604-0E1F-13E1-1DEBC58C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63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F343B-D544-3530-8C62-0FEE7B5A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20E26-49BE-04D1-E57B-0D750843F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CAA05-22FE-8136-AEB6-773AAFB4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1FDF1-7778-67DF-940A-83400DC89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380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6852-E3EB-066A-69C6-5969619B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13410-4E6A-E38F-C180-846C50649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42060-AD9E-EA09-DC5E-17FA19538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94690-6D66-EBE2-3393-B6FFD215C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5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3C2A-CD3F-1EC5-7ABF-7C23C730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4698E-584A-1040-318E-080783084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66AA0-3B1F-5BFD-B33C-488752CAB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4E8BB-AB21-484F-C2E8-662B32F20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88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9443-930B-41A4-21CD-2927B3E8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7CF-A45B-FB6D-B760-18BFE592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A91B-4EE8-1F73-C112-6E94C0C1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27AC-4903-1C7A-DFB1-A9D72E60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EA15-29C6-920B-4108-EE0EDC0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5236-4B4F-BDA8-124D-FC0D1BA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A50-FBD3-70C9-76FD-A3E6C29B6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467A-5511-F7F7-CD74-881094E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9695-5E7A-E938-6E3C-F03A20A8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B77A-AEB8-9460-0B2D-8438EA5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A0A9-E938-8A2F-1C26-F22547A8F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DA72-B28E-4855-D441-18BEF80D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885C-39C7-6D17-D174-81E830BC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D502-B697-0B2A-4DB3-72E0B959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9A39-5A4B-43B4-52E7-597FBB0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6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F0B-EDDA-8463-5409-4D040B1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3EB-31F0-26A8-60B3-C1C3CF41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A539-5FF9-BEC9-2C07-34D9C907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8A09-CD16-6F07-B034-616FCDD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C8B5-1337-1426-49C4-C71319E9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775-FBC1-000C-C5AC-4A08DBD7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0044-D594-1410-A255-84AE8F59F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1FA6-7A83-A1FA-D37E-9DAC54F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7A0-6902-790B-E724-441AE91B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EB3F-12F9-9E72-3E90-21C24FAF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4935-D532-EDB3-E01B-9991406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833B-EA29-159C-2B29-88E598B0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A667-A66B-338D-0A59-6FC38B87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8974-899E-0850-2630-6B22BD50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6791E-3D24-D10D-7D30-783B89D6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620A-F6C1-8869-3493-2AB1CE6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1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DFB-7C45-EDB5-5A88-35694607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AED48-2B35-577C-07BD-529467971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18C2E-BD71-CF94-2DBB-70505262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3729-92B6-FF08-8695-6B3554C06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A1D8-6F6F-35B4-A60C-4AAC709D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BF9FE-A0AB-5D08-4333-20E5852D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AE02-B5F9-6B8E-3BE3-19339C75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4AFD3-D2AF-6655-9F42-0C1359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E38-D738-75C9-D13A-4D678997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F86D2-1B78-6990-77D9-E22F03C6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FD-4BBF-BB0C-6BA2-2F0B19CA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0D545-4BED-83A0-16B7-54907106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BBBB-F93A-B2B7-C130-9F3F51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EA6F8-2967-0F0E-1206-A5113C1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4928-0F9C-43B3-D788-C9C88EA7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E6C-602F-C7E8-2C9E-DB64FA7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8539-8791-7754-2269-DBD7F5AB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24F1-A2B3-72F2-6D4F-B143EEB3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4C2F-1B07-BE90-B766-63F6DBC0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B46-8E4C-03C9-F7E5-CA7CABC1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4921-89CD-1743-623C-EA534B1A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9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123-A8F4-C02E-BC00-3F662FD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54629-0616-8E9C-C03D-EBAD57C3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EB9C9-74C0-D194-BD09-AA155E08A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3BCF-7933-9C8F-7829-648BC9E8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83DC-C214-E4CB-C8C0-08AAB83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8EBB-7FBC-E049-A4D6-76364131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CACD-B450-0B93-C13D-80986AEE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2237-F8ED-2C90-652B-182BD04B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66A9-E467-14E4-DF6E-8AABBAA3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42328-F42E-449B-81BD-CD0EDE31BD71}" type="datetimeFigureOut">
              <a:rPr lang="fr-FR" smtClean="0"/>
              <a:t>02/10/2025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6AC7-9535-4342-9A8D-6B6920D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F1F-778A-30BC-03DD-228496E80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chart" Target="../charts/chart10.xml"/><Relationship Id="rId4" Type="http://schemas.openxmlformats.org/officeDocument/2006/relationships/image" Target="../media/image49.svg"/><Relationship Id="rId9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4/relationships/chartEx" Target="../charts/chartEx2.xml"/><Relationship Id="rId3" Type="http://schemas.openxmlformats.org/officeDocument/2006/relationships/image" Target="../media/image47.png"/><Relationship Id="rId7" Type="http://schemas.openxmlformats.org/officeDocument/2006/relationships/chart" Target="../charts/chart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4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6.xml"/><Relationship Id="rId5" Type="http://schemas.openxmlformats.org/officeDocument/2006/relationships/chart" Target="../charts/chart2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hart" Target="../charts/chart28.xml"/><Relationship Id="rId3" Type="http://schemas.openxmlformats.org/officeDocument/2006/relationships/tags" Target="../tags/tag3.xml"/><Relationship Id="rId7" Type="http://schemas.openxmlformats.org/officeDocument/2006/relationships/image" Target="../media/image63.emf"/><Relationship Id="rId12" Type="http://schemas.openxmlformats.org/officeDocument/2006/relationships/chart" Target="../charts/chart2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7.svg"/><Relationship Id="rId5" Type="http://schemas.openxmlformats.org/officeDocument/2006/relationships/image" Target="../media/image62.jpg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5.svg"/><Relationship Id="rId14" Type="http://schemas.microsoft.com/office/2014/relationships/chartEx" Target="../charts/chartEx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svg"/><Relationship Id="rId9" Type="http://schemas.openxmlformats.org/officeDocument/2006/relationships/image" Target="../media/image9.jp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1.xml"/><Relationship Id="rId5" Type="http://schemas.openxmlformats.org/officeDocument/2006/relationships/chart" Target="../charts/chart30.xml"/><Relationship Id="rId4" Type="http://schemas.openxmlformats.org/officeDocument/2006/relationships/chart" Target="../charts/char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4.xml"/><Relationship Id="rId13" Type="http://schemas.openxmlformats.org/officeDocument/2006/relationships/image" Target="../media/image75.svg"/><Relationship Id="rId3" Type="http://schemas.openxmlformats.org/officeDocument/2006/relationships/image" Target="../media/image47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3.svg"/><Relationship Id="rId5" Type="http://schemas.microsoft.com/office/2007/relationships/hdphoto" Target="../media/hdphoto1.wdp"/><Relationship Id="rId10" Type="http://schemas.openxmlformats.org/officeDocument/2006/relationships/image" Target="../media/image72.png"/><Relationship Id="rId4" Type="http://schemas.openxmlformats.org/officeDocument/2006/relationships/image" Target="../media/image15.png"/><Relationship Id="rId9" Type="http://schemas.openxmlformats.org/officeDocument/2006/relationships/chart" Target="../charts/char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4.xml"/><Relationship Id="rId5" Type="http://schemas.openxmlformats.org/officeDocument/2006/relationships/chart" Target="../charts/chart37.xml"/><Relationship Id="rId4" Type="http://schemas.openxmlformats.org/officeDocument/2006/relationships/chart" Target="../charts/chart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chart" Target="../charts/chart41.xml"/><Relationship Id="rId3" Type="http://schemas.openxmlformats.org/officeDocument/2006/relationships/chart" Target="../charts/chart38.xml"/><Relationship Id="rId7" Type="http://schemas.openxmlformats.org/officeDocument/2006/relationships/image" Target="../media/image76.png"/><Relationship Id="rId12" Type="http://schemas.openxmlformats.org/officeDocument/2006/relationships/chart" Target="../charts/chart4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chart" Target="../charts/chart39.xml"/><Relationship Id="rId9" Type="http://schemas.openxmlformats.org/officeDocument/2006/relationships/image" Target="../media/image15.png"/><Relationship Id="rId14" Type="http://schemas.openxmlformats.org/officeDocument/2006/relationships/chart" Target="../charts/char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8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5.xml"/><Relationship Id="rId5" Type="http://schemas.openxmlformats.org/officeDocument/2006/relationships/chart" Target="../charts/chart47.xml"/><Relationship Id="rId4" Type="http://schemas.openxmlformats.org/officeDocument/2006/relationships/chart" Target="../charts/char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0.xml"/><Relationship Id="rId5" Type="http://schemas.openxmlformats.org/officeDocument/2006/relationships/chart" Target="../charts/chart49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2.xml"/><Relationship Id="rId4" Type="http://schemas.openxmlformats.org/officeDocument/2006/relationships/chart" Target="../charts/char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4.xml"/><Relationship Id="rId4" Type="http://schemas.openxmlformats.org/officeDocument/2006/relationships/chart" Target="../charts/chart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6.xml"/><Relationship Id="rId4" Type="http://schemas.openxmlformats.org/officeDocument/2006/relationships/chart" Target="../charts/chart5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microsoft.com/office/2014/relationships/chartEx" Target="../charts/chartEx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8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0.xml"/><Relationship Id="rId4" Type="http://schemas.openxmlformats.org/officeDocument/2006/relationships/chart" Target="../charts/chart5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3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5.xml"/><Relationship Id="rId4" Type="http://schemas.openxmlformats.org/officeDocument/2006/relationships/chart" Target="../charts/chart6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7.xml"/><Relationship Id="rId4" Type="http://schemas.openxmlformats.org/officeDocument/2006/relationships/chart" Target="../charts/chart6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0.xml"/><Relationship Id="rId5" Type="http://schemas.openxmlformats.org/officeDocument/2006/relationships/chart" Target="../charts/chart69.xml"/><Relationship Id="rId4" Type="http://schemas.openxmlformats.org/officeDocument/2006/relationships/chart" Target="../charts/chart6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1.xml"/><Relationship Id="rId5" Type="http://schemas.openxmlformats.org/officeDocument/2006/relationships/image" Target="../media/image85.png"/><Relationship Id="rId4" Type="http://schemas.microsoft.com/office/2014/relationships/chartEx" Target="../charts/chartEx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4.xml"/><Relationship Id="rId5" Type="http://schemas.openxmlformats.org/officeDocument/2006/relationships/chart" Target="../charts/chart73.xml"/><Relationship Id="rId4" Type="http://schemas.openxmlformats.org/officeDocument/2006/relationships/chart" Target="../charts/char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6.xml"/><Relationship Id="rId4" Type="http://schemas.openxmlformats.org/officeDocument/2006/relationships/chart" Target="../charts/chart7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0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3.xml"/><Relationship Id="rId5" Type="http://schemas.openxmlformats.org/officeDocument/2006/relationships/image" Target="../media/image86.png"/><Relationship Id="rId4" Type="http://schemas.microsoft.com/office/2014/relationships/chartEx" Target="../charts/chartEx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5.xml"/><Relationship Id="rId4" Type="http://schemas.openxmlformats.org/officeDocument/2006/relationships/chart" Target="../charts/chart8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7.xml"/><Relationship Id="rId4" Type="http://schemas.openxmlformats.org/officeDocument/2006/relationships/chart" Target="../charts/chart8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0.xml"/><Relationship Id="rId4" Type="http://schemas.openxmlformats.org/officeDocument/2006/relationships/chart" Target="../charts/chart8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4.jpg"/><Relationship Id="rId21" Type="http://schemas.openxmlformats.org/officeDocument/2006/relationships/image" Target="../media/image42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mailto:Vmoschetta@sammpo.fr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malollari@sammpo.f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F9FA-9F52-8141-4B90-7AB3DCB029F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A000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D12DB684-02B0-6DB7-92C8-858E2438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F64F9D-26C5-1F03-699F-FD681655B9C7}"/>
              </a:ext>
            </a:extLst>
          </p:cNvPr>
          <p:cNvSpPr/>
          <p:nvPr/>
        </p:nvSpPr>
        <p:spPr>
          <a:xfrm>
            <a:off x="1514475" y="1479792"/>
            <a:ext cx="9163050" cy="3898416"/>
          </a:xfrm>
          <a:prstGeom prst="roundRect">
            <a:avLst>
              <a:gd name="adj" fmla="val 6534"/>
            </a:avLst>
          </a:prstGeom>
          <a:solidFill>
            <a:srgbClr val="FFFFFF">
              <a:alpha val="9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800" i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2B3FB-99D5-1C13-8861-C58B61311075}"/>
              </a:ext>
            </a:extLst>
          </p:cNvPr>
          <p:cNvCxnSpPr>
            <a:cxnSpLocks/>
          </p:cNvCxnSpPr>
          <p:nvPr/>
        </p:nvCxnSpPr>
        <p:spPr>
          <a:xfrm>
            <a:off x="2293586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70BCE6-7EC9-F8E8-83BB-045869AAD150}"/>
              </a:ext>
            </a:extLst>
          </p:cNvPr>
          <p:cNvCxnSpPr>
            <a:cxnSpLocks/>
          </p:cNvCxnSpPr>
          <p:nvPr/>
        </p:nvCxnSpPr>
        <p:spPr>
          <a:xfrm>
            <a:off x="7876238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square with white text and a white circle&#10;&#10;AI-generated content may be incorrect.">
            <a:extLst>
              <a:ext uri="{FF2B5EF4-FFF2-40B4-BE49-F238E27FC236}">
                <a16:creationId xmlns:a16="http://schemas.microsoft.com/office/drawing/2014/main" id="{C64784ED-5EA4-47A5-5153-062171C5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2036008"/>
            <a:ext cx="732108" cy="732592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50538-C89C-6662-7EDE-C9BA8A360FEE}"/>
              </a:ext>
            </a:extLst>
          </p:cNvPr>
          <p:cNvSpPr/>
          <p:nvPr/>
        </p:nvSpPr>
        <p:spPr>
          <a:xfrm>
            <a:off x="5525950" y="1945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1B23E-8FE1-F1AB-1F19-B7F5A7883D4C}"/>
              </a:ext>
            </a:extLst>
          </p:cNvPr>
          <p:cNvSpPr/>
          <p:nvPr/>
        </p:nvSpPr>
        <p:spPr>
          <a:xfrm>
            <a:off x="2293586" y="4080453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Initiatives de la semaine du 22 sept 2025. 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1AA328-0521-4125-DC34-19AD94F6BE82}"/>
              </a:ext>
            </a:extLst>
          </p:cNvPr>
          <p:cNvSpPr/>
          <p:nvPr/>
        </p:nvSpPr>
        <p:spPr>
          <a:xfrm>
            <a:off x="2293586" y="3529246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Bombay chez Leclerc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8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CB084D-B29D-C6DD-1729-7E7B9ADFE8A1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CBC2C4-F5B9-CCEA-E5B7-F27EC53A6B22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596AF6-D3AB-1B64-1764-12CBE605F8D0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270EB04-912E-162D-9D6D-A378C6902560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4DF112-2C64-825E-AB3E-04BFFACEA6D8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Présentation du contexte de marché chez Leclerc.</a:t>
              </a:r>
              <a:endParaRPr lang="fr-FR" sz="24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D04245-058E-2B14-FBC6-B31941DC62C1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176CCB-DDD4-539A-3A16-2007C6AEDA1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 est la stratégie de Leclerc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A5FB9-5683-B28C-0625-A1633727D834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9D9A1B-E8B2-20A2-2535-4684163C98C3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127AB-B013-69B4-79CB-EFF40FF5BE56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 évolué l’environnement concurrentiel 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7E9649-B2A6-D351-E914-63F07832190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D6547C-1D5B-235E-B7ED-EEFBC83057C2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A90BC9-7D01-DD1B-C9AC-68CE9C76DE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 est la performance globale de Bombay dans cet environnement de marché 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F7F331-3794-4AB9-793E-30D7609A77A1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30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9E42-DDBA-EB6A-E7D0-C04DB9DB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548E4F0-C752-CE7F-F2C6-0AB456A838C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521D19-FF5F-E4F7-F347-CB9C035DE5AC}"/>
              </a:ext>
            </a:extLst>
          </p:cNvPr>
          <p:cNvSpPr/>
          <p:nvPr/>
        </p:nvSpPr>
        <p:spPr>
          <a:xfrm>
            <a:off x="532930" y="1403928"/>
            <a:ext cx="61417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4F7FD7-64C9-77E3-D7CE-AA7B139D8C7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1B3A97-4AB9-296D-7013-355407BCBAF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A001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CA229-E9E1-5176-FF16-89A1F270540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63F7F-9CBD-84A0-24EB-65D1AEF7A4B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évolue le poids de la catégorie Gin dans le rayon Spiritueux sur le dernier trimestre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6636E4-7414-D3DF-04D9-7C94C141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11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DF52AECA-7E83-1C17-D2F7-21655395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FF0C27-F6E8-4161-4285-880A09F4530D}"/>
              </a:ext>
            </a:extLst>
          </p:cNvPr>
          <p:cNvGrpSpPr/>
          <p:nvPr/>
        </p:nvGrpSpPr>
        <p:grpSpPr>
          <a:xfrm>
            <a:off x="6935720" y="1563201"/>
            <a:ext cx="4864394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D72A8-75D0-906C-8783-92F5686E311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du nombre de spiritueux et de Gin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E7D0DB-F8C6-9028-3376-E149CDE5B33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421EDB7-4C2E-8895-D7E7-508D54099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465922"/>
              </p:ext>
            </p:extLst>
          </p:nvPr>
        </p:nvGraphicFramePr>
        <p:xfrm>
          <a:off x="612400" y="2114077"/>
          <a:ext cx="5671528" cy="4132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66899BA-0622-1917-46BE-145D56A54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641075"/>
              </p:ext>
            </p:extLst>
          </p:nvPr>
        </p:nvGraphicFramePr>
        <p:xfrm>
          <a:off x="6834120" y="4283222"/>
          <a:ext cx="4546601" cy="196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66899BA-0622-1917-46BE-145D56A54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930511"/>
              </p:ext>
            </p:extLst>
          </p:nvPr>
        </p:nvGraphicFramePr>
        <p:xfrm>
          <a:off x="6834120" y="2149702"/>
          <a:ext cx="4546601" cy="196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302E2B1-2488-47DB-162B-ABE8E9573E31}"/>
              </a:ext>
            </a:extLst>
          </p:cNvPr>
          <p:cNvGrpSpPr/>
          <p:nvPr/>
        </p:nvGrpSpPr>
        <p:grpSpPr>
          <a:xfrm>
            <a:off x="898071" y="1563201"/>
            <a:ext cx="5779927" cy="534498"/>
            <a:chOff x="898070" y="1563201"/>
            <a:chExt cx="8137944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EF4A12-F580-DF25-9C09-6CE1C54C9003}"/>
                </a:ext>
              </a:extLst>
            </p:cNvPr>
            <p:cNvSpPr txBox="1"/>
            <p:nvPr/>
          </p:nvSpPr>
          <p:spPr>
            <a:xfrm>
              <a:off x="898070" y="1563201"/>
              <a:ext cx="794904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Poids de la catégorie dans le rayon en nombre de références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6E6357-9615-75BD-08F4-8079B67D3B96}"/>
                </a:ext>
              </a:extLst>
            </p:cNvPr>
            <p:cNvSpPr txBox="1"/>
            <p:nvPr/>
          </p:nvSpPr>
          <p:spPr>
            <a:xfrm>
              <a:off x="898071" y="1787741"/>
              <a:ext cx="8137943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Part des produits de la catégorie dans le rayon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9E0ABC-3AF2-5A65-C3C1-31C9D97F8DD8}"/>
              </a:ext>
            </a:extLst>
          </p:cNvPr>
          <p:cNvSpPr/>
          <p:nvPr/>
        </p:nvSpPr>
        <p:spPr>
          <a:xfrm>
            <a:off x="10965887" y="197190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9FE47A-8421-DC54-0E53-01141ED5361A}"/>
              </a:ext>
            </a:extLst>
          </p:cNvPr>
          <p:cNvSpPr/>
          <p:nvPr/>
        </p:nvSpPr>
        <p:spPr>
          <a:xfrm>
            <a:off x="10965887" y="410542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Gin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9C6B4B-CB42-5714-FA88-A9809F66012E}"/>
              </a:ext>
            </a:extLst>
          </p:cNvPr>
          <p:cNvSpPr/>
          <p:nvPr/>
        </p:nvSpPr>
        <p:spPr>
          <a:xfrm>
            <a:off x="11209422" y="2492970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+0,3%</a:t>
            </a:r>
            <a:endParaRPr lang="fr-FR" sz="1200" dirty="0">
              <a:solidFill>
                <a:schemeClr val="accent1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7A1F03-C26D-DA54-7E63-DF3D137DC2E2}"/>
              </a:ext>
            </a:extLst>
          </p:cNvPr>
          <p:cNvSpPr/>
          <p:nvPr/>
        </p:nvSpPr>
        <p:spPr>
          <a:xfrm>
            <a:off x="11209422" y="4626491"/>
            <a:ext cx="721491" cy="5149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-1,2%</a:t>
            </a:r>
            <a:endParaRPr lang="fr-FR" sz="1200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29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5D08-65D6-E167-B103-766ACAAE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3C02AF5-4470-F116-3228-246239F2AF66}"/>
              </a:ext>
            </a:extLst>
          </p:cNvPr>
          <p:cNvSpPr/>
          <p:nvPr/>
        </p:nvSpPr>
        <p:spPr>
          <a:xfrm>
            <a:off x="-1" y="1419694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72FDF5-B419-D550-8B00-4C3916B416C8}"/>
              </a:ext>
            </a:extLst>
          </p:cNvPr>
          <p:cNvSpPr/>
          <p:nvPr/>
        </p:nvSpPr>
        <p:spPr>
          <a:xfrm>
            <a:off x="532930" y="1419694"/>
            <a:ext cx="8581291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85868F-4554-414D-94A1-ADF0CD96EBA1}"/>
              </a:ext>
            </a:extLst>
          </p:cNvPr>
          <p:cNvGrpSpPr/>
          <p:nvPr/>
        </p:nvGrpSpPr>
        <p:grpSpPr>
          <a:xfrm>
            <a:off x="1572101" y="2288081"/>
            <a:ext cx="7133097" cy="3243964"/>
            <a:chOff x="1572101" y="2288081"/>
            <a:chExt cx="7133097" cy="32439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B8477A-EAB8-8D59-881E-6DAA2E110329}"/>
                </a:ext>
              </a:extLst>
            </p:cNvPr>
            <p:cNvSpPr/>
            <p:nvPr/>
          </p:nvSpPr>
          <p:spPr>
            <a:xfrm>
              <a:off x="1572101" y="2288081"/>
              <a:ext cx="3562004" cy="3243964"/>
            </a:xfrm>
            <a:prstGeom prst="rect">
              <a:avLst/>
            </a:prstGeom>
            <a:solidFill>
              <a:srgbClr val="F7D4D8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19DDC6-235C-7BB9-7F4A-DF6B97D748CA}"/>
                </a:ext>
              </a:extLst>
            </p:cNvPr>
            <p:cNvSpPr/>
            <p:nvPr/>
          </p:nvSpPr>
          <p:spPr>
            <a:xfrm>
              <a:off x="5143194" y="2288081"/>
              <a:ext cx="3562004" cy="3243964"/>
            </a:xfrm>
            <a:prstGeom prst="rect">
              <a:avLst/>
            </a:prstGeom>
            <a:solidFill>
              <a:srgbClr val="E2F0D9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EF33EB-F950-B6CF-18FE-8B88A2093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649" y="2288263"/>
              <a:ext cx="0" cy="324360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Back with solid fill">
            <a:extLst>
              <a:ext uri="{FF2B5EF4-FFF2-40B4-BE49-F238E27FC236}">
                <a16:creationId xmlns:a16="http://schemas.microsoft.com/office/drawing/2014/main" id="{16FB696F-6685-36BC-47FC-F6238653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00000" flipV="1">
            <a:off x="6562367" y="2312056"/>
            <a:ext cx="723658" cy="723658"/>
          </a:xfrm>
          <a:prstGeom prst="rect">
            <a:avLst/>
          </a:prstGeom>
        </p:spPr>
      </p:pic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16BCEC2B-2A49-C73F-8F41-58A8853F1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2991274" y="2309985"/>
            <a:ext cx="723658" cy="73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F046691-5190-49B5-4465-38F595CD231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EF6B27-A1AB-F45F-A4C7-31A363727054}"/>
              </a:ext>
            </a:extLst>
          </p:cNvPr>
          <p:cNvSpPr txBox="1"/>
          <p:nvPr/>
        </p:nvSpPr>
        <p:spPr>
          <a:xfrm>
            <a:off x="898070" y="1563201"/>
            <a:ext cx="79490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Répartition de l’évolution des prix par litre et par marque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DCC8F0-3256-7FF8-9B28-8BE89DCB32D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EA426-CD7A-AACD-6639-B3153291973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0D451-9CF0-32B7-86A0-F58E718B8E88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stratégie prix globale a adopté Leclerc entre le 23 juin 2025 et le 22 sept 2025 sur le rayon Spiritueux et la catégorie Gin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D2FA85-489A-76F9-94E4-77834ED1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12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EF3CAB54-4101-DFCC-4DD3-C95959148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6BEC9-2EBA-F7E8-6ED0-4F0F2F929916}"/>
              </a:ext>
            </a:extLst>
          </p:cNvPr>
          <p:cNvSpPr txBox="1"/>
          <p:nvPr/>
        </p:nvSpPr>
        <p:spPr>
          <a:xfrm>
            <a:off x="898071" y="1787741"/>
            <a:ext cx="6328230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Comparaison des prix entre le 23 juin 2025 et le  22 sept 2025 chez Leclerc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CC83EF-C59F-B8E2-E55F-410EBED563BD}"/>
              </a:ext>
            </a:extLst>
          </p:cNvPr>
          <p:cNvSpPr/>
          <p:nvPr/>
        </p:nvSpPr>
        <p:spPr>
          <a:xfrm>
            <a:off x="11054787" y="1692552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Spiritueux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778EC3-BFC6-0870-C9FB-7C27903FDC3A}"/>
              </a:ext>
            </a:extLst>
          </p:cNvPr>
          <p:cNvSpPr/>
          <p:nvPr/>
        </p:nvSpPr>
        <p:spPr>
          <a:xfrm>
            <a:off x="11054787" y="4059284"/>
            <a:ext cx="982446" cy="2667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Gin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2C648-2222-555F-57EC-FE22E77016F5}"/>
              </a:ext>
            </a:extLst>
          </p:cNvPr>
          <p:cNvSpPr txBox="1"/>
          <p:nvPr/>
        </p:nvSpPr>
        <p:spPr>
          <a:xfrm>
            <a:off x="9352496" y="1670923"/>
            <a:ext cx="2353707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Synthèse</a:t>
            </a:r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F4E1A02-33F2-97AF-68C6-10722CB72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4966933"/>
              </p:ext>
            </p:extLst>
          </p:nvPr>
        </p:nvGraphicFramePr>
        <p:xfrm>
          <a:off x="9117737" y="4431563"/>
          <a:ext cx="3076022" cy="1775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8311F31-B63E-D1DE-09E1-408279D8A0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948978"/>
              </p:ext>
            </p:extLst>
          </p:nvPr>
        </p:nvGraphicFramePr>
        <p:xfrm>
          <a:off x="9117737" y="2104999"/>
          <a:ext cx="3076022" cy="177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F00-00001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598453"/>
              </p:ext>
            </p:extLst>
          </p:nvPr>
        </p:nvGraphicFramePr>
        <p:xfrm>
          <a:off x="898070" y="2322239"/>
          <a:ext cx="7958022" cy="3956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19794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83DBB-9F97-6743-966E-01AC1E9B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7D8B9F9-1DAD-EF67-762C-143058C8541E}"/>
              </a:ext>
            </a:extLst>
          </p:cNvPr>
          <p:cNvSpPr/>
          <p:nvPr/>
        </p:nvSpPr>
        <p:spPr>
          <a:xfrm>
            <a:off x="-1" y="1420306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CD98C-630F-3FC2-0DAB-C59499BB730A}"/>
              </a:ext>
            </a:extLst>
          </p:cNvPr>
          <p:cNvSpPr/>
          <p:nvPr/>
        </p:nvSpPr>
        <p:spPr>
          <a:xfrm>
            <a:off x="532931" y="1419694"/>
            <a:ext cx="4651318" cy="4986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B4DCB0-D751-B67B-8C6C-E835B68F96A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3949B3-2DF3-EEC7-C02C-814B6736623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491E0-73FE-5301-2D8D-0266A406DEC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A. Contexte distributeur chez Leclerc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B191A-9AEF-CFD0-0B67-CAA15C49021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Quelles sont les catégories les plus favorables à la distribution de Gin, en termes de poids et de dynamisme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5F7BEC-D01E-3249-7015-0A7B4EE3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13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6A8DDF07-257E-24A9-80FF-8485A8B6E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BD7DC95-C78F-2676-4CFF-2005DD556A13}"/>
              </a:ext>
            </a:extLst>
          </p:cNvPr>
          <p:cNvGrpSpPr/>
          <p:nvPr/>
        </p:nvGrpSpPr>
        <p:grpSpPr>
          <a:xfrm>
            <a:off x="898071" y="1563201"/>
            <a:ext cx="3986307" cy="534498"/>
            <a:chOff x="898069" y="1563201"/>
            <a:chExt cx="9098881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C12DAE-D300-93C4-0E4F-DC24F3199E7F}"/>
                </a:ext>
              </a:extLst>
            </p:cNvPr>
            <p:cNvSpPr txBox="1"/>
            <p:nvPr/>
          </p:nvSpPr>
          <p:spPr>
            <a:xfrm>
              <a:off x="898069" y="1563201"/>
              <a:ext cx="9098879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Gin proposés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41D35-B181-E565-A6F5-FD223BC55CD3}"/>
                </a:ext>
              </a:extLst>
            </p:cNvPr>
            <p:cNvSpPr txBox="1"/>
            <p:nvPr/>
          </p:nvSpPr>
          <p:spPr>
            <a:xfrm>
              <a:off x="898071" y="1787741"/>
              <a:ext cx="9098879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2F7D85C5-5CBE-C034-57B2-61CC0E93A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94573"/>
              </p:ext>
            </p:extLst>
          </p:nvPr>
        </p:nvGraphicFramePr>
        <p:xfrm>
          <a:off x="4875228" y="1870700"/>
          <a:ext cx="3718800" cy="42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9C1D19-030A-DB8D-17B6-18E4BE0A6A82}"/>
              </a:ext>
            </a:extLst>
          </p:cNvPr>
          <p:cNvSpPr txBox="1"/>
          <p:nvPr/>
        </p:nvSpPr>
        <p:spPr>
          <a:xfrm>
            <a:off x="8252659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>
                <a:latin typeface="Aptos" panose="020B0004020202020204" pitchFamily="34" charset="0"/>
              </a:rPr>
              <a:t>Spiritueux </a:t>
            </a:r>
          </a:p>
          <a:p>
            <a:r>
              <a:rPr lang="fr-FR" sz="1200" b="1">
                <a:latin typeface="Aptos" panose="020B0004020202020204" pitchFamily="34" charset="0"/>
              </a:rPr>
              <a:t>par magasin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C0B41-FA85-B5DB-3B88-945070E790F0}"/>
              </a:ext>
            </a:extLst>
          </p:cNvPr>
          <p:cNvSpPr txBox="1"/>
          <p:nvPr/>
        </p:nvSpPr>
        <p:spPr>
          <a:xfrm>
            <a:off x="9374118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>
                <a:latin typeface="Aptos" panose="020B0004020202020204" pitchFamily="34" charset="0"/>
              </a:rPr>
              <a:t>Nombre de </a:t>
            </a:r>
          </a:p>
          <a:p>
            <a:r>
              <a:rPr lang="fr-FR" sz="1200" b="1">
                <a:latin typeface="Aptos" panose="020B0004020202020204" pitchFamily="34" charset="0"/>
              </a:rPr>
              <a:t>Gin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C2256-1354-735B-57F6-27D07F1E7DB6}"/>
              </a:ext>
            </a:extLst>
          </p:cNvPr>
          <p:cNvSpPr txBox="1"/>
          <p:nvPr/>
        </p:nvSpPr>
        <p:spPr>
          <a:xfrm>
            <a:off x="7131200" y="1547812"/>
            <a:ext cx="1087912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b="1" dirty="0">
                <a:latin typeface="Aptos" panose="020B0004020202020204" pitchFamily="34" charset="0"/>
              </a:rPr>
              <a:t>Nombre de magasins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0C1187-C464-2DD6-0C89-65908F5FCCD6}"/>
              </a:ext>
            </a:extLst>
          </p:cNvPr>
          <p:cNvSpPr txBox="1"/>
          <p:nvPr/>
        </p:nvSpPr>
        <p:spPr>
          <a:xfrm>
            <a:off x="10409851" y="1547812"/>
            <a:ext cx="1207185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en-US" sz="1200" b="1">
                <a:latin typeface="Aptos" panose="020B0004020202020204" pitchFamily="34" charset="0"/>
              </a:rPr>
              <a:t>Evol. Gin vs. 23 juin 2025</a:t>
            </a:r>
            <a:endParaRPr lang="fr-FR" sz="1200" b="1" dirty="0">
              <a:latin typeface="Aptos" panose="020B00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BAC6F6-A3BF-7221-4ABF-CF20E4F9347E}"/>
              </a:ext>
            </a:extLst>
          </p:cNvPr>
          <p:cNvGrpSpPr/>
          <p:nvPr/>
        </p:nvGrpSpPr>
        <p:grpSpPr>
          <a:xfrm>
            <a:off x="5288745" y="2020782"/>
            <a:ext cx="6294746" cy="3960000"/>
            <a:chOff x="5288745" y="2049966"/>
            <a:chExt cx="6294746" cy="394616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5660DB-6FA2-4F41-2BEB-3186D62EBBA8}"/>
                </a:ext>
              </a:extLst>
            </p:cNvPr>
            <p:cNvCxnSpPr/>
            <p:nvPr/>
          </p:nvCxnSpPr>
          <p:spPr>
            <a:xfrm>
              <a:off x="5288745" y="235351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54C158-05AD-A085-394E-61D0DB126622}"/>
                </a:ext>
              </a:extLst>
            </p:cNvPr>
            <p:cNvCxnSpPr/>
            <p:nvPr/>
          </p:nvCxnSpPr>
          <p:spPr>
            <a:xfrm>
              <a:off x="5288745" y="204996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96B7D0-B85B-12C4-EE55-E433584A81EE}"/>
                </a:ext>
              </a:extLst>
            </p:cNvPr>
            <p:cNvCxnSpPr/>
            <p:nvPr/>
          </p:nvCxnSpPr>
          <p:spPr>
            <a:xfrm>
              <a:off x="5288745" y="265706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0EE058-A117-D16A-C8C1-D5910F9A4BCE}"/>
                </a:ext>
              </a:extLst>
            </p:cNvPr>
            <p:cNvCxnSpPr/>
            <p:nvPr/>
          </p:nvCxnSpPr>
          <p:spPr>
            <a:xfrm>
              <a:off x="5288745" y="2960619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A9F7B0-D248-0610-CCA0-D020B0EEFF27}"/>
                </a:ext>
              </a:extLst>
            </p:cNvPr>
            <p:cNvCxnSpPr/>
            <p:nvPr/>
          </p:nvCxnSpPr>
          <p:spPr>
            <a:xfrm>
              <a:off x="5288745" y="326417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FC2069-5975-0D33-828D-1451A7C37F69}"/>
                </a:ext>
              </a:extLst>
            </p:cNvPr>
            <p:cNvCxnSpPr/>
            <p:nvPr/>
          </p:nvCxnSpPr>
          <p:spPr>
            <a:xfrm>
              <a:off x="5288745" y="3567721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89E9D7-673E-EE1B-F696-5D65301B1231}"/>
                </a:ext>
              </a:extLst>
            </p:cNvPr>
            <p:cNvCxnSpPr/>
            <p:nvPr/>
          </p:nvCxnSpPr>
          <p:spPr>
            <a:xfrm>
              <a:off x="5288745" y="3871272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D767AD-0F0F-0F69-E108-8453B7335FA3}"/>
                </a:ext>
              </a:extLst>
            </p:cNvPr>
            <p:cNvCxnSpPr/>
            <p:nvPr/>
          </p:nvCxnSpPr>
          <p:spPr>
            <a:xfrm>
              <a:off x="5288745" y="4174823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7595F2-C6AE-F4EC-7644-0E95A3C0FACE}"/>
                </a:ext>
              </a:extLst>
            </p:cNvPr>
            <p:cNvCxnSpPr/>
            <p:nvPr/>
          </p:nvCxnSpPr>
          <p:spPr>
            <a:xfrm>
              <a:off x="5288745" y="4478374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B4E44A-83CE-4A78-AC28-20D13ED41924}"/>
                </a:ext>
              </a:extLst>
            </p:cNvPr>
            <p:cNvCxnSpPr/>
            <p:nvPr/>
          </p:nvCxnSpPr>
          <p:spPr>
            <a:xfrm>
              <a:off x="5288745" y="4781925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6D211C-8903-0118-7D5F-126DC024A1CA}"/>
                </a:ext>
              </a:extLst>
            </p:cNvPr>
            <p:cNvCxnSpPr/>
            <p:nvPr/>
          </p:nvCxnSpPr>
          <p:spPr>
            <a:xfrm>
              <a:off x="5288745" y="5389027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6B36F3-FC36-D097-D006-2A7E40056D17}"/>
                </a:ext>
              </a:extLst>
            </p:cNvPr>
            <p:cNvCxnSpPr/>
            <p:nvPr/>
          </p:nvCxnSpPr>
          <p:spPr>
            <a:xfrm>
              <a:off x="5288745" y="5692578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6419F0A-0B53-E42F-454B-F6EE06C1F027}"/>
                </a:ext>
              </a:extLst>
            </p:cNvPr>
            <p:cNvCxnSpPr/>
            <p:nvPr/>
          </p:nvCxnSpPr>
          <p:spPr>
            <a:xfrm>
              <a:off x="5288745" y="5996130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B60363-87AF-80B5-CF98-A4A77DB6AECC}"/>
                </a:ext>
              </a:extLst>
            </p:cNvPr>
            <p:cNvCxnSpPr/>
            <p:nvPr/>
          </p:nvCxnSpPr>
          <p:spPr>
            <a:xfrm>
              <a:off x="5288745" y="5085476"/>
              <a:ext cx="629474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2D47DB2A-4210-4E32-AF63-B14CD62AD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941090"/>
              </p:ext>
            </p:extLst>
          </p:nvPr>
        </p:nvGraphicFramePr>
        <p:xfrm>
          <a:off x="8271701" y="1870700"/>
          <a:ext cx="1753200" cy="42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8D0E80DC-4665-4F74-BF4E-0EA829E86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928640"/>
              </p:ext>
            </p:extLst>
          </p:nvPr>
        </p:nvGraphicFramePr>
        <p:xfrm>
          <a:off x="9393267" y="1870700"/>
          <a:ext cx="1207185" cy="42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C878089A-6AEB-772C-10A4-E2EC266C6E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3852256"/>
              </p:ext>
            </p:extLst>
          </p:nvPr>
        </p:nvGraphicFramePr>
        <p:xfrm>
          <a:off x="10458071" y="1916349"/>
          <a:ext cx="831423" cy="422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487F6D95-4976-0445-29F4-05FDDD58542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03364639"/>
                  </p:ext>
                </p:extLst>
              </p:nvPr>
            </p:nvGraphicFramePr>
            <p:xfrm>
              <a:off x="531248" y="2029270"/>
              <a:ext cx="4642985" cy="439040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487F6D95-4976-0445-29F4-05FDDD585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48" y="2029270"/>
                <a:ext cx="4642985" cy="43904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68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9B48-5687-2650-1B38-67A5518F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87B5A67-8C8E-CFBB-1D77-05BCFE80AB1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A51EB-9DFF-93F5-3E9A-0DCAE1BFF4ED}"/>
              </a:ext>
            </a:extLst>
          </p:cNvPr>
          <p:cNvSpPr/>
          <p:nvPr/>
        </p:nvSpPr>
        <p:spPr>
          <a:xfrm>
            <a:off x="532930" y="1403928"/>
            <a:ext cx="1119075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E85EB4-27E2-6426-D411-C6892020F7B5}"/>
              </a:ext>
            </a:extLst>
          </p:cNvPr>
          <p:cNvSpPr txBox="1"/>
          <p:nvPr/>
        </p:nvSpPr>
        <p:spPr>
          <a:xfrm>
            <a:off x="898070" y="1563201"/>
            <a:ext cx="1070172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Prix par litre avant promotion moyen sur les marques de Gin chez Leclerc au 22 sept 2025.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08A04E-DB8E-BCBF-0D0F-AA05013561A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10152F-CCCA-AC85-8AC6-5F3F8DEEED0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A102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D4E66-DED5-839F-B946-CFBB6A08BB2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C605-7CB6-C29D-03EC-6A12362AF40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se positionne Bombay sur sa catégorie et quelle est sa performance par rapport à ses principaux concurrents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B3316E-FCFA-6C75-2BF0-5628C9EB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14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77822435-1F4C-FF80-44F1-0BB15B24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93539-3033-BDD7-117A-70CD10E288DA}"/>
              </a:ext>
            </a:extLst>
          </p:cNvPr>
          <p:cNvSpPr txBox="1"/>
          <p:nvPr/>
        </p:nvSpPr>
        <p:spPr>
          <a:xfrm>
            <a:off x="898070" y="1787741"/>
            <a:ext cx="10701729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Top [Top_marque] des marques de Gin en termes de distribution numérique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8CE80-B7DE-7AFD-4984-D59A87B2E77C}"/>
              </a:ext>
            </a:extLst>
          </p:cNvPr>
          <p:cNvSpPr/>
          <p:nvPr/>
        </p:nvSpPr>
        <p:spPr>
          <a:xfrm>
            <a:off x="10246567" y="5994873"/>
            <a:ext cx="1361288" cy="386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100" i="1">
                <a:solidFill>
                  <a:schemeClr val="tx1"/>
                </a:solidFill>
                <a:latin typeface="+mj-lt"/>
              </a:rPr>
              <a:t>Evol. DN VS 23 juin 2025</a:t>
            </a:r>
            <a:endParaRPr lang="fr-FR" sz="1100" i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CB548-A92F-2FA0-1D6D-B56C226D3FE4}"/>
              </a:ext>
            </a:extLst>
          </p:cNvPr>
          <p:cNvGrpSpPr/>
          <p:nvPr/>
        </p:nvGrpSpPr>
        <p:grpSpPr>
          <a:xfrm>
            <a:off x="1232573" y="2157445"/>
            <a:ext cx="10367226" cy="381872"/>
            <a:chOff x="898070" y="2157447"/>
            <a:chExt cx="10825618" cy="38187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9C2A39-91BD-1A5C-24D0-2FA09AED86F6}"/>
                </a:ext>
              </a:extLst>
            </p:cNvPr>
            <p:cNvGrpSpPr/>
            <p:nvPr/>
          </p:nvGrpSpPr>
          <p:grpSpPr>
            <a:xfrm>
              <a:off x="898070" y="2471085"/>
              <a:ext cx="10825618" cy="68234"/>
              <a:chOff x="1064302" y="2366155"/>
              <a:chExt cx="13233816" cy="6823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899699D-9E51-8D41-F915-70C923A1D864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rgbClr val="E6A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1EE310D-8050-D184-4831-2973688298EC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6FA17A6-C60C-9809-6B13-75382FCF238A}"/>
                  </a:ext>
                </a:extLst>
              </p:cNvPr>
              <p:cNvSpPr/>
              <p:nvPr/>
            </p:nvSpPr>
            <p:spPr>
              <a:xfrm>
                <a:off x="10085882" y="2366155"/>
                <a:ext cx="4212236" cy="6823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7592C9-36B5-18C9-3446-C40048916499}"/>
                </a:ext>
              </a:extLst>
            </p:cNvPr>
            <p:cNvGrpSpPr/>
            <p:nvPr/>
          </p:nvGrpSpPr>
          <p:grpSpPr>
            <a:xfrm>
              <a:off x="898070" y="2157447"/>
              <a:ext cx="10825618" cy="275029"/>
              <a:chOff x="1064302" y="2366155"/>
              <a:chExt cx="13233816" cy="6823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B300B7A-63CD-42EF-4DBF-5312607BBB5E}"/>
                  </a:ext>
                </a:extLst>
              </p:cNvPr>
              <p:cNvSpPr/>
              <p:nvPr/>
            </p:nvSpPr>
            <p:spPr>
              <a:xfrm>
                <a:off x="106430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rgbClr val="E6AF00"/>
                    </a:solidFill>
                  </a:rPr>
                  <a:t>Haut de gamme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21F64C64-42D5-4A6D-85E8-CE6426C095C8}"/>
                  </a:ext>
                </a:extLst>
              </p:cNvPr>
              <p:cNvSpPr/>
              <p:nvPr/>
            </p:nvSpPr>
            <p:spPr>
              <a:xfrm>
                <a:off x="5575092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accent4"/>
                    </a:solidFill>
                  </a:rPr>
                  <a:t>Milieu de gamme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AFDDE50-5A5F-92A1-5D47-8C6D84EE8F03}"/>
                  </a:ext>
                </a:extLst>
              </p:cNvPr>
              <p:cNvSpPr/>
              <p:nvPr/>
            </p:nvSpPr>
            <p:spPr>
              <a:xfrm>
                <a:off x="10085883" y="2366155"/>
                <a:ext cx="4212235" cy="6823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Entrée de gamme</a:t>
                </a:r>
              </a:p>
            </p:txBody>
          </p:sp>
        </p:grp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3D4A96A-5636-5A69-5563-EC674690B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293427"/>
              </p:ext>
            </p:extLst>
          </p:nvPr>
        </p:nvGraphicFramePr>
        <p:xfrm>
          <a:off x="532931" y="2654330"/>
          <a:ext cx="11079040" cy="3067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7C0899A-0D56-B611-3D89-20D2C67121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222474"/>
              </p:ext>
            </p:extLst>
          </p:nvPr>
        </p:nvGraphicFramePr>
        <p:xfrm>
          <a:off x="869165" y="5614576"/>
          <a:ext cx="10854523" cy="564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6656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579F-7D5A-9B6F-A43E-88CEB4EFA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500572D-0E15-A149-112E-F066B25F8C30}"/>
              </a:ext>
            </a:extLst>
          </p:cNvPr>
          <p:cNvSpPr/>
          <p:nvPr/>
        </p:nvSpPr>
        <p:spPr>
          <a:xfrm>
            <a:off x="0" y="1420305"/>
            <a:ext cx="8630480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C7F5E-4AC8-D859-D3AD-C441043E514A}"/>
              </a:ext>
            </a:extLst>
          </p:cNvPr>
          <p:cNvSpPr/>
          <p:nvPr/>
        </p:nvSpPr>
        <p:spPr>
          <a:xfrm>
            <a:off x="532930" y="1420305"/>
            <a:ext cx="759753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734B0C-717C-AAE5-035B-3B246404004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25" name="Picture 24" descr="Chess pieces">
              <a:extLst>
                <a:ext uri="{FF2B5EF4-FFF2-40B4-BE49-F238E27FC236}">
                  <a16:creationId xmlns:a16="http://schemas.microsoft.com/office/drawing/2014/main" id="{40279A33-A9FF-1BB5-EF4C-AF9A86BE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7A8477-BE78-4C64-35B9-CA8AFE6B2F02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F037EC-1F3B-00EA-ED51-C78BAF61661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AD4860-CF6F-5B6A-D6C6-03CFDD3CD3B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A104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DD111-A10B-82F2-3E4D-9EA448383CF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B585E-7D9E-25A0-72AC-9D9988AED24D}"/>
              </a:ext>
            </a:extLst>
          </p:cNvPr>
          <p:cNvSpPr txBox="1"/>
          <p:nvPr/>
        </p:nvSpPr>
        <p:spPr>
          <a:xfrm>
            <a:off x="898070" y="492774"/>
            <a:ext cx="75975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positionnement et la distribution des concurrents de Bombay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8EEA32-9D70-4835-4BCA-206E11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15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AAEFA-1E39-D608-1FA7-F3BABB5EC99D}"/>
              </a:ext>
            </a:extLst>
          </p:cNvPr>
          <p:cNvGrpSpPr/>
          <p:nvPr/>
        </p:nvGrpSpPr>
        <p:grpSpPr>
          <a:xfrm>
            <a:off x="898070" y="1563201"/>
            <a:ext cx="6418981" cy="534498"/>
            <a:chOff x="898071" y="1563201"/>
            <a:chExt cx="5478796" cy="534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FA32E1-5A1D-15BF-586D-048E435DD146}"/>
                </a:ext>
              </a:extLst>
            </p:cNvPr>
            <p:cNvSpPr txBox="1"/>
            <p:nvPr/>
          </p:nvSpPr>
          <p:spPr>
            <a:xfrm>
              <a:off x="898071" y="1563201"/>
              <a:ext cx="5478796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numérique des marques du groupe BACARDI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EE9EBF-B3AF-3E3D-05A8-861739EFD57E}"/>
                </a:ext>
              </a:extLst>
            </p:cNvPr>
            <p:cNvSpPr txBox="1"/>
            <p:nvPr/>
          </p:nvSpPr>
          <p:spPr>
            <a:xfrm>
              <a:off x="898071" y="1787741"/>
              <a:ext cx="5478796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Situation au 22 sept 2025 chez Leclerc et évolution depuis 23 juin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48CF7EB-A204-8EE1-2177-18BBA579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275606"/>
              </p:ext>
            </p:extLst>
          </p:nvPr>
        </p:nvGraphicFramePr>
        <p:xfrm>
          <a:off x="8791575" y="4851853"/>
          <a:ext cx="3312000" cy="1546560"/>
        </p:xfrm>
        <a:graphic>
          <a:graphicData uri="http://schemas.openxmlformats.org/drawingml/2006/table">
            <a:tbl>
              <a:tblPr/>
              <a:tblGrid>
                <a:gridCol w="288000">
                  <a:extLst>
                    <a:ext uri="{9D8B030D-6E8A-4147-A177-3AD203B41FA5}">
                      <a16:colId xmlns:a16="http://schemas.microsoft.com/office/drawing/2014/main" val="3112293948"/>
                    </a:ext>
                  </a:extLst>
                </a:gridCol>
                <a:gridCol w="249251">
                  <a:extLst>
                    <a:ext uri="{9D8B030D-6E8A-4147-A177-3AD203B41FA5}">
                      <a16:colId xmlns:a16="http://schemas.microsoft.com/office/drawing/2014/main" val="2923283188"/>
                    </a:ext>
                  </a:extLst>
                </a:gridCol>
                <a:gridCol w="1118749">
                  <a:extLst>
                    <a:ext uri="{9D8B030D-6E8A-4147-A177-3AD203B41FA5}">
                      <a16:colId xmlns:a16="http://schemas.microsoft.com/office/drawing/2014/main" val="38466026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6935460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078936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5444113"/>
                    </a:ext>
                  </a:extLst>
                </a:gridCol>
              </a:tblGrid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accent4"/>
                          </a:solidFill>
                          <a:effectLst/>
                          <a:latin typeface="Lato" panose="020F0502020204030203" pitchFamily="34" charset="0"/>
                        </a:rPr>
                        <a:t>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659776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623819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517298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375144"/>
                  </a:ext>
                </a:extLst>
              </a:tr>
              <a:tr h="3093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accent4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fr-FR" sz="12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17284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16E61DA-C454-2E7E-5D0A-A48FC901FA3C}"/>
              </a:ext>
            </a:extLst>
          </p:cNvPr>
          <p:cNvSpPr txBox="1"/>
          <p:nvPr/>
        </p:nvSpPr>
        <p:spPr>
          <a:xfrm>
            <a:off x="9086850" y="4492551"/>
            <a:ext cx="2886076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  <a:latin typeface="Aptos" panose="020B0004020202020204" pitchFamily="34" charset="0"/>
              </a:rPr>
              <a:t>Légende</a:t>
            </a:r>
          </a:p>
        </p:txBody>
      </p:sp>
      <p:pic>
        <p:nvPicPr>
          <p:cNvPr id="28" name="Picture 27" descr="A black and white logo&#10;&#10;AI-generated content may be incorrect.">
            <a:extLst>
              <a:ext uri="{FF2B5EF4-FFF2-40B4-BE49-F238E27FC236}">
                <a16:creationId xmlns:a16="http://schemas.microsoft.com/office/drawing/2014/main" id="{CD0C1694-54CC-E9F2-B0F0-DE2BEC41E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1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7534357"/>
              </p:ext>
            </p:extLst>
          </p:nvPr>
        </p:nvGraphicFramePr>
        <p:xfrm>
          <a:off x="898070" y="2167189"/>
          <a:ext cx="7059682" cy="4137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2742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D922-2584-D667-26B5-26421766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8146870-FF14-FF50-D60D-183E193BF82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5EC3B-3434-7020-AC07-691238BF5AFF}"/>
              </a:ext>
            </a:extLst>
          </p:cNvPr>
          <p:cNvSpPr/>
          <p:nvPr/>
        </p:nvSpPr>
        <p:spPr>
          <a:xfrm>
            <a:off x="532930" y="1403928"/>
            <a:ext cx="5036227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FF4386-FE9D-3DC6-073C-7D974DEA274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538D14-7713-21DF-D7F8-F7204209FC3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A103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1BE2A-D4CA-05AB-9BFA-83E2B2A8FC6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2C59-8989-5057-7BE3-2ECB3232481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territoires prix les plus occupés sur la catégorie Gin et comment se positionne Bombay sur son propre territoire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0277AF-64F7-CACF-6F84-6ABA69DA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16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B9CCB9E2-E47B-09A4-32E1-A1D13095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A19D51-D277-82EA-7C20-DF96154CDB0B}"/>
              </a:ext>
            </a:extLst>
          </p:cNvPr>
          <p:cNvGrpSpPr/>
          <p:nvPr/>
        </p:nvGrpSpPr>
        <p:grpSpPr>
          <a:xfrm>
            <a:off x="898070" y="1563201"/>
            <a:ext cx="4326467" cy="534498"/>
            <a:chOff x="1050129" y="1563201"/>
            <a:chExt cx="4326467" cy="5344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1F04D5-5343-2B15-2513-FFBF695FA4D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Territoire prix des marques du groupe BACARDI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40493C-2E4F-B5B8-3CE0-6855E2A4CF6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Prix P5, moyen, et P95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D601F7-B01C-D10E-D18F-8E2CAEC73443}"/>
              </a:ext>
            </a:extLst>
          </p:cNvPr>
          <p:cNvGrpSpPr/>
          <p:nvPr/>
        </p:nvGrpSpPr>
        <p:grpSpPr>
          <a:xfrm>
            <a:off x="5874425" y="1563201"/>
            <a:ext cx="5925689" cy="534498"/>
            <a:chOff x="1050129" y="1563201"/>
            <a:chExt cx="4326467" cy="5344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D98909-7DEE-A870-395C-CBCABD9F5A7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Territoire prix détaillé de Bombay.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8DE500-4110-79EB-057C-8DDC96D2698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Distribution des occurrences prix par litre avant promo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4E7C22F-DFEF-F31E-5CFB-C0E17C13CD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862193"/>
              </p:ext>
            </p:extLst>
          </p:nvPr>
        </p:nvGraphicFramePr>
        <p:xfrm>
          <a:off x="3693221" y="1991949"/>
          <a:ext cx="2202465" cy="4185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AB47A2C-38FA-9D0C-F5C4-C74D5C141B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534631"/>
              </p:ext>
            </p:extLst>
          </p:nvPr>
        </p:nvGraphicFramePr>
        <p:xfrm>
          <a:off x="5808320" y="2069925"/>
          <a:ext cx="5991794" cy="415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9584237-E808-50C6-B946-779A94ACC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045427"/>
              </p:ext>
            </p:extLst>
          </p:nvPr>
        </p:nvGraphicFramePr>
        <p:xfrm>
          <a:off x="532930" y="2033516"/>
          <a:ext cx="4018352" cy="4081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6E6FB69-7376-5BE5-16C6-C546471E25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576015"/>
              </p:ext>
            </p:extLst>
          </p:nvPr>
        </p:nvGraphicFramePr>
        <p:xfrm>
          <a:off x="10585732" y="2071412"/>
          <a:ext cx="1281600" cy="13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D57FFF8-40E1-A2DC-C115-E9FEB9012A81}"/>
              </a:ext>
            </a:extLst>
          </p:cNvPr>
          <p:cNvSpPr txBox="1"/>
          <p:nvPr/>
        </p:nvSpPr>
        <p:spPr>
          <a:xfrm>
            <a:off x="10716166" y="2565046"/>
            <a:ext cx="1019980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85%</a:t>
            </a:r>
            <a:endParaRPr lang="fr-FR" sz="1600" b="1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4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1698-B250-C635-C793-BC69BC24F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7C586E-7F92-D91F-37F2-8E6ACEEE5AB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9EE90-D3FB-E4ED-6DC2-859B5D2066D6}"/>
              </a:ext>
            </a:extLst>
          </p:cNvPr>
          <p:cNvSpPr/>
          <p:nvPr/>
        </p:nvSpPr>
        <p:spPr>
          <a:xfrm>
            <a:off x="532930" y="1403928"/>
            <a:ext cx="622797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D5C0680-B775-666A-3D8A-5F67B7948F5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04821-AEB8-192F-7D26-9C0B3F0B1D9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A105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EF745E7-0C5E-D87A-CA28-7F2D7839094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E846B85-73FC-D99F-01B9-5D3E095B2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8DE99-4C49-5557-1B9E-46BA9A202B2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Qui sont les principaux concurrents de Bombay sur son propre territoire prix et quelles sont les dynamiques concurrentielles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A07BDC-8655-CE81-74E6-C9AACA07E7EF}"/>
              </a:ext>
            </a:extLst>
          </p:cNvPr>
          <p:cNvGrpSpPr/>
          <p:nvPr/>
        </p:nvGrpSpPr>
        <p:grpSpPr>
          <a:xfrm>
            <a:off x="7334217" y="1563201"/>
            <a:ext cx="4326467" cy="534498"/>
            <a:chOff x="1050129" y="1563201"/>
            <a:chExt cx="4326467" cy="5344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CE87CA-DAAC-60DE-223A-1BC07DE30EA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 des principaux concurrents.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622584-9A0A-0A0D-29E5-CA9059F2762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Évolution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2856C1-0392-430F-A7E5-3DACC12EB8CD}"/>
              </a:ext>
            </a:extLst>
          </p:cNvPr>
          <p:cNvGrpSpPr/>
          <p:nvPr/>
        </p:nvGrpSpPr>
        <p:grpSpPr>
          <a:xfrm>
            <a:off x="898070" y="1563201"/>
            <a:ext cx="5414885" cy="534498"/>
            <a:chOff x="1050129" y="1563201"/>
            <a:chExt cx="4326467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B9402C-5B36-AA5B-083B-4DE0A24BC53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Poids des marques sur le territoire de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CFBFA8-500F-9329-5BD3-D564DF7ED30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Répartition des produits proposées entre 30,00 € et 37,00 €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C6FEB0B-E5F6-90E4-D795-61D2124CF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318564"/>
              </p:ext>
            </p:extLst>
          </p:nvPr>
        </p:nvGraphicFramePr>
        <p:xfrm>
          <a:off x="532933" y="2393004"/>
          <a:ext cx="4318468" cy="384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55B920D-7A55-92C8-51CD-9B1935260F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88180"/>
              </p:ext>
            </p:extLst>
          </p:nvPr>
        </p:nvGraphicFramePr>
        <p:xfrm>
          <a:off x="5030897" y="2401433"/>
          <a:ext cx="1282058" cy="3833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9FB626-60E7-91B6-8D14-133BEF3D50E4}"/>
              </a:ext>
            </a:extLst>
          </p:cNvPr>
          <p:cNvSpPr txBox="1"/>
          <p:nvPr/>
        </p:nvSpPr>
        <p:spPr>
          <a:xfrm>
            <a:off x="5156073" y="2104349"/>
            <a:ext cx="1128866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200" i="1" dirty="0">
                <a:latin typeface="Aptos" panose="020B0004020202020204" pitchFamily="34" charset="0"/>
              </a:rPr>
              <a:t>% références sur le territoire.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9815D4-368B-3060-CDBD-E15F0C2AFA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139325"/>
              </p:ext>
            </p:extLst>
          </p:nvPr>
        </p:nvGraphicFramePr>
        <p:xfrm>
          <a:off x="7192169" y="2114077"/>
          <a:ext cx="4568571" cy="3985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CD2B39CE-8BF1-D702-455E-FCF8AC29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2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C54B-1903-DF8E-D94F-D1CEEF6D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5471E0-ADDD-A1D2-44D0-8B3C17F42F4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403A13BB-BEA0-4CD9-4B93-53FE96DC8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3572" r="14514" b="2054"/>
          <a:stretch>
            <a:fillRect/>
          </a:stretch>
        </p:blipFill>
        <p:spPr>
          <a:xfrm>
            <a:off x="6777115" y="1403928"/>
            <a:ext cx="5414885" cy="4985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84AA6A-30AB-CF46-9E0B-3B8EE4EBB082}"/>
              </a:ext>
            </a:extLst>
          </p:cNvPr>
          <p:cNvSpPr/>
          <p:nvPr/>
        </p:nvSpPr>
        <p:spPr>
          <a:xfrm>
            <a:off x="532929" y="1403928"/>
            <a:ext cx="6244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CCE0C-1E8C-AE06-2F73-8FC1642E3CA2}"/>
              </a:ext>
            </a:extLst>
          </p:cNvPr>
          <p:cNvSpPr/>
          <p:nvPr/>
        </p:nvSpPr>
        <p:spPr>
          <a:xfrm>
            <a:off x="6777116" y="1403928"/>
            <a:ext cx="5414885" cy="4985388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2BE3163-EBC2-9267-573C-A5818115980D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D0AED-4653-AA92-F1EA-F8DB32FAC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A106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553722E-6781-B14D-BCC7-BF6411DA8AC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Environnement concurrentiel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1BB69AA-0420-0BD1-70CC-2CA854917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891C-D586-D8B0-3B74-120EE4522512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enjeux stratégiques du concurrent direct « [</a:t>
            </a:r>
            <a:r>
              <a:rPr lang="fr-FR" sz="2400" b="1" dirty="0" err="1">
                <a:latin typeface="Aptos Black" panose="020B0004020202020204" pitchFamily="34" charset="0"/>
              </a:rPr>
              <a:t>S_marque</a:t>
            </a:r>
            <a:r>
              <a:rPr lang="fr-FR" sz="2400" b="1" dirty="0">
                <a:latin typeface="Aptos Black" panose="020B0004020202020204" pitchFamily="34" charset="0"/>
              </a:rPr>
              <a:t>] » chez [Distributeur] au cours des 3 derniers mois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5BF3A-0761-9758-6EFC-8FAFEEF107A9}"/>
              </a:ext>
            </a:extLst>
          </p:cNvPr>
          <p:cNvSpPr txBox="1"/>
          <p:nvPr/>
        </p:nvSpPr>
        <p:spPr>
          <a:xfrm>
            <a:off x="7131548" y="1563201"/>
            <a:ext cx="432646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Récapitulatif de la performance de [</a:t>
            </a:r>
            <a:r>
              <a:rPr lang="fr-FR" sz="1400" b="1" dirty="0" err="1">
                <a:solidFill>
                  <a:schemeClr val="bg1"/>
                </a:solidFill>
                <a:latin typeface="Aptos" panose="020B0004020202020204" pitchFamily="34" charset="0"/>
              </a:rPr>
              <a:t>S_marque</a:t>
            </a:r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]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53DF2-9BE1-7151-9E66-12765147ACAA}"/>
              </a:ext>
            </a:extLst>
          </p:cNvPr>
          <p:cNvSpPr txBox="1"/>
          <p:nvPr/>
        </p:nvSpPr>
        <p:spPr>
          <a:xfrm>
            <a:off x="898070" y="1563201"/>
            <a:ext cx="5414885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Évolution de la DN et du prix moyen de [</a:t>
            </a:r>
            <a:r>
              <a:rPr lang="fr-FR" sz="1400" b="1" dirty="0" err="1">
                <a:latin typeface="Aptos" panose="020B0004020202020204" pitchFamily="34" charset="0"/>
              </a:rPr>
              <a:t>S_marque</a:t>
            </a:r>
            <a:r>
              <a:rPr lang="fr-FR" sz="1400" b="1" dirty="0">
                <a:latin typeface="Aptos" panose="020B0004020202020204" pitchFamily="34" charset="0"/>
              </a:rPr>
              <a:t>]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3E9729D-A0F0-1BB1-581E-16AB03516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6184777"/>
              </p:ext>
            </p:extLst>
          </p:nvPr>
        </p:nvGraphicFramePr>
        <p:xfrm>
          <a:off x="898069" y="4113746"/>
          <a:ext cx="5609606" cy="2137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41ACDBF2-0B1E-3E4F-1FFE-ABAD645F2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221199"/>
              </p:ext>
            </p:extLst>
          </p:nvPr>
        </p:nvGraphicFramePr>
        <p:xfrm>
          <a:off x="898070" y="1963887"/>
          <a:ext cx="5609607" cy="1866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455D39A-FF07-CC38-A720-A88428FA7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70545"/>
              </p:ext>
            </p:extLst>
          </p:nvPr>
        </p:nvGraphicFramePr>
        <p:xfrm>
          <a:off x="7131548" y="2088602"/>
          <a:ext cx="4706020" cy="4027989"/>
        </p:xfrm>
        <a:graphic>
          <a:graphicData uri="http://schemas.openxmlformats.org/drawingml/2006/table">
            <a:tbl>
              <a:tblPr/>
              <a:tblGrid>
                <a:gridCol w="183246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77674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</a:tblGrid>
              <a:tr h="2717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17363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54123F-E639-5590-A664-2EBE3B9EE7F7}"/>
              </a:ext>
            </a:extLst>
          </p:cNvPr>
          <p:cNvSpPr txBox="1"/>
          <p:nvPr/>
        </p:nvSpPr>
        <p:spPr>
          <a:xfrm>
            <a:off x="898070" y="3757033"/>
            <a:ext cx="5414885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Territoire prix de [</a:t>
            </a:r>
            <a:r>
              <a:rPr lang="fr-FR" sz="1400" b="1" dirty="0" err="1">
                <a:latin typeface="Aptos" panose="020B0004020202020204" pitchFamily="34" charset="0"/>
              </a:rPr>
              <a:t>S_marque</a:t>
            </a:r>
            <a:r>
              <a:rPr lang="fr-FR" sz="1400" b="1" dirty="0">
                <a:latin typeface="Aptos" panose="020B0004020202020204" pitchFamily="34" charset="0"/>
              </a:rPr>
              <a:t>]</a:t>
            </a:r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7EA9FE1-FA6D-C1F5-5B7A-FAA0AD1D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60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D4D5120-FDD3-1848-2FC6-CA31E79413DE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blipFill>
            <a:blip r:embed="rId5"/>
            <a:stretch>
              <a:fillRect t="-48594" b="-5874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2A97160F-2E8F-8025-B42D-BE72F17B2E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4" progId="TCLayout.ActiveDocument.1">
                  <p:embed/>
                </p:oleObj>
              </mc:Choice>
              <mc:Fallback>
                <p:oleObj name="think-cell Slide" r:id="rId6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97160F-2E8F-8025-B42D-BE72F17B2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46EBC02-DDE4-3D6D-254A-19179D73ECB5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957509" y="3839721"/>
            <a:ext cx="996456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b="1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94%</a:t>
            </a:r>
            <a:endParaRPr lang="fr-FR" b="1" noProof="0" dirty="0">
              <a:solidFill>
                <a:schemeClr val="accent4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5F81FF-73C4-2471-D625-7733FE1EB9D7}"/>
              </a:ext>
            </a:extLst>
          </p:cNvPr>
          <p:cNvSpPr/>
          <p:nvPr/>
        </p:nvSpPr>
        <p:spPr>
          <a:xfrm>
            <a:off x="701675" y="5035138"/>
            <a:ext cx="1810809" cy="1279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et évolution entre 23 juin 2025 et 22 sept 2025 chez Leclerc.</a:t>
            </a:r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F6A6F-3D98-7875-9607-D854821D3D23}"/>
              </a:ext>
            </a:extLst>
          </p:cNvPr>
          <p:cNvSpPr/>
          <p:nvPr/>
        </p:nvSpPr>
        <p:spPr>
          <a:xfrm>
            <a:off x="2967355" y="2991519"/>
            <a:ext cx="4799699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numérique par produit Bombay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Chez Leclerc au 22 sept 2025</a:t>
            </a:r>
            <a:endParaRPr lang="fr-FR" sz="1400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68ACA-C290-BE84-B959-12995FA55991}"/>
              </a:ext>
            </a:extLst>
          </p:cNvPr>
          <p:cNvSpPr/>
          <p:nvPr/>
        </p:nvSpPr>
        <p:spPr>
          <a:xfrm>
            <a:off x="0" y="0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F44A59-321B-8C1F-AB50-1DEE3E9EDFB5}"/>
              </a:ext>
            </a:extLst>
          </p:cNvPr>
          <p:cNvSpPr/>
          <p:nvPr/>
        </p:nvSpPr>
        <p:spPr>
          <a:xfrm>
            <a:off x="8153400" y="804333"/>
            <a:ext cx="3614107" cy="5689600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8FE893-89A6-9350-E8F4-4503A0487AB1}"/>
              </a:ext>
            </a:extLst>
          </p:cNvPr>
          <p:cNvGrpSpPr/>
          <p:nvPr/>
        </p:nvGrpSpPr>
        <p:grpSpPr>
          <a:xfrm>
            <a:off x="532932" y="246278"/>
            <a:ext cx="7530413" cy="710342"/>
            <a:chOff x="532932" y="246278"/>
            <a:chExt cx="7157805" cy="71034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C867D82-4402-295B-0834-352EADEBD2A6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30FA44-E48C-F85F-3EF4-E6EE595B1C8D}"/>
                </a:ext>
              </a:extLst>
            </p:cNvPr>
            <p:cNvSpPr txBox="1"/>
            <p:nvPr/>
          </p:nvSpPr>
          <p:spPr>
            <a:xfrm>
              <a:off x="898070" y="246278"/>
              <a:ext cx="4976355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600" noProof="0">
                  <a:solidFill>
                    <a:schemeClr val="bg1"/>
                  </a:solidFill>
                  <a:latin typeface="Aptos" panose="020B0004020202020204" pitchFamily="34" charset="0"/>
                </a:rPr>
                <a:t>C. Situation actuelle de Bombay</a:t>
              </a:r>
              <a:endParaRPr lang="fr-FR" sz="1600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53C6F3-7CF9-7D17-7307-33CF797C4730}"/>
                </a:ext>
              </a:extLst>
            </p:cNvPr>
            <p:cNvSpPr txBox="1"/>
            <p:nvPr/>
          </p:nvSpPr>
          <p:spPr>
            <a:xfrm>
              <a:off x="898070" y="492774"/>
              <a:ext cx="6792667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noProof="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XXX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5FD683-5C51-071E-2B4F-A7D1E7BC4E32}"/>
              </a:ext>
            </a:extLst>
          </p:cNvPr>
          <p:cNvGrpSpPr/>
          <p:nvPr/>
        </p:nvGrpSpPr>
        <p:grpSpPr>
          <a:xfrm>
            <a:off x="8593666" y="5164307"/>
            <a:ext cx="2797655" cy="914400"/>
            <a:chOff x="8593666" y="5164307"/>
            <a:chExt cx="2896659" cy="9144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AF380E5-9614-380B-897F-CE75FD724133}"/>
                </a:ext>
              </a:extLst>
            </p:cNvPr>
            <p:cNvSpPr/>
            <p:nvPr/>
          </p:nvSpPr>
          <p:spPr>
            <a:xfrm>
              <a:off x="8593666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CFF5091-C50C-27F0-5508-4F7CBF6FAAF8}"/>
                </a:ext>
              </a:extLst>
            </p:cNvPr>
            <p:cNvSpPr/>
            <p:nvPr/>
          </p:nvSpPr>
          <p:spPr>
            <a:xfrm>
              <a:off x="10117032" y="5164307"/>
              <a:ext cx="1373293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2" name="Graphic 21" descr="Beer with solid fill">
            <a:extLst>
              <a:ext uri="{FF2B5EF4-FFF2-40B4-BE49-F238E27FC236}">
                <a16:creationId xmlns:a16="http://schemas.microsoft.com/office/drawing/2014/main" id="{AC6F13D0-EB9D-3736-F826-F6CD2D451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9547" y="5265727"/>
            <a:ext cx="711560" cy="711560"/>
          </a:xfrm>
          <a:prstGeom prst="rect">
            <a:avLst/>
          </a:prstGeom>
        </p:spPr>
      </p:pic>
      <p:pic>
        <p:nvPicPr>
          <p:cNvPr id="24" name="Graphic 23" descr="Bottle with solid fill">
            <a:extLst>
              <a:ext uri="{FF2B5EF4-FFF2-40B4-BE49-F238E27FC236}">
                <a16:creationId xmlns:a16="http://schemas.microsoft.com/office/drawing/2014/main" id="{825C296B-5B74-52A1-24FC-4CD9539D7C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5284" y="5265727"/>
            <a:ext cx="711560" cy="7115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9338FB5-48D1-CCEB-0A95-C8600B9A01CA}"/>
              </a:ext>
            </a:extLst>
          </p:cNvPr>
          <p:cNvSpPr/>
          <p:nvPr/>
        </p:nvSpPr>
        <p:spPr>
          <a:xfrm>
            <a:off x="8686800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Prix/L moyen avant promotion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2D322-E966-84CE-7F36-05595CA1F700}"/>
              </a:ext>
            </a:extLst>
          </p:cNvPr>
          <p:cNvSpPr/>
          <p:nvPr/>
        </p:nvSpPr>
        <p:spPr>
          <a:xfrm>
            <a:off x="10158099" y="5669279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100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Fréquence promotionnelle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8795D5-439A-E83E-D80A-1B67FD35466C}"/>
              </a:ext>
            </a:extLst>
          </p:cNvPr>
          <p:cNvSpPr/>
          <p:nvPr/>
        </p:nvSpPr>
        <p:spPr>
          <a:xfrm>
            <a:off x="8686800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33,38 €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E9A604-AFF5-C8EC-E410-3F6FA8A9EC52}"/>
              </a:ext>
            </a:extLst>
          </p:cNvPr>
          <p:cNvSpPr/>
          <p:nvPr/>
        </p:nvSpPr>
        <p:spPr>
          <a:xfrm>
            <a:off x="10158099" y="5293090"/>
            <a:ext cx="1172262" cy="3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40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3%</a:t>
            </a:r>
            <a:endParaRPr lang="fr-FR" sz="2400" noProof="0" dirty="0">
              <a:solidFill>
                <a:schemeClr val="accent3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09004E-F6BC-4720-492B-D4F452A9B9AE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096962" y="4119866"/>
            <a:ext cx="717550" cy="40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fr-FR" sz="1800" b="1" i="1">
                <a:solidFill>
                  <a:srgbClr val="2FB3B0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-0,1pp</a:t>
            </a:r>
            <a:endParaRPr kumimoji="0" lang="fr-FR" sz="1800" b="1" i="1" u="none" strike="noStrike" kern="1200" cap="none" spc="0" normalizeH="0" baseline="0" noProof="0" dirty="0">
              <a:ln>
                <a:noFill/>
              </a:ln>
              <a:solidFill>
                <a:srgbClr val="2FB3B0"/>
              </a:solidFill>
              <a:effectLst/>
              <a:uLnTx/>
              <a:uFillTx/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420B209-6252-BEA2-4B31-F970C7681F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132291"/>
              </p:ext>
            </p:extLst>
          </p:nvPr>
        </p:nvGraphicFramePr>
        <p:xfrm>
          <a:off x="2881247" y="3538231"/>
          <a:ext cx="4847660" cy="2993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D964386-F1D6-3CA6-1C3E-817B803D1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624151"/>
              </p:ext>
            </p:extLst>
          </p:nvPr>
        </p:nvGraphicFramePr>
        <p:xfrm>
          <a:off x="619125" y="3283763"/>
          <a:ext cx="1674000" cy="167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8392954-6A3F-ADB3-12B7-A089B5741C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X001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BDE90B2D-3730-F5E2-624F-7B5033B47F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18232975"/>
                  </p:ext>
                </p:extLst>
              </p:nvPr>
            </p:nvGraphicFramePr>
            <p:xfrm>
              <a:off x="8317029" y="956621"/>
              <a:ext cx="3360423" cy="39251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4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BDE90B2D-3730-F5E2-624F-7B5033B47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17029" y="956621"/>
                <a:ext cx="3360423" cy="39251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53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27A3-1DD6-B50D-6448-10F27CF8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BBF1806-863B-EA30-11ED-4461CAB8B20A}"/>
              </a:ext>
            </a:extLst>
          </p:cNvPr>
          <p:cNvSpPr txBox="1"/>
          <p:nvPr/>
        </p:nvSpPr>
        <p:spPr>
          <a:xfrm>
            <a:off x="395242" y="246278"/>
            <a:ext cx="3716707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C688AA-05A5-8B4C-969A-3DA664EFF849}"/>
              </a:ext>
            </a:extLst>
          </p:cNvPr>
          <p:cNvGrpSpPr/>
          <p:nvPr/>
        </p:nvGrpSpPr>
        <p:grpSpPr>
          <a:xfrm>
            <a:off x="394471" y="4802550"/>
            <a:ext cx="3479029" cy="1545205"/>
            <a:chOff x="394471" y="4968804"/>
            <a:chExt cx="3479029" cy="15452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E6CAD4-4B12-2CCF-90F8-BF99FAC1D16F}"/>
                </a:ext>
              </a:extLst>
            </p:cNvPr>
            <p:cNvSpPr/>
            <p:nvPr/>
          </p:nvSpPr>
          <p:spPr>
            <a:xfrm>
              <a:off x="395242" y="5344519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Informations collectées</a:t>
              </a:r>
            </a:p>
            <a:p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Localisation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du drive, liste des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produits proposés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au litre,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format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(cl),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immédiate, etc.</a:t>
              </a:r>
            </a:p>
          </p:txBody>
        </p:sp>
        <p:pic>
          <p:nvPicPr>
            <p:cNvPr id="25" name="Graphic 24" descr="Minimise with solid fill">
              <a:extLst>
                <a:ext uri="{FF2B5EF4-FFF2-40B4-BE49-F238E27FC236}">
                  <a16:creationId xmlns:a16="http://schemas.microsoft.com/office/drawing/2014/main" id="{6BB6D5E1-F341-EBA8-D755-8C7EE0A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4471" y="4968804"/>
              <a:ext cx="446754" cy="44675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D75354-E504-0701-E5B6-D674AA777BF7}"/>
              </a:ext>
            </a:extLst>
          </p:cNvPr>
          <p:cNvGrpSpPr/>
          <p:nvPr/>
        </p:nvGrpSpPr>
        <p:grpSpPr>
          <a:xfrm>
            <a:off x="318271" y="2998425"/>
            <a:ext cx="3555229" cy="1730591"/>
            <a:chOff x="318271" y="3074322"/>
            <a:chExt cx="3555229" cy="17305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1587E1-42A4-0D7E-BADF-A69B4221F37A}"/>
                </a:ext>
              </a:extLst>
            </p:cNvPr>
            <p:cNvSpPr/>
            <p:nvPr/>
          </p:nvSpPr>
          <p:spPr>
            <a:xfrm>
              <a:off x="395242" y="3478710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Périmètre des analyses</a:t>
              </a: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6" name="Graphic 25" descr="Tag with solid fill">
              <a:extLst>
                <a:ext uri="{FF2B5EF4-FFF2-40B4-BE49-F238E27FC236}">
                  <a16:creationId xmlns:a16="http://schemas.microsoft.com/office/drawing/2014/main" id="{F904D9F6-0B2C-6737-3DF7-D8AB695A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271" y="3074322"/>
              <a:ext cx="499638" cy="4996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3F33768-D183-34DC-D942-D58ED6D5590D}"/>
                </a:ext>
              </a:extLst>
            </p:cNvPr>
            <p:cNvSpPr/>
            <p:nvPr/>
          </p:nvSpPr>
          <p:spPr>
            <a:xfrm>
              <a:off x="395242" y="3820952"/>
              <a:ext cx="3478258" cy="983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L’étude est une analyse détaillée de la catégorie Gin chez Leclerc entre 23 juin 2025 et 22 sept 2025. </a:t>
              </a:r>
              <a:endParaRPr lang="fr-FR" sz="1600" b="1" dirty="0">
                <a:solidFill>
                  <a:schemeClr val="accent4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A348B8-05BC-85F7-401D-8E36045359AE}"/>
              </a:ext>
            </a:extLst>
          </p:cNvPr>
          <p:cNvGrpSpPr/>
          <p:nvPr/>
        </p:nvGrpSpPr>
        <p:grpSpPr>
          <a:xfrm>
            <a:off x="318271" y="1157762"/>
            <a:ext cx="3555229" cy="1624629"/>
            <a:chOff x="318271" y="1157762"/>
            <a:chExt cx="3555229" cy="16246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A3A000-1FDD-6C40-A571-7B81A6493F05}"/>
                </a:ext>
              </a:extLst>
            </p:cNvPr>
            <p:cNvSpPr/>
            <p:nvPr/>
          </p:nvSpPr>
          <p:spPr>
            <a:xfrm>
              <a:off x="395242" y="1612901"/>
              <a:ext cx="3478258" cy="1169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4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Source utilisée</a:t>
              </a:r>
            </a:p>
            <a:p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L’ensemble des informations présentées ont été collectées directement sur les </a:t>
              </a:r>
              <a:r>
                <a:rPr lang="fr-FR" sz="14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sites internet des distributeurs</a:t>
              </a:r>
              <a:r>
                <a:rPr lang="fr-FR" sz="14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endParaRPr lang="fr-FR" sz="14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7" name="Graphic 26" descr="Grocery bag with solid fill">
              <a:extLst>
                <a:ext uri="{FF2B5EF4-FFF2-40B4-BE49-F238E27FC236}">
                  <a16:creationId xmlns:a16="http://schemas.microsoft.com/office/drawing/2014/main" id="{4F700886-86A8-B6ED-AE49-E560710A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271" y="1157762"/>
              <a:ext cx="499638" cy="49963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30D6EB9-7C3D-6D78-2219-50951BF1FEE5}"/>
              </a:ext>
            </a:extLst>
          </p:cNvPr>
          <p:cNvGrpSpPr/>
          <p:nvPr/>
        </p:nvGrpSpPr>
        <p:grpSpPr>
          <a:xfrm>
            <a:off x="4241800" y="0"/>
            <a:ext cx="7950200" cy="6085893"/>
            <a:chOff x="4241800" y="0"/>
            <a:chExt cx="7950200" cy="60476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077F09-D7D8-BB5E-78B8-5BC64309B05B}"/>
                </a:ext>
              </a:extLst>
            </p:cNvPr>
            <p:cNvSpPr/>
            <p:nvPr/>
          </p:nvSpPr>
          <p:spPr>
            <a:xfrm>
              <a:off x="8216900" y="3023841"/>
              <a:ext cx="3975100" cy="302384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107E50-0B5B-FA06-9335-8B1DEFF0B7F7}"/>
                </a:ext>
              </a:extLst>
            </p:cNvPr>
            <p:cNvSpPr/>
            <p:nvPr/>
          </p:nvSpPr>
          <p:spPr>
            <a:xfrm>
              <a:off x="4241800" y="0"/>
              <a:ext cx="3975100" cy="3023842"/>
            </a:xfrm>
            <a:prstGeom prst="rect">
              <a:avLst/>
            </a:prstGeom>
            <a:blipFill dpi="0" rotWithShape="1">
              <a:blip r:embed="rId10"/>
              <a:srcRect/>
              <a:tile tx="-1358900" ty="0" sx="10000" sy="10000" flip="none" algn="tl"/>
            </a:blip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225876-6D87-BAEB-E494-FEC515E90EBE}"/>
                </a:ext>
              </a:extLst>
            </p:cNvPr>
            <p:cNvSpPr/>
            <p:nvPr/>
          </p:nvSpPr>
          <p:spPr>
            <a:xfrm>
              <a:off x="8216900" y="0"/>
              <a:ext cx="3975100" cy="302384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EF25BE-0065-9547-06B3-58B33C896828}"/>
                </a:ext>
              </a:extLst>
            </p:cNvPr>
            <p:cNvSpPr/>
            <p:nvPr/>
          </p:nvSpPr>
          <p:spPr>
            <a:xfrm>
              <a:off x="4241800" y="3023841"/>
              <a:ext cx="3975100" cy="302384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1FD6EF8-D58E-5A5A-6818-1305983309EC}"/>
                </a:ext>
              </a:extLst>
            </p:cNvPr>
            <p:cNvSpPr/>
            <p:nvPr/>
          </p:nvSpPr>
          <p:spPr>
            <a:xfrm>
              <a:off x="42418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Drives inclus dans l’étude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E5EB0E-ECA2-5472-9915-7DEA9982AF56}"/>
                </a:ext>
              </a:extLst>
            </p:cNvPr>
            <p:cNvSpPr/>
            <p:nvPr/>
          </p:nvSpPr>
          <p:spPr>
            <a:xfrm>
              <a:off x="8217600" y="0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Distributeur étudié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B79906-8409-B04C-FD30-C6C1E498527B}"/>
                </a:ext>
              </a:extLst>
            </p:cNvPr>
            <p:cNvSpPr/>
            <p:nvPr/>
          </p:nvSpPr>
          <p:spPr>
            <a:xfrm>
              <a:off x="4241800" y="3022253"/>
              <a:ext cx="3974400" cy="30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endParaRPr lang="fr-FR" dirty="0">
                <a:solidFill>
                  <a:srgbClr val="1B1C1F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lvl="0" algn="ctr"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B1C1F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Marques disponibles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4E506C2-28ED-28EB-CEF2-888637D7DB8A}"/>
                </a:ext>
              </a:extLst>
            </p:cNvPr>
            <p:cNvSpPr/>
            <p:nvPr/>
          </p:nvSpPr>
          <p:spPr>
            <a:xfrm>
              <a:off x="8217600" y="3022253"/>
              <a:ext cx="3974400" cy="3025430"/>
            </a:xfrm>
            <a:prstGeom prst="rect">
              <a:avLst/>
            </a:prstGeom>
            <a:solidFill>
              <a:srgbClr val="303237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Focus sur le dernier trimestre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9CCE27-787E-E6AE-D749-94FDD95A11DF}"/>
              </a:ext>
            </a:extLst>
          </p:cNvPr>
          <p:cNvGrpSpPr/>
          <p:nvPr/>
        </p:nvGrpSpPr>
        <p:grpSpPr>
          <a:xfrm>
            <a:off x="4241800" y="6085893"/>
            <a:ext cx="7950200" cy="772107"/>
            <a:chOff x="4241800" y="6085893"/>
            <a:chExt cx="7950200" cy="77210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A58B86-690A-548E-28B8-A3FFF63346DB}"/>
                </a:ext>
              </a:extLst>
            </p:cNvPr>
            <p:cNvSpPr txBox="1"/>
            <p:nvPr/>
          </p:nvSpPr>
          <p:spPr>
            <a:xfrm>
              <a:off x="4241800" y="6085893"/>
              <a:ext cx="7950200" cy="7721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540000" tIns="108000" rIns="0" bIns="108000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Pour toute </a:t>
              </a:r>
              <a:r>
                <a:rPr lang="fr-FR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demande d’évolution </a:t>
              </a:r>
              <a:r>
                <a:rPr lang="fr-FR" dirty="0">
                  <a:solidFill>
                    <a:schemeClr val="bg1"/>
                  </a:solidFill>
                  <a:latin typeface="Aptos" panose="020B0004020202020204" pitchFamily="34" charset="0"/>
                </a:rPr>
                <a:t>de cette présentation, n’hésitez pas à nous contacter directement (contact en fin de présentation).</a:t>
              </a:r>
              <a:endParaRPr lang="en-US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54" name="Graphic 53" descr="Lights On with solid fill">
              <a:extLst>
                <a:ext uri="{FF2B5EF4-FFF2-40B4-BE49-F238E27FC236}">
                  <a16:creationId xmlns:a16="http://schemas.microsoft.com/office/drawing/2014/main" id="{FA5BF1F1-A914-BD80-0789-F4DDD2C5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84545" y="6204857"/>
              <a:ext cx="471234" cy="47123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22F960-7A57-6024-1F2B-8D497B0FEF7B}"/>
              </a:ext>
            </a:extLst>
          </p:cNvPr>
          <p:cNvSpPr/>
          <p:nvPr/>
        </p:nvSpPr>
        <p:spPr>
          <a:xfrm>
            <a:off x="4599196" y="1544859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>
                <a:solidFill>
                  <a:prstClr val="white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755</a:t>
            </a:r>
            <a:endParaRPr lang="fr-FR" sz="7200" b="1" dirty="0">
              <a:solidFill>
                <a:prstClr val="white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2571D-6DFB-D595-A97F-E35F7BE921CE}"/>
              </a:ext>
            </a:extLst>
          </p:cNvPr>
          <p:cNvSpPr/>
          <p:nvPr/>
        </p:nvSpPr>
        <p:spPr>
          <a:xfrm>
            <a:off x="45991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>
                <a:solidFill>
                  <a:srgbClr val="1B1C1F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endParaRPr lang="fr-FR" sz="7200" b="1" dirty="0">
              <a:solidFill>
                <a:srgbClr val="1B1C1F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9EBF4-0AB5-0C50-B7FE-B78181B47C18}"/>
              </a:ext>
            </a:extLst>
          </p:cNvPr>
          <p:cNvSpPr/>
          <p:nvPr/>
        </p:nvSpPr>
        <p:spPr>
          <a:xfrm>
            <a:off x="8573596" y="4581595"/>
            <a:ext cx="3259608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>
              <a:defRPr/>
            </a:pPr>
            <a:r>
              <a:rPr lang="fr-FR" sz="72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3 Mois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AB87A5-E2F4-6A59-8B4D-6CF407C6E79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context01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E52D8-8886-647A-2952-6955C0E18863}"/>
              </a:ext>
            </a:extLst>
          </p:cNvPr>
          <p:cNvSpPr txBox="1"/>
          <p:nvPr/>
        </p:nvSpPr>
        <p:spPr>
          <a:xfrm>
            <a:off x="395242" y="491349"/>
            <a:ext cx="3716707" cy="46384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+mn-ea"/>
                <a:cs typeface="+mn-cs"/>
              </a:rPr>
              <a:t>Contexte de l’étude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B1C1F"/>
              </a:solidFill>
              <a:effectLst/>
              <a:uLnTx/>
              <a:uFillTx/>
              <a:latin typeface="Aptos Black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350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E50BD-1BD7-D807-1C9E-B7AA8152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4AAE167-E2C9-3587-FAA4-1BB4CF0389C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black chess piece next to a silver pawn&#10;&#10;AI-generated content may be incorrect.">
            <a:extLst>
              <a:ext uri="{FF2B5EF4-FFF2-40B4-BE49-F238E27FC236}">
                <a16:creationId xmlns:a16="http://schemas.microsoft.com/office/drawing/2014/main" id="{E7D0F859-5F78-6D15-7105-1D0A65A2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7" r="27197"/>
          <a:stretch>
            <a:fillRect/>
          </a:stretch>
        </p:blipFill>
        <p:spPr>
          <a:xfrm>
            <a:off x="8669390" y="1403928"/>
            <a:ext cx="3522609" cy="4985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6192FE-2EA1-E272-3E82-825D3B7A98BE}"/>
              </a:ext>
            </a:extLst>
          </p:cNvPr>
          <p:cNvSpPr/>
          <p:nvPr/>
        </p:nvSpPr>
        <p:spPr>
          <a:xfrm>
            <a:off x="532929" y="1403928"/>
            <a:ext cx="813646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EDF424-C838-ACA0-3564-66F5CE48F19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587E90-6C08-3363-524B-67A5F0979D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A105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3B2-3984-1F23-08C0-7A0115AACDEE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>
                <a:latin typeface="Aptos" panose="020B0004020202020204" pitchFamily="34" charset="0"/>
              </a:rPr>
              <a:t>C. Situation actuelle de Bombay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A33C7-4298-CEB2-912E-31D0B494E52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Quels sont les principaux enjeux stratégiques de Bombay chez Leclerc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11F944-13A2-3891-377C-A025AE33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/>
              <a:t>20</a:t>
            </a:fld>
            <a:endParaRPr lang="fr-FR"/>
          </a:p>
        </p:txBody>
      </p:sp>
      <p:pic>
        <p:nvPicPr>
          <p:cNvPr id="12" name="Picture 11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9FF33FF8-DB52-A82A-D07F-9268B0D5C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868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F231DA2-9CED-E5B8-4D2F-221B17F3C08A}"/>
              </a:ext>
            </a:extLst>
          </p:cNvPr>
          <p:cNvSpPr txBox="1"/>
          <p:nvPr/>
        </p:nvSpPr>
        <p:spPr>
          <a:xfrm>
            <a:off x="898070" y="1563201"/>
            <a:ext cx="6418981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Récapitulatif de la performance de Bombay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5111BEA-B367-A8DE-5BEB-B25FC6F28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62715"/>
              </p:ext>
            </p:extLst>
          </p:nvPr>
        </p:nvGraphicFramePr>
        <p:xfrm>
          <a:off x="898070" y="2088602"/>
          <a:ext cx="7410205" cy="4065289"/>
        </p:xfrm>
        <a:graphic>
          <a:graphicData uri="http://schemas.openxmlformats.org/drawingml/2006/table">
            <a:tbl>
              <a:tblPr/>
              <a:tblGrid>
                <a:gridCol w="1764000">
                  <a:extLst>
                    <a:ext uri="{9D8B030D-6E8A-4147-A177-3AD203B41FA5}">
                      <a16:colId xmlns:a16="http://schemas.microsoft.com/office/drawing/2014/main" val="40959474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028846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80772683"/>
                    </a:ext>
                  </a:extLst>
                </a:gridCol>
                <a:gridCol w="1326205">
                  <a:extLst>
                    <a:ext uri="{9D8B030D-6E8A-4147-A177-3AD203B41FA5}">
                      <a16:colId xmlns:a16="http://schemas.microsoft.com/office/drawing/2014/main" val="382292432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8992639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87771896"/>
                    </a:ext>
                  </a:extLst>
                </a:gridCol>
              </a:tblGrid>
              <a:tr h="27423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Valeur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Rang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Interprétation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Premier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Dernier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2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36269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5035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811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81061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5392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8948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166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4954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737617"/>
                  </a:ext>
                </a:extLst>
              </a:tr>
              <a:tr h="42122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01769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FA93A1A-290B-58D9-ACF4-7E3DB5969A90}"/>
              </a:ext>
            </a:extLst>
          </p:cNvPr>
          <p:cNvSpPr/>
          <p:nvPr/>
        </p:nvSpPr>
        <p:spPr>
          <a:xfrm>
            <a:off x="8669389" y="1403928"/>
            <a:ext cx="3522612" cy="498538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4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ABF6A-D345-1094-D394-F2C912DBDEA2}"/>
              </a:ext>
            </a:extLst>
          </p:cNvPr>
          <p:cNvSpPr/>
          <p:nvPr/>
        </p:nvSpPr>
        <p:spPr>
          <a:xfrm>
            <a:off x="8974659" y="1692875"/>
            <a:ext cx="3097367" cy="4499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DISTRIBUTION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POSITIONNEMENT PRIX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ASSORTIMENT PRODUIT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PROMOTION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1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FEBEC-36D1-79C7-7A66-32B0F3EC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BEF3E0-876A-FD25-DD67-261769BD11A1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2FF7DC-F527-3540-9C04-1FAB4CA607E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16194A-F962-8D75-76E5-DDA9407B770C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9BA2FD-49FF-9440-1FF9-6EC84109665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 la distribution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l’architecture de gamme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n°2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cannibalisation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</a:p>
          <a:p>
            <a:pPr marL="857250" lvl="1" indent="-400050">
              <a:buFont typeface="+mj-lt"/>
              <a:buAutoNum type="alphaLcPeriod"/>
            </a:pPr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08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0244-B94A-279C-30C2-70DECF71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A16D2A-9D31-9DE6-CBFD-B2C34C7F1DBA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0725CB-45CA-1BEC-F3B6-ED64F90D1173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E6973-A560-75D4-A75E-34EA3F7AAE0A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B1669B-5E91-891D-6291-687549D596D8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DD2432-1CD6-88A3-2C34-B0297B52A994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distribution et assortiment.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BF4CCF-867D-64D8-3997-F5B49D863D0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4BD35C-A429-399D-D855-9530E37B5E92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Quelles sont les grandes tendances de distribution des produits Bombay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6D67C-3A72-CB67-F901-96801C81CBFC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65A23-B44B-C10B-4CED-2465E76B7F51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CFC73A-5440-5634-9C35-E78F2F2DFBBC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Quelles sont les initiatives les plus prometteuses pour améliorer les ventes chez Leclerc ? 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980765-5266-5E98-7D57-D05485D53B17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76B00F-CA8C-FAFA-FB87-7F4EB982340B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19ED1B-D528-8B9D-A838-017DBE7B2CD7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sont les prochaines étapes à mettre en œuvre pour saisir le potentiel de distribution ?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DD2881-8A6A-3E75-C87F-25C7E605757D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7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F971B-CC58-4398-C942-83E4EE90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DFF680-3EC2-F1EA-AAC3-98F19D52F06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1094D-FFB0-24F5-A361-90EB820E4BC0}"/>
              </a:ext>
            </a:extLst>
          </p:cNvPr>
          <p:cNvSpPr/>
          <p:nvPr/>
        </p:nvSpPr>
        <p:spPr>
          <a:xfrm>
            <a:off x="532929" y="1403928"/>
            <a:ext cx="495151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C79BD9-F563-5B9E-582E-60E66BEDC23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7D914-2BD9-A449-3496-51EDEA10CEE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72C6806-9AC2-DC10-5B30-2AFDD990E5E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721120-80C3-2F43-469A-84C83B49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77673-879E-B62F-CAA7-B35FF2373355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évolue la distribution numérique de Bombay chez Leclerc  au niveau national et par région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D66F62-A800-3191-D5F7-AD56B486D5E9}"/>
              </a:ext>
            </a:extLst>
          </p:cNvPr>
          <p:cNvGrpSpPr/>
          <p:nvPr/>
        </p:nvGrpSpPr>
        <p:grpSpPr>
          <a:xfrm>
            <a:off x="898070" y="1563201"/>
            <a:ext cx="4254501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7E1810-6F68-6380-D75F-7B76947D21C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distribution numérique de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FD4BB-061A-5644-1837-76E88CB708F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9EEB8F-C4A7-4B03-3972-50D1E7BA2B67}"/>
              </a:ext>
            </a:extLst>
          </p:cNvPr>
          <p:cNvGrpSpPr/>
          <p:nvPr/>
        </p:nvGrpSpPr>
        <p:grpSpPr>
          <a:xfrm>
            <a:off x="5874424" y="1563201"/>
            <a:ext cx="5784643" cy="534498"/>
            <a:chOff x="1050129" y="1563201"/>
            <a:chExt cx="4326467" cy="534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272E1F-9935-F159-8723-FC4E313F4F0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numérique par région et évolution en pp vs 23 juin 2025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A649C-B67A-9B2B-52DF-91E59178D07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E9C25E3-0486-2884-4D07-BE5F6F050B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798523"/>
              </p:ext>
            </p:extLst>
          </p:nvPr>
        </p:nvGraphicFramePr>
        <p:xfrm>
          <a:off x="898070" y="2411699"/>
          <a:ext cx="4254501" cy="3800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1579468-BA23-3D1C-4014-E5AA286EF3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55056"/>
              </p:ext>
            </p:extLst>
          </p:nvPr>
        </p:nvGraphicFramePr>
        <p:xfrm>
          <a:off x="5874424" y="2182477"/>
          <a:ext cx="4675726" cy="4122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B7C4AB1A-A198-48D3-02DE-4CE7D31B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23</a:t>
            </a:fld>
            <a:endParaRPr lang="fr-FR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0424762-5B05-EBDE-3071-C07B48D1F2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559437"/>
              </p:ext>
            </p:extLst>
          </p:nvPr>
        </p:nvGraphicFramePr>
        <p:xfrm>
          <a:off x="10569034" y="2184966"/>
          <a:ext cx="1171693" cy="4117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4977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6F87C-5C7B-B964-A789-AED2C81F58F6}"/>
              </a:ext>
            </a:extLst>
          </p:cNvPr>
          <p:cNvSpPr/>
          <p:nvPr/>
        </p:nvSpPr>
        <p:spPr>
          <a:xfrm>
            <a:off x="532929" y="1403928"/>
            <a:ext cx="844172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A. État des lieux de la distribution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096AFC-BDE3-D7F4-7860-33751E7ECD1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69" y="491349"/>
            <a:ext cx="11038557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La rotation du parc de magasins Leclerc adressés par Bombay est elle contrôlée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8E5096-5D04-FB68-8079-BA4DBD22333D}"/>
              </a:ext>
            </a:extLst>
          </p:cNvPr>
          <p:cNvGrpSpPr/>
          <p:nvPr/>
        </p:nvGrpSpPr>
        <p:grpSpPr>
          <a:xfrm>
            <a:off x="898070" y="1563201"/>
            <a:ext cx="5550231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1ED4C6-3F4F-4485-44C7-B40058405B4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Rotation du part de magasins adressés par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B6303-C8C4-2062-2CAC-01D1664EF38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9F3E9-AEE7-0015-722B-8A407D29B4D6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fr-FR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XXX</a:t>
            </a:r>
          </a:p>
          <a:p>
            <a:endParaRPr lang="fr-FR" sz="1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9AC6FE-36EF-3D2F-00DC-75812E79B0CF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DE948DCE-57DC-23A4-96AD-03DC03003D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F78A9-82AA-4C6F-AD45-43DF650E2802}" type="slidenum">
              <a:rPr lang="fr-FR" smtClean="0"/>
              <a:pPr/>
              <a:t>24</a:t>
            </a:fld>
            <a:endParaRPr lang="fr-FR" dirty="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D2249A15-4B0C-442C-83F1-C606C6A53A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017961"/>
              </p:ext>
            </p:extLst>
          </p:nvPr>
        </p:nvGraphicFramePr>
        <p:xfrm>
          <a:off x="237508" y="2162272"/>
          <a:ext cx="8857124" cy="4059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495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8815-FA69-62F2-EADC-7F34BC5A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C552D2-253C-F980-6E40-CBE24B05F34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4B6964-37A6-D985-FA1E-B2B984CC4EFA}"/>
              </a:ext>
            </a:extLst>
          </p:cNvPr>
          <p:cNvSpPr/>
          <p:nvPr/>
        </p:nvSpPr>
        <p:spPr>
          <a:xfrm>
            <a:off x="532929" y="1403928"/>
            <a:ext cx="624418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DB41AED-B3BB-7D26-ED5F-E45A6773462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E980AE-A147-6182-A405-48333882915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2593C9A-2432-5BBD-ADD8-1CC8F3D756C3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B. Comprendre l’architecture de la gamme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7DBA42C-AD13-ADB3-8B5F-62DAB0EB0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C3E4D-5B9E-97E0-1FE8-98247F38DC4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positionnement et la performance des différents produits proposés par Bombay chez Leclerc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E9D7-D897-4519-7937-C7F9604B6E4C}"/>
              </a:ext>
            </a:extLst>
          </p:cNvPr>
          <p:cNvSpPr txBox="1"/>
          <p:nvPr/>
        </p:nvSpPr>
        <p:spPr>
          <a:xfrm>
            <a:off x="898070" y="1563201"/>
            <a:ext cx="5679509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Indice prix , distribution numérique (DN) et évolution de la DN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3CC74-9FDC-C498-406A-1C63085F3580}"/>
              </a:ext>
            </a:extLst>
          </p:cNvPr>
          <p:cNvSpPr txBox="1"/>
          <p:nvPr/>
        </p:nvSpPr>
        <p:spPr>
          <a:xfrm>
            <a:off x="898070" y="1787741"/>
            <a:ext cx="5658082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>
                <a:latin typeface="Aptos" panose="020B0004020202020204" pitchFamily="34" charset="0"/>
              </a:rPr>
              <a:t>100 = prix de Gin Bombay Sapphire 70cl dans chaque magasin</a:t>
            </a:r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0842A99-62F1-501E-FC6F-35AAF3708C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67626"/>
              </p:ext>
            </p:extLst>
          </p:nvPr>
        </p:nvGraphicFramePr>
        <p:xfrm>
          <a:off x="898072" y="2247875"/>
          <a:ext cx="5607398" cy="4067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46F8C0-213C-0D63-7C94-8A248F09C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68382"/>
              </p:ext>
            </p:extLst>
          </p:nvPr>
        </p:nvGraphicFramePr>
        <p:xfrm>
          <a:off x="6998078" y="1993900"/>
          <a:ext cx="4922276" cy="4140200"/>
        </p:xfrm>
        <a:graphic>
          <a:graphicData uri="http://schemas.openxmlformats.org/drawingml/2006/table">
            <a:tbl>
              <a:tblPr/>
              <a:tblGrid>
                <a:gridCol w="470511">
                  <a:extLst>
                    <a:ext uri="{9D8B030D-6E8A-4147-A177-3AD203B41FA5}">
                      <a16:colId xmlns:a16="http://schemas.microsoft.com/office/drawing/2014/main" val="1070292848"/>
                    </a:ext>
                  </a:extLst>
                </a:gridCol>
                <a:gridCol w="1845854">
                  <a:extLst>
                    <a:ext uri="{9D8B030D-6E8A-4147-A177-3AD203B41FA5}">
                      <a16:colId xmlns:a16="http://schemas.microsoft.com/office/drawing/2014/main" val="3214196264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3223849281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837650853"/>
                    </a:ext>
                  </a:extLst>
                </a:gridCol>
                <a:gridCol w="868637">
                  <a:extLst>
                    <a:ext uri="{9D8B030D-6E8A-4147-A177-3AD203B41FA5}">
                      <a16:colId xmlns:a16="http://schemas.microsoft.com/office/drawing/2014/main" val="1946880361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Point de vente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Évolution 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Indice 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72422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Gin Bombay </a:t>
                      </a:r>
                      <a:r>
                        <a:rPr lang="fr-FR" sz="12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Sapphire</a:t>
                      </a:r>
                      <a:r>
                        <a:rPr lang="fr-FR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-0,5pp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2"/>
                          </a:solidFill>
                          <a:effectLst/>
                          <a:latin typeface="Aptos Black" panose="020B000402020202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3C5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0251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Citron Pressé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-6,2pp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3273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Sapphire Sunset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-3,8pp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448619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Bombay </a:t>
                      </a: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Bramble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-4,6pp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395321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Gin Bombay Sapphire East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+0,8pp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136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179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14150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27585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>
                        <a:solidFill>
                          <a:srgbClr val="1B1C1F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2246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573EF4B-F824-32FD-3D45-AC364E8DE5B8}"/>
              </a:ext>
            </a:extLst>
          </p:cNvPr>
          <p:cNvSpPr txBox="1"/>
          <p:nvPr/>
        </p:nvSpPr>
        <p:spPr>
          <a:xfrm>
            <a:off x="6998079" y="1563201"/>
            <a:ext cx="497295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>
                <a:latin typeface="Aptos" panose="020B0004020202020204" pitchFamily="34" charset="0"/>
              </a:rPr>
              <a:t>Légende (évolution entre 23 juin 2025 et 22 sept 2025)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E37D63F-5D59-409B-3DDA-FF0F72A4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133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8B55-9492-7D6C-7649-491AB4ED4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40306-01A5-D612-EFB5-E499E85466C0}"/>
              </a:ext>
            </a:extLst>
          </p:cNvPr>
          <p:cNvSpPr/>
          <p:nvPr/>
        </p:nvSpPr>
        <p:spPr>
          <a:xfrm>
            <a:off x="0" y="1403928"/>
            <a:ext cx="6091462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F3A7AF-E076-A378-CF51-38DDAA2EDB1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ED4478-EFD0-E055-E2B0-74E420F49F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B004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12CA1C8-7A49-C2A1-D999-28DA8B628851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F1F3B91-FAA1-D9EB-68CD-D080D1C39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89726-2405-19D6-3EF8-BE81CABDB039}"/>
              </a:ext>
            </a:extLst>
          </p:cNvPr>
          <p:cNvSpPr txBox="1"/>
          <p:nvPr/>
        </p:nvSpPr>
        <p:spPr>
          <a:xfrm>
            <a:off x="898070" y="492774"/>
            <a:ext cx="4635831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potentiel représentent les magasins non adressés ? </a:t>
            </a:r>
          </a:p>
        </p:txBody>
      </p:sp>
      <p:pic>
        <p:nvPicPr>
          <p:cNvPr id="12" name="Picture 11" descr="Chess pieces">
            <a:extLst>
              <a:ext uri="{FF2B5EF4-FFF2-40B4-BE49-F238E27FC236}">
                <a16:creationId xmlns:a16="http://schemas.microsoft.com/office/drawing/2014/main" id="{F583BA68-47CE-0369-3AEF-3D53C7B8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583266-80B3-9649-5FAD-DC96CEE23C2F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DD94BE-E6F5-F05B-9B9C-C80026083397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16094-B5D7-8B27-2AE7-0E44A25022BD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Adresser ces 10 magasins augmenterait le CA de ~1%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46378C-22EC-5850-F886-36154A057B3A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914B67C-E3CA-C1BA-57EC-0F611CC2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430DD138-7B62-8011-42F6-C0475F157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F5B4C8B-4CAC-999C-49B5-CD1F7D353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96783"/>
              </p:ext>
            </p:extLst>
          </p:nvPr>
        </p:nvGraphicFramePr>
        <p:xfrm>
          <a:off x="6510867" y="1482475"/>
          <a:ext cx="5321319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124996572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557721351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Nombre de spiritueux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/>
                        <a:t>Nombre de Gin</a:t>
                      </a:r>
                      <a:endParaRPr lang="fr-F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  <p:pic>
        <p:nvPicPr>
          <p:cNvPr id="20" name="Picture 4" descr="Logo Microsoft Excel – Logos PNG">
            <a:extLst>
              <a:ext uri="{FF2B5EF4-FFF2-40B4-BE49-F238E27FC236}">
                <a16:creationId xmlns:a16="http://schemas.microsoft.com/office/drawing/2014/main" id="{DFDA3B64-0D42-F928-D278-B5F912B2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96" y="6408230"/>
            <a:ext cx="329454" cy="32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065CBB-654C-7514-31D7-062C66E50542}"/>
              </a:ext>
            </a:extLst>
          </p:cNvPr>
          <p:cNvSpPr/>
          <p:nvPr/>
        </p:nvSpPr>
        <p:spPr>
          <a:xfrm>
            <a:off x="7365554" y="6405694"/>
            <a:ext cx="1706553" cy="32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000" b="1" dirty="0"/>
              <a:t>Liste complète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5624670-35E4-29BA-A035-AB1FE651AB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436474"/>
              </p:ext>
            </p:extLst>
          </p:nvPr>
        </p:nvGraphicFramePr>
        <p:xfrm>
          <a:off x="10173505" y="1693663"/>
          <a:ext cx="907200" cy="479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C270FE57-68B8-7304-379C-95A2C37E9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896249"/>
              </p:ext>
            </p:extLst>
          </p:nvPr>
        </p:nvGraphicFramePr>
        <p:xfrm>
          <a:off x="10928536" y="1722144"/>
          <a:ext cx="907200" cy="479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41863285-25F0-8576-C01B-62469A62FCEE}"/>
              </a:ext>
            </a:extLst>
          </p:cNvPr>
          <p:cNvGrpSpPr/>
          <p:nvPr/>
        </p:nvGrpSpPr>
        <p:grpSpPr>
          <a:xfrm>
            <a:off x="409367" y="2403407"/>
            <a:ext cx="3612959" cy="3612959"/>
            <a:chOff x="783660" y="2021705"/>
            <a:chExt cx="3994662" cy="399466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2A6C76-623A-2361-F321-FDFA13A3EA05}"/>
                </a:ext>
              </a:extLst>
            </p:cNvPr>
            <p:cNvSpPr/>
            <p:nvPr/>
          </p:nvSpPr>
          <p:spPr>
            <a:xfrm>
              <a:off x="783660" y="2021705"/>
              <a:ext cx="3994662" cy="399466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50DCCF-B4FB-A3AA-A220-EB0677AAEC2B}"/>
                </a:ext>
              </a:extLst>
            </p:cNvPr>
            <p:cNvSpPr/>
            <p:nvPr/>
          </p:nvSpPr>
          <p:spPr>
            <a:xfrm>
              <a:off x="1402119" y="3258621"/>
              <a:ext cx="2757746" cy="275774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D90D16-1E7F-24DC-AD82-5E8BFD7C3E72}"/>
                </a:ext>
              </a:extLst>
            </p:cNvPr>
            <p:cNvSpPr/>
            <p:nvPr/>
          </p:nvSpPr>
          <p:spPr>
            <a:xfrm>
              <a:off x="2040658" y="4532982"/>
              <a:ext cx="1480666" cy="14806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rtlCol="0" anchor="ctr"/>
            <a:lstStyle/>
            <a:p>
              <a:pPr algn="ctr"/>
              <a:r>
                <a:rPr lang="fr-FR" sz="2800" b="1" noProof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endParaRPr lang="fr-FR" sz="28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D6CAC21-0AC9-72DA-2516-DA4BA34C5B13}"/>
                </a:ext>
              </a:extLst>
            </p:cNvPr>
            <p:cNvSpPr/>
            <p:nvPr/>
          </p:nvSpPr>
          <p:spPr>
            <a:xfrm>
              <a:off x="1666514" y="3610553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>
                  <a:solidFill>
                    <a:schemeClr val="tx2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  <a:endParaRPr lang="fr-FR" sz="2800" b="1" noProof="0" dirty="0">
                <a:solidFill>
                  <a:schemeClr val="accent3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C7DE0D-DCF1-1416-514B-2339AC27BD2D}"/>
                </a:ext>
              </a:extLst>
            </p:cNvPr>
            <p:cNvSpPr/>
            <p:nvPr/>
          </p:nvSpPr>
          <p:spPr>
            <a:xfrm>
              <a:off x="1666514" y="2336150"/>
              <a:ext cx="2228954" cy="349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2800" b="1" noProof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  <a:endParaRPr lang="fr-FR" sz="2800" b="1" noProof="0" dirty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AA7CAC-9F1C-7DCF-7F7F-049C3222B387}"/>
              </a:ext>
            </a:extLst>
          </p:cNvPr>
          <p:cNvSpPr/>
          <p:nvPr/>
        </p:nvSpPr>
        <p:spPr>
          <a:xfrm>
            <a:off x="4014249" y="5437746"/>
            <a:ext cx="1776388" cy="641928"/>
          </a:xfrm>
          <a:prstGeom prst="roundRect">
            <a:avLst/>
          </a:prstGeom>
          <a:solidFill>
            <a:srgbClr val="203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0" name="Graphic 49" descr="Plant with solid fill">
            <a:extLst>
              <a:ext uri="{FF2B5EF4-FFF2-40B4-BE49-F238E27FC236}">
                <a16:creationId xmlns:a16="http://schemas.microsoft.com/office/drawing/2014/main" id="{62A591D0-B27B-2F6C-AD5A-3D284E92F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57547" y="5525029"/>
            <a:ext cx="613713" cy="61371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3B55932-D351-0724-FE76-6A99E443E644}"/>
              </a:ext>
            </a:extLst>
          </p:cNvPr>
          <p:cNvSpPr/>
          <p:nvPr/>
        </p:nvSpPr>
        <p:spPr>
          <a:xfrm>
            <a:off x="4555392" y="5489308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+0,2%</a:t>
            </a:r>
            <a:endParaRPr lang="fr-FR" sz="20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B4C6962-0A49-3726-F1E3-46116E330231}"/>
              </a:ext>
            </a:extLst>
          </p:cNvPr>
          <p:cNvSpPr/>
          <p:nvPr/>
        </p:nvSpPr>
        <p:spPr>
          <a:xfrm>
            <a:off x="4112176" y="2973980"/>
            <a:ext cx="1776388" cy="641928"/>
          </a:xfrm>
          <a:prstGeom prst="roundRect">
            <a:avLst/>
          </a:prstGeom>
          <a:solidFill>
            <a:srgbClr val="8F9D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5" name="Graphic 54" descr="Plant with solid fill">
            <a:extLst>
              <a:ext uri="{FF2B5EF4-FFF2-40B4-BE49-F238E27FC236}">
                <a16:creationId xmlns:a16="http://schemas.microsoft.com/office/drawing/2014/main" id="{1AC39694-602E-9419-71F5-3D4238DE8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5474" y="3061263"/>
            <a:ext cx="613713" cy="6137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1A876BE-9D98-D95D-5B5C-DAEE6FDABFFD}"/>
              </a:ext>
            </a:extLst>
          </p:cNvPr>
          <p:cNvSpPr/>
          <p:nvPr/>
        </p:nvSpPr>
        <p:spPr>
          <a:xfrm>
            <a:off x="4653319" y="3025542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+1,4%</a:t>
            </a:r>
            <a:endParaRPr lang="fr-FR" sz="20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04531CC-77BF-5707-58C0-6ABF38CD594D}"/>
              </a:ext>
            </a:extLst>
          </p:cNvPr>
          <p:cNvSpPr/>
          <p:nvPr/>
        </p:nvSpPr>
        <p:spPr>
          <a:xfrm>
            <a:off x="1356003" y="1558574"/>
            <a:ext cx="1776388" cy="641928"/>
          </a:xfrm>
          <a:prstGeom prst="roundRect">
            <a:avLst/>
          </a:prstGeom>
          <a:solidFill>
            <a:srgbClr val="C7CE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9" name="Graphic 58" descr="Plant with solid fill">
            <a:extLst>
              <a:ext uri="{FF2B5EF4-FFF2-40B4-BE49-F238E27FC236}">
                <a16:creationId xmlns:a16="http://schemas.microsoft.com/office/drawing/2014/main" id="{1F44A3A7-102D-74F3-5788-31E1A217B1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9301" y="1645857"/>
            <a:ext cx="613713" cy="61371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ACC9E43-D0ED-138B-DB2B-069F42B063C4}"/>
              </a:ext>
            </a:extLst>
          </p:cNvPr>
          <p:cNvSpPr/>
          <p:nvPr/>
        </p:nvSpPr>
        <p:spPr>
          <a:xfrm>
            <a:off x="1897146" y="1610136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noProof="0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+2,1%</a:t>
            </a:r>
            <a:endParaRPr lang="fr-FR" sz="2000" b="1" noProof="0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8F07168-36BD-2A2F-80BF-FD831D600138}"/>
              </a:ext>
            </a:extLst>
          </p:cNvPr>
          <p:cNvCxnSpPr>
            <a:cxnSpLocks/>
            <a:stCxn id="49" idx="1"/>
            <a:endCxn id="44" idx="6"/>
          </p:cNvCxnSpPr>
          <p:nvPr/>
        </p:nvCxnSpPr>
        <p:spPr>
          <a:xfrm rot="10800000">
            <a:off x="2885439" y="5344316"/>
            <a:ext cx="1128810" cy="414395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87FA2A8D-4637-A085-4DAF-20CAC2464203}"/>
              </a:ext>
            </a:extLst>
          </p:cNvPr>
          <p:cNvCxnSpPr>
            <a:cxnSpLocks/>
            <a:stCxn id="54" idx="1"/>
            <a:endCxn id="43" idx="6"/>
          </p:cNvCxnSpPr>
          <p:nvPr/>
        </p:nvCxnSpPr>
        <p:spPr>
          <a:xfrm rot="10800000" flipV="1">
            <a:off x="3462964" y="3294943"/>
            <a:ext cx="649212" cy="1474305"/>
          </a:xfrm>
          <a:prstGeom prst="bentConnector3">
            <a:avLst>
              <a:gd name="adj1" fmla="val 50000"/>
            </a:avLst>
          </a:prstGeom>
          <a:ln w="38100">
            <a:solidFill>
              <a:srgbClr val="8F9DE2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Connector: Elbow 1037">
            <a:extLst>
              <a:ext uri="{FF2B5EF4-FFF2-40B4-BE49-F238E27FC236}">
                <a16:creationId xmlns:a16="http://schemas.microsoft.com/office/drawing/2014/main" id="{B2B33545-A310-5E10-264B-E9B07258605E}"/>
              </a:ext>
            </a:extLst>
          </p:cNvPr>
          <p:cNvCxnSpPr>
            <a:cxnSpLocks/>
            <a:stCxn id="58" idx="1"/>
            <a:endCxn id="42" idx="1"/>
          </p:cNvCxnSpPr>
          <p:nvPr/>
        </p:nvCxnSpPr>
        <p:spPr>
          <a:xfrm rot="10800000" flipV="1">
            <a:off x="938473" y="1879537"/>
            <a:ext cx="417530" cy="1052975"/>
          </a:xfrm>
          <a:prstGeom prst="bentConnector2">
            <a:avLst/>
          </a:prstGeom>
          <a:ln w="38100">
            <a:solidFill>
              <a:srgbClr val="C7CEF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DD86279-22E5-FF12-EC96-D6D13E2A4BDC}"/>
              </a:ext>
            </a:extLst>
          </p:cNvPr>
          <p:cNvSpPr/>
          <p:nvPr/>
        </p:nvSpPr>
        <p:spPr>
          <a:xfrm>
            <a:off x="3475920" y="1582624"/>
            <a:ext cx="2412644" cy="1018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/>
            <a:r>
              <a:rPr lang="fr-FR" sz="1400" b="1">
                <a:solidFill>
                  <a:schemeClr val="tx1">
                    <a:lumMod val="90000"/>
                    <a:lumOff val="10000"/>
                  </a:schemeClr>
                </a:solidFill>
              </a:rPr>
              <a:t>Interprétation :</a:t>
            </a:r>
          </a:p>
          <a:p>
            <a:pPr algn="r"/>
            <a:r>
              <a:rPr lang="fr-FR" sz="1400" b="1">
                <a:solidFill>
                  <a:schemeClr val="tx1">
                    <a:lumMod val="90000"/>
                    <a:lumOff val="10000"/>
                  </a:schemeClr>
                </a:solidFill>
              </a:rPr>
              <a:t>Hausse potentiel du CA chez Leclerc en cas de capture de 100% des magasins d’un périmètre.</a:t>
            </a:r>
            <a:endParaRPr lang="fr-FR" sz="14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08CBF93-A541-B9A1-A595-305876852B39}"/>
              </a:ext>
            </a:extLst>
          </p:cNvPr>
          <p:cNvSpPr/>
          <p:nvPr/>
        </p:nvSpPr>
        <p:spPr>
          <a:xfrm>
            <a:off x="155083" y="5637702"/>
            <a:ext cx="1557001" cy="605859"/>
          </a:xfrm>
          <a:prstGeom prst="wedgeRectCallout">
            <a:avLst>
              <a:gd name="adj1" fmla="val 38350"/>
              <a:gd name="adj2" fmla="val -7171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noProof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Aucun produit Bombay vendu sur les 3 derniers mois.</a:t>
            </a:r>
            <a:endParaRPr lang="fr-FR" sz="1200" noProof="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4CD16-7378-5BE1-3ADB-9CAE5A976907}"/>
              </a:ext>
            </a:extLst>
          </p:cNvPr>
          <p:cNvSpPr/>
          <p:nvPr/>
        </p:nvSpPr>
        <p:spPr>
          <a:xfrm>
            <a:off x="1602725" y="5440760"/>
            <a:ext cx="1226243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fr-FR" sz="14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Océan bleu</a:t>
            </a: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endParaRPr lang="fr-FR" sz="1400" b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CF61E4-8D4B-FF53-F894-1487B3E2A99F}"/>
              </a:ext>
            </a:extLst>
          </p:cNvPr>
          <p:cNvSpPr/>
          <p:nvPr/>
        </p:nvSpPr>
        <p:spPr>
          <a:xfrm>
            <a:off x="1360131" y="4218063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modéré</a:t>
            </a:r>
          </a:p>
          <a:p>
            <a:pPr algn="ctr"/>
            <a:r>
              <a:rPr lang="fr-FR" sz="1400" b="1" dirty="0">
                <a:solidFill>
                  <a:schemeClr val="tx2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91E59-EE8A-3782-510B-D0A3F122C8B0}"/>
              </a:ext>
            </a:extLst>
          </p:cNvPr>
          <p:cNvSpPr/>
          <p:nvPr/>
        </p:nvSpPr>
        <p:spPr>
          <a:xfrm>
            <a:off x="1360131" y="3059974"/>
            <a:ext cx="1711432" cy="414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Potentiel faible</a:t>
            </a:r>
          </a:p>
          <a:p>
            <a:pPr algn="ctr"/>
            <a:r>
              <a:rPr lang="fr-F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1F396-CE59-E0B6-C1BC-D312509755C4}"/>
              </a:ext>
            </a:extLst>
          </p:cNvPr>
          <p:cNvSpPr/>
          <p:nvPr/>
        </p:nvSpPr>
        <p:spPr>
          <a:xfrm>
            <a:off x="4555392" y="5757557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48D9-A07E-0E58-D595-312ECD64ABB2}"/>
              </a:ext>
            </a:extLst>
          </p:cNvPr>
          <p:cNvSpPr/>
          <p:nvPr/>
        </p:nvSpPr>
        <p:spPr>
          <a:xfrm>
            <a:off x="4653319" y="3293791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1E4853-8DD8-B3E6-3BCB-000FAD6CEF65}"/>
              </a:ext>
            </a:extLst>
          </p:cNvPr>
          <p:cNvSpPr/>
          <p:nvPr/>
        </p:nvSpPr>
        <p:spPr>
          <a:xfrm>
            <a:off x="1897146" y="1878385"/>
            <a:ext cx="1174416" cy="32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20307E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Gain CA potentiel</a:t>
            </a:r>
          </a:p>
        </p:txBody>
      </p:sp>
    </p:spTree>
    <p:extLst>
      <p:ext uri="{BB962C8B-B14F-4D97-AF65-F5344CB8AC3E}">
        <p14:creationId xmlns:p14="http://schemas.microsoft.com/office/powerpoint/2010/main" val="269201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AF17-CD8C-50D5-450C-3A8A2F6E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C143B-1D08-9DC6-0BBD-2C17757050C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3B18B-A6AC-5D71-261B-9D747010C954}"/>
              </a:ext>
            </a:extLst>
          </p:cNvPr>
          <p:cNvSpPr/>
          <p:nvPr/>
        </p:nvSpPr>
        <p:spPr>
          <a:xfrm>
            <a:off x="5144636" y="1403928"/>
            <a:ext cx="6514431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56C2E9-91C2-819E-F2A6-738EC1994BB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360C7-ADE9-76B8-F395-46724874A5B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B005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983FE6-092C-B4AF-AD45-35B8CADCAF7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67B94B-4558-ED7D-CC65-B610606C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14F66-7723-9C51-C00E-B592327029B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Les magasins non adressés par Bombay sont ils localisés dans une région spécifique ou sur un format de magasin Leclerc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CD7A7-46CF-C8B9-CDAB-11D2B02A5B87}"/>
              </a:ext>
            </a:extLst>
          </p:cNvPr>
          <p:cNvGrpSpPr/>
          <p:nvPr/>
        </p:nvGrpSpPr>
        <p:grpSpPr>
          <a:xfrm>
            <a:off x="898070" y="1563201"/>
            <a:ext cx="3060000" cy="534498"/>
            <a:chOff x="1050129" y="1563201"/>
            <a:chExt cx="4326467" cy="534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0E9D64-00C3-8DDB-9FA9-BC7A0E6D66C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du potentiel de CA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BA904E-A789-444B-2018-5C4E31374EB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6D06FF-D653-11D7-AED6-9EE6E5B380AD}"/>
              </a:ext>
            </a:extLst>
          </p:cNvPr>
          <p:cNvGrpSpPr/>
          <p:nvPr/>
        </p:nvGrpSpPr>
        <p:grpSpPr>
          <a:xfrm>
            <a:off x="5519251" y="1563201"/>
            <a:ext cx="3410741" cy="534498"/>
            <a:chOff x="5519251" y="1563201"/>
            <a:chExt cx="3410741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3CF26A-9846-51E8-06CA-4CCDE43F41EF}"/>
                </a:ext>
              </a:extLst>
            </p:cNvPr>
            <p:cNvSpPr txBox="1"/>
            <p:nvPr/>
          </p:nvSpPr>
          <p:spPr>
            <a:xfrm>
              <a:off x="5519251" y="1563201"/>
              <a:ext cx="3410741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Magasins à adresser par taille en valeur…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99431-C87D-2432-B597-AF3C3E75BDCB}"/>
                </a:ext>
              </a:extLst>
            </p:cNvPr>
            <p:cNvSpPr txBox="1"/>
            <p:nvPr/>
          </p:nvSpPr>
          <p:spPr>
            <a:xfrm>
              <a:off x="5519251" y="1787741"/>
              <a:ext cx="306000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11073A-D900-9179-B74E-D52E25D3C14D}"/>
              </a:ext>
            </a:extLst>
          </p:cNvPr>
          <p:cNvSpPr txBox="1"/>
          <p:nvPr/>
        </p:nvSpPr>
        <p:spPr>
          <a:xfrm>
            <a:off x="9203378" y="1563201"/>
            <a:ext cx="2290547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… et en pourcentage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47AD79C-CCFF-6539-3D34-C9CFD5501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990623"/>
              </p:ext>
            </p:extLst>
          </p:nvPr>
        </p:nvGraphicFramePr>
        <p:xfrm>
          <a:off x="5403297" y="1891975"/>
          <a:ext cx="6351908" cy="438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45BE0B8-3DBB-427C-B0D9-D04FD7825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707125"/>
              </p:ext>
            </p:extLst>
          </p:nvPr>
        </p:nvGraphicFramePr>
        <p:xfrm>
          <a:off x="9071977" y="2449339"/>
          <a:ext cx="2433852" cy="339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997DBCC9-5A9B-AD83-DC36-2F90A67CE7DD}"/>
              </a:ext>
            </a:extLst>
          </p:cNvPr>
          <p:cNvGrpSpPr/>
          <p:nvPr/>
        </p:nvGrpSpPr>
        <p:grpSpPr>
          <a:xfrm>
            <a:off x="6096025" y="2583733"/>
            <a:ext cx="5257775" cy="3110490"/>
            <a:chOff x="5985164" y="2814450"/>
            <a:chExt cx="5770017" cy="29340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09DC7E-D85F-3569-0C1B-5C9599113451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2814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D4C382-0DCB-7B0B-DBE6-C3E1E0F369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081177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B7E436-A63D-F137-963E-E9729A0F88C2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34790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8D6CC1-ECAF-E80E-235D-B8A7AEBFA4AA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637034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7B35623-0F9A-A93D-7B0F-51F5E0F6200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3881358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B5A0FE-34BD-DCF7-8688-CFEA6CFDC67D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148085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F5F371F-BC18-7863-F87C-D164D7085F43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414812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642B80-4435-E503-AFE1-C85F048211FB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681539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EB14F8-F0D8-D63C-5926-49407C8F743F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4948266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DD4361-D65D-C84E-DEA4-DBFF8D5A1FDE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214993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632CAC-11AF-A3A4-D4E6-AF352D1F4BEC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48172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E4641DA-4BA1-9412-923B-B84E6D06E917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4" y="5748450"/>
              <a:ext cx="577001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5" name="Chart 44">
                <a:extLst>
                  <a:ext uri="{FF2B5EF4-FFF2-40B4-BE49-F238E27FC236}">
                    <a16:creationId xmlns:a16="http://schemas.microsoft.com/office/drawing/2014/main" id="{188C47D5-33DD-2046-87AE-8A266485AB9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6654090"/>
                  </p:ext>
                </p:extLst>
              </p:nvPr>
            </p:nvGraphicFramePr>
            <p:xfrm>
              <a:off x="898071" y="2246550"/>
              <a:ext cx="4125192" cy="39961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45" name="Chart 44">
                <a:extLst>
                  <a:ext uri="{FF2B5EF4-FFF2-40B4-BE49-F238E27FC236}">
                    <a16:creationId xmlns:a16="http://schemas.microsoft.com/office/drawing/2014/main" id="{188C47D5-33DD-2046-87AE-8A266485A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071" y="2246550"/>
                <a:ext cx="4125192" cy="399614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BF75263E-97F6-D460-320E-52C0F397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331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ADFF-A714-56BF-8114-9D2DF47E1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73B4E0-CD6E-3870-AF32-D576A1F20A7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82380-E71D-695A-4D6F-11C5F0CA7C49}"/>
              </a:ext>
            </a:extLst>
          </p:cNvPr>
          <p:cNvSpPr/>
          <p:nvPr/>
        </p:nvSpPr>
        <p:spPr>
          <a:xfrm>
            <a:off x="532928" y="1403928"/>
            <a:ext cx="765156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C9651A-FBE3-4082-DB8B-386F530F1D7B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B1829-C9AA-D76E-82E7-FFD85541A7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B006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FF0FEBD-ED91-EC69-7D1B-D8719101933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n°1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Conquérir les bons magasins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F4CAB-810B-A91B-66D6-739206CBC0AB}"/>
              </a:ext>
            </a:extLst>
          </p:cNvPr>
          <p:cNvSpPr txBox="1"/>
          <p:nvPr/>
        </p:nvSpPr>
        <p:spPr>
          <a:xfrm>
            <a:off x="898070" y="492774"/>
            <a:ext cx="7569036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potentiel stratégique des magasins qui ne sont pas encore adressés par Bombay ? 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85420-C2C2-E1F6-CA6D-CE4AAB809527}"/>
              </a:ext>
            </a:extLst>
          </p:cNvPr>
          <p:cNvGrpSpPr/>
          <p:nvPr/>
        </p:nvGrpSpPr>
        <p:grpSpPr>
          <a:xfrm>
            <a:off x="898069" y="1563201"/>
            <a:ext cx="7399482" cy="534498"/>
            <a:chOff x="1050128" y="1563201"/>
            <a:chExt cx="5448674" cy="534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972D8-B3FD-E88E-2048-B7D156A16DBB}"/>
                </a:ext>
              </a:extLst>
            </p:cNvPr>
            <p:cNvSpPr txBox="1"/>
            <p:nvPr/>
          </p:nvSpPr>
          <p:spPr>
            <a:xfrm>
              <a:off x="1050128" y="1563201"/>
              <a:ext cx="5448674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Potentiel et intensité concurrentielle pour chaque magasin non adressé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B5A54C-4162-84F2-43F3-4A45549AA27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E6D2957-CFDC-4660-BE7C-FA0493390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525575"/>
              </p:ext>
            </p:extLst>
          </p:nvPr>
        </p:nvGraphicFramePr>
        <p:xfrm>
          <a:off x="1481348" y="2327238"/>
          <a:ext cx="6408000" cy="33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846B83-0D56-22A3-BE6B-08E4BC264E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5002864"/>
              </p:ext>
            </p:extLst>
          </p:nvPr>
        </p:nvGraphicFramePr>
        <p:xfrm>
          <a:off x="724752" y="2350920"/>
          <a:ext cx="7318518" cy="3847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EECDF67D-31F1-216D-9E58-165A611DA202}"/>
              </a:ext>
            </a:extLst>
          </p:cNvPr>
          <p:cNvGrpSpPr/>
          <p:nvPr/>
        </p:nvGrpSpPr>
        <p:grpSpPr>
          <a:xfrm>
            <a:off x="1420090" y="5908350"/>
            <a:ext cx="969855" cy="333350"/>
            <a:chOff x="1396341" y="5908350"/>
            <a:chExt cx="969855" cy="333350"/>
          </a:xfrm>
        </p:grpSpPr>
        <p:pic>
          <p:nvPicPr>
            <p:cNvPr id="18" name="Graphic 17" descr="Badge Unfollow with solid fill">
              <a:extLst>
                <a:ext uri="{FF2B5EF4-FFF2-40B4-BE49-F238E27FC236}">
                  <a16:creationId xmlns:a16="http://schemas.microsoft.com/office/drawing/2014/main" id="{C2A57FB3-817E-8F2A-E36F-31F78F44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6341" y="5908350"/>
              <a:ext cx="333350" cy="3333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130B27-91B1-C0D9-57B0-C8D91C999A8B}"/>
                </a:ext>
              </a:extLst>
            </p:cNvPr>
            <p:cNvSpPr txBox="1"/>
            <p:nvPr/>
          </p:nvSpPr>
          <p:spPr>
            <a:xfrm>
              <a:off x="1729691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E4751-0748-D8D2-11E0-E5B047561FC8}"/>
              </a:ext>
            </a:extLst>
          </p:cNvPr>
          <p:cNvGrpSpPr/>
          <p:nvPr/>
        </p:nvGrpSpPr>
        <p:grpSpPr>
          <a:xfrm>
            <a:off x="6912648" y="5908350"/>
            <a:ext cx="1031521" cy="333350"/>
            <a:chOff x="7506416" y="5908350"/>
            <a:chExt cx="1031521" cy="333350"/>
          </a:xfrm>
        </p:grpSpPr>
        <p:pic>
          <p:nvPicPr>
            <p:cNvPr id="20" name="Graphic 19" descr="Badge Follow with solid fill">
              <a:extLst>
                <a:ext uri="{FF2B5EF4-FFF2-40B4-BE49-F238E27FC236}">
                  <a16:creationId xmlns:a16="http://schemas.microsoft.com/office/drawing/2014/main" id="{A8EDE024-F5F6-F42A-3FAD-F74925A6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4587" y="5908350"/>
              <a:ext cx="333350" cy="3333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76D75-1659-1D75-F652-02037F0D0049}"/>
                </a:ext>
              </a:extLst>
            </p:cNvPr>
            <p:cNvSpPr txBox="1"/>
            <p:nvPr/>
          </p:nvSpPr>
          <p:spPr>
            <a:xfrm>
              <a:off x="7506416" y="592004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601A48-A8A8-B7B2-54FD-15060726EB70}"/>
              </a:ext>
            </a:extLst>
          </p:cNvPr>
          <p:cNvGrpSpPr/>
          <p:nvPr/>
        </p:nvGrpSpPr>
        <p:grpSpPr>
          <a:xfrm>
            <a:off x="701182" y="4741320"/>
            <a:ext cx="333350" cy="1000942"/>
            <a:chOff x="855563" y="4705695"/>
            <a:chExt cx="333350" cy="1000942"/>
          </a:xfrm>
        </p:grpSpPr>
        <p:pic>
          <p:nvPicPr>
            <p:cNvPr id="21" name="Graphic 20" descr="Badge Unfollow with solid fill">
              <a:extLst>
                <a:ext uri="{FF2B5EF4-FFF2-40B4-BE49-F238E27FC236}">
                  <a16:creationId xmlns:a16="http://schemas.microsoft.com/office/drawing/2014/main" id="{0ADDF8FF-D39A-2741-20EE-15C25DA2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5563" y="5373287"/>
              <a:ext cx="333350" cy="3333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37B5A2-A193-4664-AE0B-3178AA1D9BAF}"/>
                </a:ext>
              </a:extLst>
            </p:cNvPr>
            <p:cNvSpPr txBox="1"/>
            <p:nvPr/>
          </p:nvSpPr>
          <p:spPr>
            <a:xfrm rot="16200000">
              <a:off x="703986" y="4868969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  <a:latin typeface="Aptos" panose="020B0004020202020204" pitchFamily="34" charset="0"/>
                </a:rPr>
                <a:t>Forte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D38CEF-7C41-A27E-D967-9F5D0A67EC01}"/>
              </a:ext>
            </a:extLst>
          </p:cNvPr>
          <p:cNvGrpSpPr/>
          <p:nvPr/>
        </p:nvGrpSpPr>
        <p:grpSpPr>
          <a:xfrm>
            <a:off x="701182" y="2343505"/>
            <a:ext cx="333350" cy="1017505"/>
            <a:chOff x="688888" y="2313142"/>
            <a:chExt cx="333350" cy="1017505"/>
          </a:xfrm>
        </p:grpSpPr>
        <p:pic>
          <p:nvPicPr>
            <p:cNvPr id="22" name="Graphic 21" descr="Badge Follow with solid fill">
              <a:extLst>
                <a:ext uri="{FF2B5EF4-FFF2-40B4-BE49-F238E27FC236}">
                  <a16:creationId xmlns:a16="http://schemas.microsoft.com/office/drawing/2014/main" id="{0EB6E447-F7CA-07DF-885A-0EACA9EA0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8888" y="2313142"/>
              <a:ext cx="333350" cy="3333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041108-4A3A-5F93-3A45-AF53A5B442E4}"/>
                </a:ext>
              </a:extLst>
            </p:cNvPr>
            <p:cNvSpPr txBox="1"/>
            <p:nvPr/>
          </p:nvSpPr>
          <p:spPr>
            <a:xfrm rot="16200000">
              <a:off x="537311" y="2857416"/>
              <a:ext cx="63650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pPr algn="r"/>
              <a:r>
                <a:rPr lang="fr-FR" sz="1400" b="1" dirty="0">
                  <a:solidFill>
                    <a:schemeClr val="accent6"/>
                  </a:solidFill>
                  <a:latin typeface="Aptos" panose="020B0004020202020204" pitchFamily="34" charset="0"/>
                </a:rPr>
                <a:t>Faible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FD6DCE-0713-7F0A-83E7-8581111E4393}"/>
              </a:ext>
            </a:extLst>
          </p:cNvPr>
          <p:cNvGrpSpPr/>
          <p:nvPr/>
        </p:nvGrpSpPr>
        <p:grpSpPr>
          <a:xfrm>
            <a:off x="8630480" y="0"/>
            <a:ext cx="3561521" cy="6858000"/>
            <a:chOff x="8630480" y="0"/>
            <a:chExt cx="3561521" cy="6858000"/>
          </a:xfrm>
        </p:grpSpPr>
        <p:pic>
          <p:nvPicPr>
            <p:cNvPr id="33" name="Picture 32" descr="Chess pieces">
              <a:extLst>
                <a:ext uri="{FF2B5EF4-FFF2-40B4-BE49-F238E27FC236}">
                  <a16:creationId xmlns:a16="http://schemas.microsoft.com/office/drawing/2014/main" id="{745C9EC1-2EB1-B2D5-64EC-A55ED66FF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1" r="1" b="2169"/>
            <a:stretch>
              <a:fillRect/>
            </a:stretch>
          </p:blipFill>
          <p:spPr>
            <a:xfrm>
              <a:off x="8630480" y="0"/>
              <a:ext cx="3561520" cy="685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79DAA1-CA67-2967-8DC0-F487CF2E1EDE}"/>
                </a:ext>
              </a:extLst>
            </p:cNvPr>
            <p:cNvSpPr/>
            <p:nvPr/>
          </p:nvSpPr>
          <p:spPr>
            <a:xfrm>
              <a:off x="8630481" y="0"/>
              <a:ext cx="3561520" cy="6858000"/>
            </a:xfrm>
            <a:prstGeom prst="rect">
              <a:avLst/>
            </a:prstGeom>
            <a:solidFill>
              <a:srgbClr val="30323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CD2F690B-B7F8-D09E-8C25-EED1537C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28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52D7D84F-3EF3-5405-2681-5D80DAB8E9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DBE9C-D305-F129-2A70-290365363034}"/>
              </a:ext>
            </a:extLst>
          </p:cNvPr>
          <p:cNvGrpSpPr/>
          <p:nvPr/>
        </p:nvGrpSpPr>
        <p:grpSpPr>
          <a:xfrm>
            <a:off x="8941556" y="1065595"/>
            <a:ext cx="593561" cy="365125"/>
            <a:chOff x="8890374" y="1401540"/>
            <a:chExt cx="2743202" cy="1192336"/>
          </a:xfrm>
          <a:effectLst>
            <a:glow rad="63500">
              <a:schemeClr val="tx2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36A32E-AA70-40D5-D9D6-001970106BC7}"/>
                </a:ext>
              </a:extLst>
            </p:cNvPr>
            <p:cNvSpPr/>
            <p:nvPr/>
          </p:nvSpPr>
          <p:spPr>
            <a:xfrm>
              <a:off x="8890374" y="1401540"/>
              <a:ext cx="2743199" cy="11923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321E4D92-EEE0-B37F-F998-A1D0E052ADFF}"/>
                </a:ext>
              </a:extLst>
            </p:cNvPr>
            <p:cNvSpPr/>
            <p:nvPr/>
          </p:nvSpPr>
          <p:spPr>
            <a:xfrm>
              <a:off x="8890374" y="1679477"/>
              <a:ext cx="1826206" cy="914399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670E9746-1022-8F7E-C52D-80DDF085AF88}"/>
                </a:ext>
              </a:extLst>
            </p:cNvPr>
            <p:cNvSpPr/>
            <p:nvPr/>
          </p:nvSpPr>
          <p:spPr>
            <a:xfrm rot="10800000">
              <a:off x="9807370" y="1401542"/>
              <a:ext cx="1826206" cy="914399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A2C24B-27D2-9599-E40C-E8CA1AC3877C}"/>
              </a:ext>
            </a:extLst>
          </p:cNvPr>
          <p:cNvGrpSpPr/>
          <p:nvPr/>
        </p:nvGrpSpPr>
        <p:grpSpPr>
          <a:xfrm>
            <a:off x="8941556" y="2863741"/>
            <a:ext cx="593560" cy="365125"/>
            <a:chOff x="8890376" y="1401540"/>
            <a:chExt cx="2743200" cy="1192337"/>
          </a:xfrm>
          <a:effectLst>
            <a:glow rad="63500">
              <a:schemeClr val="accent4">
                <a:alpha val="40000"/>
              </a:schemeClr>
            </a:glow>
          </a:effectLst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33C03D-59C9-C09D-1718-340C66C2F493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0D340AF3-04B5-894E-EB12-4584922C539B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FF8F3B04-B6FB-130C-EBA7-93D52208C9D3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0148B7-CC94-C2B7-8E6B-BB252F076810}"/>
              </a:ext>
            </a:extLst>
          </p:cNvPr>
          <p:cNvGrpSpPr/>
          <p:nvPr/>
        </p:nvGrpSpPr>
        <p:grpSpPr>
          <a:xfrm>
            <a:off x="8941556" y="4661886"/>
            <a:ext cx="593560" cy="365125"/>
            <a:chOff x="8890376" y="1401540"/>
            <a:chExt cx="2743200" cy="1192337"/>
          </a:xfrm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6DF0C5-4700-464F-F011-02057DC4755C}"/>
                </a:ext>
              </a:extLst>
            </p:cNvPr>
            <p:cNvSpPr/>
            <p:nvPr/>
          </p:nvSpPr>
          <p:spPr>
            <a:xfrm>
              <a:off x="8890376" y="1401540"/>
              <a:ext cx="2743200" cy="1192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ight Triangle 62">
              <a:extLst>
                <a:ext uri="{FF2B5EF4-FFF2-40B4-BE49-F238E27FC236}">
                  <a16:creationId xmlns:a16="http://schemas.microsoft.com/office/drawing/2014/main" id="{6B15E244-70E4-E0BF-05FF-F92B5D7E00CD}"/>
                </a:ext>
              </a:extLst>
            </p:cNvPr>
            <p:cNvSpPr/>
            <p:nvPr/>
          </p:nvSpPr>
          <p:spPr>
            <a:xfrm>
              <a:off x="8890376" y="1679477"/>
              <a:ext cx="1826206" cy="91440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4" name="Right Triangle 1023">
              <a:extLst>
                <a:ext uri="{FF2B5EF4-FFF2-40B4-BE49-F238E27FC236}">
                  <a16:creationId xmlns:a16="http://schemas.microsoft.com/office/drawing/2014/main" id="{0D21524A-6CAE-BDD8-576C-DBBA1A2F1606}"/>
                </a:ext>
              </a:extLst>
            </p:cNvPr>
            <p:cNvSpPr/>
            <p:nvPr/>
          </p:nvSpPr>
          <p:spPr>
            <a:xfrm rot="10800000">
              <a:off x="9807370" y="1401541"/>
              <a:ext cx="1826206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E966E33A-AD6A-35A2-54FD-48CBC3E91B25}"/>
              </a:ext>
            </a:extLst>
          </p:cNvPr>
          <p:cNvSpPr txBox="1"/>
          <p:nvPr/>
        </p:nvSpPr>
        <p:spPr>
          <a:xfrm>
            <a:off x="9737766" y="998232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OCÉAN BLEU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important et une intensité concurrentielle faible.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342A21B5-B820-B106-3E89-92671D8E94E8}"/>
              </a:ext>
            </a:extLst>
          </p:cNvPr>
          <p:cNvSpPr txBox="1"/>
          <p:nvPr/>
        </p:nvSpPr>
        <p:spPr>
          <a:xfrm>
            <a:off x="9737766" y="2802028"/>
            <a:ext cx="2244437" cy="95628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MODÉRÉ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ayant un potentiel et une concurrence équilibrée.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CF0437E-CD54-A1AC-BA4C-15C94141450C}"/>
              </a:ext>
            </a:extLst>
          </p:cNvPr>
          <p:cNvSpPr txBox="1"/>
          <p:nvPr/>
        </p:nvSpPr>
        <p:spPr>
          <a:xfrm>
            <a:off x="9737766" y="4605825"/>
            <a:ext cx="2244437" cy="987066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POTENTIEL FAIBLE</a:t>
            </a:r>
          </a:p>
          <a:p>
            <a:r>
              <a:rPr lang="fr-FR" sz="1400" dirty="0">
                <a:solidFill>
                  <a:schemeClr val="bg1"/>
                </a:solidFill>
                <a:latin typeface="Aptos" panose="020B0004020202020204" pitchFamily="34" charset="0"/>
              </a:rPr>
              <a:t>Magasins à faible potentiel ou dont l’intensité concurrentielle est élevée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1028" name="Chart 1027">
            <a:extLst>
              <a:ext uri="{FF2B5EF4-FFF2-40B4-BE49-F238E27FC236}">
                <a16:creationId xmlns:a16="http://schemas.microsoft.com/office/drawing/2014/main" id="{1634C4C8-CDBF-BB4D-2D72-BC7D576C7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694981"/>
              </p:ext>
            </p:extLst>
          </p:nvPr>
        </p:nvGraphicFramePr>
        <p:xfrm>
          <a:off x="8941555" y="5447008"/>
          <a:ext cx="3052737" cy="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030" name="Chart 1029">
            <a:extLst>
              <a:ext uri="{FF2B5EF4-FFF2-40B4-BE49-F238E27FC236}">
                <a16:creationId xmlns:a16="http://schemas.microsoft.com/office/drawing/2014/main" id="{ACFDFC77-07FA-45F3-AB6A-930272E469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79558"/>
              </p:ext>
            </p:extLst>
          </p:nvPr>
        </p:nvGraphicFramePr>
        <p:xfrm>
          <a:off x="8941555" y="1799469"/>
          <a:ext cx="3052737" cy="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031" name="Chart 1030">
            <a:extLst>
              <a:ext uri="{FF2B5EF4-FFF2-40B4-BE49-F238E27FC236}">
                <a16:creationId xmlns:a16="http://schemas.microsoft.com/office/drawing/2014/main" id="{1634C4C8-CDBF-BB4D-2D72-BC7D576C7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631556"/>
              </p:ext>
            </p:extLst>
          </p:nvPr>
        </p:nvGraphicFramePr>
        <p:xfrm>
          <a:off x="8941555" y="3612847"/>
          <a:ext cx="3052737" cy="95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2238459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0B36-25A4-6A09-01FD-18845F6E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1A5561-0FBE-08E7-6725-4976E8A2517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593330-B07E-2C5A-2EAC-2C04CC910502}"/>
              </a:ext>
            </a:extLst>
          </p:cNvPr>
          <p:cNvSpPr/>
          <p:nvPr/>
        </p:nvSpPr>
        <p:spPr>
          <a:xfrm>
            <a:off x="532929" y="1403928"/>
            <a:ext cx="1112613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8EE5AB-0EEB-A037-0E22-EF1077AF50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39760-DD12-3D66-DD7A-F6F5F4DACA4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B014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C934A0-60B9-3FB9-8CC1-F5FC09E97ED5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FC5A8EA-5C92-C6FC-0789-EC4170316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4A385-0AAC-5B5F-DA64-A8FE86B42C56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Bombay parvient elle à améliorer sa pénétration des points de ventes déjà adressés ? (i.e. augmenter le nombre de références proposées).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46149-B2C7-1A98-1FDA-AB3826D87017}"/>
              </a:ext>
            </a:extLst>
          </p:cNvPr>
          <p:cNvGrpSpPr/>
          <p:nvPr/>
        </p:nvGrpSpPr>
        <p:grpSpPr>
          <a:xfrm>
            <a:off x="898068" y="1563201"/>
            <a:ext cx="10561619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150C71-504C-2305-483B-C632540D77A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produits Bombay proposés en moyenne par magasin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776AEE-53AE-936E-16FF-F066BE7F8A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Du 23 juin 2025 au 22 sept 2025 chez Leclerc – Uniquement sur les magasins proposants au moins 1 produit de la marque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F15A356E-0E95-A1BD-2F6B-CDA9D7E1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29</a:t>
            </a:fld>
            <a:endParaRPr lang="fr-FR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6BCAF18-1BBB-5D7B-672F-0C8111FF69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638495"/>
              </p:ext>
            </p:extLst>
          </p:nvPr>
        </p:nvGraphicFramePr>
        <p:xfrm>
          <a:off x="898068" y="2243165"/>
          <a:ext cx="10455732" cy="3979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3280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7CD18-53B7-4054-A9A8-B6ADA280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ss pieces">
            <a:extLst>
              <a:ext uri="{FF2B5EF4-FFF2-40B4-BE49-F238E27FC236}">
                <a16:creationId xmlns:a16="http://schemas.microsoft.com/office/drawing/2014/main" id="{6E013ABA-421B-FB45-ED9F-78E11012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0" t="1" r="1" b="2169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E15DB9-304D-3DDF-9ED1-2C017C8F7860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46E3E7-DB53-81E9-8C7D-B48F864B3676}"/>
              </a:ext>
            </a:extLst>
          </p:cNvPr>
          <p:cNvSpPr/>
          <p:nvPr/>
        </p:nvSpPr>
        <p:spPr>
          <a:xfrm>
            <a:off x="-1" y="1403928"/>
            <a:ext cx="6095997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05684-5C65-9EF9-1A18-73EC50AFE00F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Périmètre de l’étude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5663AF-6BD5-CFEC-2486-17E520060A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D5BF9-BF7A-7191-ED01-2D3CBE5CB1DD}"/>
              </a:ext>
            </a:extLst>
          </p:cNvPr>
          <p:cNvGrpSpPr/>
          <p:nvPr/>
        </p:nvGrpSpPr>
        <p:grpSpPr>
          <a:xfrm>
            <a:off x="6594305" y="491349"/>
            <a:ext cx="5302520" cy="833178"/>
            <a:chOff x="6594305" y="491349"/>
            <a:chExt cx="5302520" cy="8331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18627F-B52E-7EE6-EB92-D4FE0EC81EA5}"/>
                </a:ext>
              </a:extLst>
            </p:cNvPr>
            <p:cNvSpPr txBox="1"/>
            <p:nvPr/>
          </p:nvSpPr>
          <p:spPr>
            <a:xfrm>
              <a:off x="6988318" y="491349"/>
              <a:ext cx="4908507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>
                  <a:solidFill>
                    <a:schemeClr val="bg1"/>
                  </a:solidFill>
                  <a:latin typeface="Aptos Black" panose="020B0004020202020204" pitchFamily="34" charset="0"/>
                </a:rPr>
                <a:t>Elle couvre 23 marques et se focalise sur Bombay.</a:t>
              </a:r>
              <a:endParaRPr lang="fr-FR" sz="24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716886C-9BE1-A5FE-3B71-F7B2084D70EC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6ADE9B-211B-2AAD-1BFF-FED6432DE489}"/>
              </a:ext>
            </a:extLst>
          </p:cNvPr>
          <p:cNvGrpSpPr/>
          <p:nvPr/>
        </p:nvGrpSpPr>
        <p:grpSpPr>
          <a:xfrm>
            <a:off x="898068" y="1569322"/>
            <a:ext cx="4976357" cy="377986"/>
            <a:chOff x="898068" y="1569322"/>
            <a:chExt cx="4976357" cy="37798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E8A3DC-C402-B50E-67AA-D6A9D39ED3C7}"/>
                </a:ext>
              </a:extLst>
            </p:cNvPr>
            <p:cNvSpPr txBox="1"/>
            <p:nvPr/>
          </p:nvSpPr>
          <p:spPr>
            <a:xfrm>
              <a:off x="898070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de points de ventes Leclerc étudiés par région</a:t>
              </a:r>
              <a:endParaRPr lang="fr-FR" sz="1400" b="1" dirty="0">
                <a:latin typeface="Aptos" panose="020B0004020202020204" pitchFamily="34" charset="0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E7FBE42-5626-8E3E-3996-B9F99063B85A}"/>
                </a:ext>
              </a:extLst>
            </p:cNvPr>
            <p:cNvSpPr/>
            <p:nvPr/>
          </p:nvSpPr>
          <p:spPr>
            <a:xfrm>
              <a:off x="898068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ECC91C-BEC2-D1A2-8C3D-C1B0C7D18272}"/>
              </a:ext>
            </a:extLst>
          </p:cNvPr>
          <p:cNvGrpSpPr/>
          <p:nvPr/>
        </p:nvGrpSpPr>
        <p:grpSpPr>
          <a:xfrm>
            <a:off x="6988317" y="1569322"/>
            <a:ext cx="4976356" cy="377986"/>
            <a:chOff x="6988317" y="1569322"/>
            <a:chExt cx="4976356" cy="37798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402531-C3A1-380B-C23E-536A6F5EB298}"/>
                </a:ext>
              </a:extLst>
            </p:cNvPr>
            <p:cNvSpPr txBox="1"/>
            <p:nvPr/>
          </p:nvSpPr>
          <p:spPr>
            <a:xfrm>
              <a:off x="6988318" y="1569322"/>
              <a:ext cx="497635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solidFill>
                    <a:schemeClr val="bg1"/>
                  </a:solidFill>
                  <a:latin typeface="Aptos" panose="020B0004020202020204" pitchFamily="34" charset="0"/>
                </a:rPr>
                <a:t>Distribution des marques par point de vente au 22 sept 2025</a:t>
              </a:r>
              <a:endParaRPr lang="fr-FR" sz="2400" b="1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AFB5F66-32C6-071A-7BCC-03A48D7124D1}"/>
                </a:ext>
              </a:extLst>
            </p:cNvPr>
            <p:cNvSpPr/>
            <p:nvPr/>
          </p:nvSpPr>
          <p:spPr>
            <a:xfrm>
              <a:off x="6988317" y="1884555"/>
              <a:ext cx="228263" cy="6275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400" b="1" dirty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5F41D80-87D2-64A7-1DD9-9C4B1B041F58}"/>
              </a:ext>
            </a:extLst>
          </p:cNvPr>
          <p:cNvSpPr txBox="1"/>
          <p:nvPr/>
        </p:nvSpPr>
        <p:spPr>
          <a:xfrm>
            <a:off x="898070" y="491349"/>
            <a:ext cx="4976355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Points de ventes Leclerc adressés par région.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E1337-210C-2476-3CB4-50EC50C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F6BDD512-B128-7855-6CBD-8B58933D3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F79E25-C98B-4CE9-CA5F-331D8A31746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A101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E35F29B8-7021-3734-4897-CE0CF1C646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45344222"/>
                  </p:ext>
                </p:extLst>
              </p:nvPr>
            </p:nvGraphicFramePr>
            <p:xfrm>
              <a:off x="570145" y="2120848"/>
              <a:ext cx="5191200" cy="42264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E35F29B8-7021-3734-4897-CE0CF1C646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145" y="2120848"/>
                <a:ext cx="5191200" cy="42264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445CFFE-18FA-C126-DDDC-00533B865E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816080"/>
              </p:ext>
            </p:extLst>
          </p:nvPr>
        </p:nvGraphicFramePr>
        <p:xfrm>
          <a:off x="6782846" y="1898698"/>
          <a:ext cx="4662459" cy="4915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86608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947B-1153-256B-73BD-880B8B97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53D170-A915-A482-4F32-1B3C594407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467A7-0E26-5590-01FD-B9E74F65A19C}"/>
              </a:ext>
            </a:extLst>
          </p:cNvPr>
          <p:cNvSpPr/>
          <p:nvPr/>
        </p:nvSpPr>
        <p:spPr>
          <a:xfrm>
            <a:off x="532929" y="1403928"/>
            <a:ext cx="503622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A9F9AB-7A6E-F519-291F-3820769DD74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D40DE-B107-22EA-BD04-912B55FEF04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B007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C2DABA2-60B7-2F7E-621A-6E7782324A5C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C763E90-240A-3430-CEFE-40F0F124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1EEBB-E43E-368A-E20D-24B530133F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dynamique des différents produits et formats proposés par Bombay chez Leclerc sur le dernier trimestre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3F3CF-DA86-2EE8-E19C-28321B4F8A39}"/>
              </a:ext>
            </a:extLst>
          </p:cNvPr>
          <p:cNvGrpSpPr/>
          <p:nvPr/>
        </p:nvGrpSpPr>
        <p:grpSpPr>
          <a:xfrm>
            <a:off x="5874425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6A15B8-D428-5B1E-23E4-1258E9510CA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distribution par produit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D8389A-E184-0A11-7E1C-FF8C99720D6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DN au 23 juin 2025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E93D3-C941-03DE-5611-1225BFB0422C}"/>
              </a:ext>
            </a:extLst>
          </p:cNvPr>
          <p:cNvGrpSpPr/>
          <p:nvPr/>
        </p:nvGrpSpPr>
        <p:grpSpPr>
          <a:xfrm>
            <a:off x="898069" y="1563201"/>
            <a:ext cx="4291448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D54299-7BF8-272F-ACB3-145688F878B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Indice final &amp; DN par produit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A667A7-882B-2C8A-819C-A64FFF6921A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DN au 23 juin 2025, indice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BB30833-B135-2963-A75B-812A831E2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0179300"/>
              </p:ext>
            </p:extLst>
          </p:nvPr>
        </p:nvGraphicFramePr>
        <p:xfrm>
          <a:off x="646384" y="2142867"/>
          <a:ext cx="4922773" cy="4016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41E68ED-B559-BD4C-7B71-CB995DA43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220969"/>
              </p:ext>
            </p:extLst>
          </p:nvPr>
        </p:nvGraphicFramePr>
        <p:xfrm>
          <a:off x="5874425" y="2243165"/>
          <a:ext cx="5671192" cy="3874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E90BE98D-7228-E637-313F-1424FFE0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71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111F-D710-2709-4592-B28957089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5E4EE7-01DD-6928-BC25-B7DB22FCB51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 descr="A group of wooden barrels stacked on a green stand&#10;&#10;AI-generated content may be incorrect.">
            <a:extLst>
              <a:ext uri="{FF2B5EF4-FFF2-40B4-BE49-F238E27FC236}">
                <a16:creationId xmlns:a16="http://schemas.microsoft.com/office/drawing/2014/main" id="{BC23CB59-2594-2F59-FACA-DAB803EF8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16" y="0"/>
            <a:ext cx="4250983" cy="6405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F66FB-6595-08ED-ECF3-086E984BF3DE}"/>
              </a:ext>
            </a:extLst>
          </p:cNvPr>
          <p:cNvSpPr/>
          <p:nvPr/>
        </p:nvSpPr>
        <p:spPr>
          <a:xfrm>
            <a:off x="532928" y="1403928"/>
            <a:ext cx="740808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D3EFC07-0654-7D17-403C-ADFC4CDA941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03B01-2FAA-5102-37D4-AD6A1CCBE86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B008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12E1B21-678A-ECB0-E943-E9C577B472DA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E8491-F8D3-EA2D-ADF7-6AA94E132CD6}"/>
              </a:ext>
            </a:extLst>
          </p:cNvPr>
          <p:cNvSpPr txBox="1"/>
          <p:nvPr/>
        </p:nvSpPr>
        <p:spPr>
          <a:xfrm>
            <a:off x="898070" y="492774"/>
            <a:ext cx="688703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Existe-t-il un potentiel de référencement sur certains magasins sous adressés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505E38-7659-A7A0-0B07-6553FF974C73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60DB1-2A06-E239-E497-3158526BC03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Nombre moyen de produits Bombay proposés en fonction de la taille du rayon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B79C94-0290-E7EB-9D9F-1EA797BE3F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Moyenne glissante +/-50 références,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9A648BD-2653-1E9D-95A1-1A45F0EFC3F9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rgbClr val="1B1C1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E82009E-6E02-E798-33FD-811F0921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31</a:t>
            </a:fld>
            <a:endParaRPr lang="fr-FR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D191170-B4EA-49FD-8462-43FD836B8C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737488"/>
              </p:ext>
            </p:extLst>
          </p:nvPr>
        </p:nvGraphicFramePr>
        <p:xfrm>
          <a:off x="898070" y="2276060"/>
          <a:ext cx="6559634" cy="3892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CEBC4A0-ED1A-6B41-1584-6FB625FA99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793758"/>
              </p:ext>
            </p:extLst>
          </p:nvPr>
        </p:nvGraphicFramePr>
        <p:xfrm>
          <a:off x="8102486" y="1231981"/>
          <a:ext cx="4087123" cy="2334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5" name="Chart 14">
                <a:extLst>
                  <a:ext uri="{FF2B5EF4-FFF2-40B4-BE49-F238E27FC236}">
                    <a16:creationId xmlns:a16="http://schemas.microsoft.com/office/drawing/2014/main" id="{BD8E7AD5-30C2-E579-4D7B-80795E56831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49318776"/>
                  </p:ext>
                </p:extLst>
              </p:nvPr>
            </p:nvGraphicFramePr>
            <p:xfrm>
              <a:off x="8246287" y="4104568"/>
              <a:ext cx="3850063" cy="21762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15" name="Chart 14">
                <a:extLst>
                  <a:ext uri="{FF2B5EF4-FFF2-40B4-BE49-F238E27FC236}">
                    <a16:creationId xmlns:a16="http://schemas.microsoft.com/office/drawing/2014/main" id="{BD8E7AD5-30C2-E579-4D7B-80795E5683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6287" y="4104568"/>
                <a:ext cx="3850063" cy="2176236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67A26727-ADC0-5BF1-0D27-573A8BED4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F1871C-C873-1B35-4948-EFC997F4B951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points de ventes ayant un potentiel de renforcement de l’offre.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F5851-5A37-A38E-E8D2-4DC2E9010984}"/>
              </a:ext>
            </a:extLst>
          </p:cNvPr>
          <p:cNvSpPr txBox="1"/>
          <p:nvPr/>
        </p:nvSpPr>
        <p:spPr>
          <a:xfrm>
            <a:off x="8246286" y="3642242"/>
            <a:ext cx="3640913" cy="30995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Part des magasins sous adressés par région</a:t>
            </a:r>
          </a:p>
        </p:txBody>
      </p:sp>
    </p:spTree>
    <p:extLst>
      <p:ext uri="{BB962C8B-B14F-4D97-AF65-F5344CB8AC3E}">
        <p14:creationId xmlns:p14="http://schemas.microsoft.com/office/powerpoint/2010/main" val="248779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7EBA-0E76-B1AD-9A9B-75059F1E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5E4D38-35D5-49AF-2E6B-FC5E05B35951}"/>
              </a:ext>
            </a:extLst>
          </p:cNvPr>
          <p:cNvSpPr/>
          <p:nvPr/>
        </p:nvSpPr>
        <p:spPr>
          <a:xfrm>
            <a:off x="-1" y="1403928"/>
            <a:ext cx="752474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601014-0959-1A12-4118-2DA95C02243E}"/>
              </a:ext>
            </a:extLst>
          </p:cNvPr>
          <p:cNvSpPr/>
          <p:nvPr/>
        </p:nvSpPr>
        <p:spPr>
          <a:xfrm>
            <a:off x="532928" y="1403928"/>
            <a:ext cx="6991819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89C14A-F02D-D516-FB03-7BAC7B1EC76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15C177-81B5-EF14-8ED6-6669BD6DDAA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B009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CB0ED3A-1342-0A0B-EC85-4026C91646B6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n°2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Proposer les bons produits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1083D-5AB7-F1A8-7163-95FCC6B0B78B}"/>
              </a:ext>
            </a:extLst>
          </p:cNvPr>
          <p:cNvSpPr txBox="1"/>
          <p:nvPr/>
        </p:nvSpPr>
        <p:spPr>
          <a:xfrm>
            <a:off x="898069" y="492774"/>
            <a:ext cx="6417129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Y a-t-il une opportunité de mieux référencer le best seller (Gin Bombay Sapphire 70cl)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72B84C-DCFE-7154-6B1B-007300F5FA98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C47883-ED51-2CE9-596E-1CFF9DABB4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adressés ne proposant pas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F5685-CA93-FADF-2CF4-CC18601A8264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00DF293-8962-38AB-BDE7-93F69A4A2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893416"/>
              </p:ext>
            </p:extLst>
          </p:nvPr>
        </p:nvGraphicFramePr>
        <p:xfrm>
          <a:off x="61746" y="2181533"/>
          <a:ext cx="7414854" cy="4065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5" name="Picture 24" descr="A black and grey logo&#10;&#10;AI-generated content may be incorrect.">
            <a:extLst>
              <a:ext uri="{FF2B5EF4-FFF2-40B4-BE49-F238E27FC236}">
                <a16:creationId xmlns:a16="http://schemas.microsoft.com/office/drawing/2014/main" id="{B7D23427-E3C2-12D2-47F4-F058D3D41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pic>
        <p:nvPicPr>
          <p:cNvPr id="26" name="Picture 25" descr="Chess pieces">
            <a:extLst>
              <a:ext uri="{FF2B5EF4-FFF2-40B4-BE49-F238E27FC236}">
                <a16:creationId xmlns:a16="http://schemas.microsoft.com/office/drawing/2014/main" id="{78B3443A-1052-0791-745E-94B683A2A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94" t="1" r="1" b="2169"/>
          <a:stretch>
            <a:fillRect/>
          </a:stretch>
        </p:blipFill>
        <p:spPr>
          <a:xfrm>
            <a:off x="7524748" y="0"/>
            <a:ext cx="46672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6B0DD8-09B0-7AF0-EF8F-5FB1E3C42A70}"/>
              </a:ext>
            </a:extLst>
          </p:cNvPr>
          <p:cNvSpPr/>
          <p:nvPr/>
        </p:nvSpPr>
        <p:spPr>
          <a:xfrm>
            <a:off x="7524749" y="0"/>
            <a:ext cx="4667251" cy="6858000"/>
          </a:xfrm>
          <a:prstGeom prst="rect">
            <a:avLst/>
          </a:prstGeom>
          <a:solidFill>
            <a:srgbClr val="3032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424191-77D1-1BAC-5C36-54A0B6A7ADC7}"/>
              </a:ext>
            </a:extLst>
          </p:cNvPr>
          <p:cNvGrpSpPr/>
          <p:nvPr/>
        </p:nvGrpSpPr>
        <p:grpSpPr>
          <a:xfrm>
            <a:off x="8031220" y="491349"/>
            <a:ext cx="4044666" cy="833178"/>
            <a:chOff x="6594305" y="491349"/>
            <a:chExt cx="4044666" cy="83317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26431-692F-80C0-704F-4B6946ECD576}"/>
                </a:ext>
              </a:extLst>
            </p:cNvPr>
            <p:cNvSpPr txBox="1"/>
            <p:nvPr/>
          </p:nvSpPr>
          <p:spPr>
            <a:xfrm>
              <a:off x="6988319" y="491349"/>
              <a:ext cx="3650652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Quels sont les magasins à prioriser ?</a:t>
              </a:r>
              <a:endParaRPr lang="fr-FR" sz="2800" b="1" dirty="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176942D-B35E-8BB2-70E9-EB5D106249C9}"/>
                </a:ext>
              </a:extLst>
            </p:cNvPr>
            <p:cNvSpPr/>
            <p:nvPr/>
          </p:nvSpPr>
          <p:spPr>
            <a:xfrm>
              <a:off x="6594305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DD1480A-A87F-009B-9278-2CE90930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20595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32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logo&#10;&#10;AI-generated content may be incorrect.">
            <a:extLst>
              <a:ext uri="{FF2B5EF4-FFF2-40B4-BE49-F238E27FC236}">
                <a16:creationId xmlns:a16="http://schemas.microsoft.com/office/drawing/2014/main" id="{C36C6ED1-1622-DEEF-C42E-98E0A237D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E87BDA4-32FF-BB6A-E040-68D80B936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61705"/>
              </p:ext>
            </p:extLst>
          </p:nvPr>
        </p:nvGraphicFramePr>
        <p:xfrm>
          <a:off x="7947782" y="1482475"/>
          <a:ext cx="3773035" cy="4828295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44315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978227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774142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37667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Point de vente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Code </a:t>
                      </a:r>
                    </a:p>
                    <a:p>
                      <a:pPr algn="ctr"/>
                      <a:r>
                        <a:rPr lang="fr-FR" sz="1100" dirty="0"/>
                        <a:t>postal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Dernière observation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0975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8177"/>
                  </a:ext>
                </a:extLst>
              </a:tr>
              <a:tr h="445162"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9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135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715-C509-A687-BC3A-8AE65BC2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60CDE-C9AF-6B9A-82D8-2E419E64FA41}"/>
              </a:ext>
            </a:extLst>
          </p:cNvPr>
          <p:cNvSpPr/>
          <p:nvPr/>
        </p:nvSpPr>
        <p:spPr>
          <a:xfrm>
            <a:off x="-2" y="1403928"/>
            <a:ext cx="7941019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counter with a variety of food items in it&#10;&#10;AI-generated content may be incorrect.">
            <a:extLst>
              <a:ext uri="{FF2B5EF4-FFF2-40B4-BE49-F238E27FC236}">
                <a16:creationId xmlns:a16="http://schemas.microsoft.com/office/drawing/2014/main" id="{C6543F69-0791-E038-0216-54FCE55CF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2"/>
          <a:stretch>
            <a:fillRect/>
          </a:stretch>
        </p:blipFill>
        <p:spPr>
          <a:xfrm>
            <a:off x="7941017" y="0"/>
            <a:ext cx="4250983" cy="64004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9CEEB-6655-1579-197E-F87FC827C564}"/>
              </a:ext>
            </a:extLst>
          </p:cNvPr>
          <p:cNvSpPr/>
          <p:nvPr/>
        </p:nvSpPr>
        <p:spPr>
          <a:xfrm>
            <a:off x="532928" y="1403928"/>
            <a:ext cx="7395903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3FE4B8-2326-13E8-0350-6DEF4343615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76597-9459-EFDD-4EE6-205A45AACA5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B010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Supr_DN_faible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A8DAAE4-6B07-6374-1DD0-37EEE514D94B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n°3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Contrôler l’érosion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6E5BB-A304-013B-2489-A0ADBC066968}"/>
              </a:ext>
            </a:extLst>
          </p:cNvPr>
          <p:cNvSpPr txBox="1"/>
          <p:nvPr/>
        </p:nvSpPr>
        <p:spPr>
          <a:xfrm>
            <a:off x="898070" y="492774"/>
            <a:ext cx="6887030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dynamique de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53465-12F5-B9E9-E552-83AC1748F9D5}"/>
              </a:ext>
            </a:extLst>
          </p:cNvPr>
          <p:cNvGrpSpPr/>
          <p:nvPr/>
        </p:nvGrpSpPr>
        <p:grpSpPr>
          <a:xfrm>
            <a:off x="898070" y="1563201"/>
            <a:ext cx="68870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3CB0C-7336-78FD-665D-21854D48D5C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Actualités de la distribution de [</a:t>
              </a:r>
              <a:r>
                <a:rPr lang="fr-FR" sz="1400" b="1" dirty="0" err="1">
                  <a:latin typeface="Aptos" panose="020B0004020202020204" pitchFamily="34" charset="0"/>
                </a:rPr>
                <a:t>S_produit</a:t>
              </a:r>
              <a:r>
                <a:rPr lang="fr-FR" sz="1400" b="1" dirty="0">
                  <a:latin typeface="Aptos" panose="020B0004020202020204" pitchFamily="34" charset="0"/>
                </a:rPr>
                <a:t>].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5215E-506F-DF22-1485-8890712F7FF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544D912C-FA2A-3B3F-444C-0E3F8420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33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8D76E-5D8B-9676-C484-FAE2C8412184}"/>
              </a:ext>
            </a:extLst>
          </p:cNvPr>
          <p:cNvSpPr/>
          <p:nvPr/>
        </p:nvSpPr>
        <p:spPr>
          <a:xfrm>
            <a:off x="7946570" y="0"/>
            <a:ext cx="4245430" cy="640569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3F109BB1-0595-9D8F-1BDE-9AAA9C9D9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82" y="90715"/>
            <a:ext cx="1475418" cy="3968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9310D-259D-C199-9D0E-2D18DCAA1778}"/>
              </a:ext>
            </a:extLst>
          </p:cNvPr>
          <p:cNvSpPr txBox="1"/>
          <p:nvPr/>
        </p:nvSpPr>
        <p:spPr>
          <a:xfrm>
            <a:off x="8246286" y="617624"/>
            <a:ext cx="3640913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Évolution de la distribution numérique de [</a:t>
            </a:r>
            <a:r>
              <a:rPr lang="fr-FR" sz="1400" b="1" dirty="0" err="1">
                <a:solidFill>
                  <a:schemeClr val="bg1"/>
                </a:solidFill>
                <a:latin typeface="Aptos" panose="020B0004020202020204" pitchFamily="34" charset="0"/>
              </a:rPr>
              <a:t>S_produit</a:t>
            </a:r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].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D423CA88-F253-CFDB-2190-7CCDE93A5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372305"/>
              </p:ext>
            </p:extLst>
          </p:nvPr>
        </p:nvGraphicFramePr>
        <p:xfrm>
          <a:off x="8170085" y="1273102"/>
          <a:ext cx="3896959" cy="4816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BAED32B-D010-B2EC-DDE8-1B3ECBF612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671520"/>
              </p:ext>
            </p:extLst>
          </p:nvPr>
        </p:nvGraphicFramePr>
        <p:xfrm>
          <a:off x="559460" y="2175675"/>
          <a:ext cx="7473281" cy="4071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44339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95EC-183C-DA83-C501-D068A17B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6A3C47-BBCA-2219-B249-27BE115BD5C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4E649-0643-DA89-1FBE-B843872633A5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194609-3706-8259-C591-FD998F3394F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4D60A-5353-8551-E340-667E7E39D02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180E95C-ADCA-572B-9C59-1F6E62DE0B9D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75AA85B-ABDB-FD2B-F0B0-E37432B5E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1AB81-91DF-CE1F-767C-95DBFD27AE30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mise en avant des marques de Gin parmi les autres Spiritueux et quelles sont les marques les mieux positionnées ?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E93C1A-3A53-A505-1348-E80EE1D75CE6}"/>
              </a:ext>
            </a:extLst>
          </p:cNvPr>
          <p:cNvGrpSpPr/>
          <p:nvPr/>
        </p:nvGrpSpPr>
        <p:grpSpPr>
          <a:xfrm>
            <a:off x="898070" y="1563201"/>
            <a:ext cx="5159427" cy="534498"/>
            <a:chOff x="1050129" y="1563201"/>
            <a:chExt cx="6459460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F99C89-E071-6AE9-989E-03ADAD50B524}"/>
                </a:ext>
              </a:extLst>
            </p:cNvPr>
            <p:cNvSpPr txBox="1"/>
            <p:nvPr/>
          </p:nvSpPr>
          <p:spPr>
            <a:xfrm>
              <a:off x="1050129" y="1563201"/>
              <a:ext cx="645946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 la position sur le site parmi les autres spiritueux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863462-7245-A9C9-0687-3D518D5965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477E2D6-5CEC-5B06-BA8F-1501BBC2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34</a:t>
            </a:fld>
            <a:endParaRPr lang="fr-FR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5ABE78-6F97-56B9-F96A-81FF6FA6D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743171"/>
              </p:ext>
            </p:extLst>
          </p:nvPr>
        </p:nvGraphicFramePr>
        <p:xfrm>
          <a:off x="898070" y="2005980"/>
          <a:ext cx="4618110" cy="4363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F2DFD7-A42F-4E5E-943A-4D03DD683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707360"/>
              </p:ext>
            </p:extLst>
          </p:nvPr>
        </p:nvGraphicFramePr>
        <p:xfrm>
          <a:off x="6675820" y="2005981"/>
          <a:ext cx="4617055" cy="4363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A15A5D06-C00C-6FF0-2DD6-20D8F30A49D8}"/>
              </a:ext>
            </a:extLst>
          </p:cNvPr>
          <p:cNvGrpSpPr/>
          <p:nvPr/>
        </p:nvGrpSpPr>
        <p:grpSpPr>
          <a:xfrm>
            <a:off x="6675821" y="1563201"/>
            <a:ext cx="5159427" cy="534498"/>
            <a:chOff x="1050129" y="1563201"/>
            <a:chExt cx="4326467" cy="534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783608-5833-B0BE-C849-326A07251A9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Répartition de la position relativement au autres Gin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D96A66-4627-9689-82C8-015709D7B9B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CC928-985C-8E59-6A78-7B7EC1FADA85}"/>
              </a:ext>
            </a:extLst>
          </p:cNvPr>
          <p:cNvGrpSpPr/>
          <p:nvPr/>
        </p:nvGrpSpPr>
        <p:grpSpPr>
          <a:xfrm>
            <a:off x="4685898" y="3761510"/>
            <a:ext cx="1371599" cy="2408538"/>
            <a:chOff x="4353791" y="4450344"/>
            <a:chExt cx="1371599" cy="18028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3F8E1DC-0D80-F147-4DA2-8C079AC621E3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Haut de la page</a:t>
              </a:r>
            </a:p>
            <a:p>
              <a:pPr algn="ctr"/>
              <a:r>
                <a:rPr lang="fr-FR" sz="1200" i="1" dirty="0"/>
                <a:t>Top 20%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F4C0ED9-C4FB-7C54-65D0-362D39803F3A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8C3E4EA-23A0-4B71-E811-4628DE8BF050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ED310A9-9293-D52C-EA3B-34894D57BE8B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C0CEF8E-52FE-A0F1-9AAF-75DDB761930F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Bas de page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8E90DC-9D3E-6ABD-E4F1-B6068589B7B5}"/>
              </a:ext>
            </a:extLst>
          </p:cNvPr>
          <p:cNvGrpSpPr/>
          <p:nvPr/>
        </p:nvGrpSpPr>
        <p:grpSpPr>
          <a:xfrm>
            <a:off x="10287469" y="3761510"/>
            <a:ext cx="1371599" cy="2408538"/>
            <a:chOff x="4353791" y="4450344"/>
            <a:chExt cx="1371599" cy="180283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325A942-FD48-BF7D-FC91-49B15BFA47F2}"/>
                </a:ext>
              </a:extLst>
            </p:cNvPr>
            <p:cNvSpPr/>
            <p:nvPr/>
          </p:nvSpPr>
          <p:spPr>
            <a:xfrm>
              <a:off x="4353791" y="4450344"/>
              <a:ext cx="1371599" cy="3099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/>
                <a:t>Top Gin</a:t>
              </a:r>
            </a:p>
            <a:p>
              <a:pPr algn="ctr"/>
              <a:r>
                <a:rPr lang="fr-FR" sz="1200" b="1"/>
                <a:t>Top 20%</a:t>
              </a:r>
              <a:endParaRPr lang="fr-FR" sz="1200" i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4C4FBC1-1F3A-6497-C59A-857E8C286AA5}"/>
                </a:ext>
              </a:extLst>
            </p:cNvPr>
            <p:cNvSpPr/>
            <p:nvPr/>
          </p:nvSpPr>
          <p:spPr>
            <a:xfrm>
              <a:off x="4353791" y="4823562"/>
              <a:ext cx="1371599" cy="3099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Milieu / haut</a:t>
              </a:r>
            </a:p>
            <a:p>
              <a:pPr algn="ctr"/>
              <a:r>
                <a:rPr lang="fr-FR" sz="1200" i="1" dirty="0"/>
                <a:t>20% - 40%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77FE75-0E54-C25E-2802-35D7B4344A09}"/>
                </a:ext>
              </a:extLst>
            </p:cNvPr>
            <p:cNvSpPr/>
            <p:nvPr/>
          </p:nvSpPr>
          <p:spPr>
            <a:xfrm>
              <a:off x="4353791" y="5196780"/>
              <a:ext cx="1371599" cy="3099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Milieu de page</a:t>
              </a:r>
            </a:p>
            <a:p>
              <a:pPr algn="ctr"/>
              <a:r>
                <a:rPr lang="fr-FR" sz="1200" i="1" dirty="0">
                  <a:solidFill>
                    <a:schemeClr val="tx2"/>
                  </a:solidFill>
                </a:rPr>
                <a:t>40% - 60%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DE52EF7-EF6D-913A-E0A0-585DDE8B9A37}"/>
                </a:ext>
              </a:extLst>
            </p:cNvPr>
            <p:cNvSpPr/>
            <p:nvPr/>
          </p:nvSpPr>
          <p:spPr>
            <a:xfrm>
              <a:off x="4353791" y="5569998"/>
              <a:ext cx="1371599" cy="309958"/>
            </a:xfrm>
            <a:prstGeom prst="round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Milieu / bas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60% - 80%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9A6156A-B398-E1F0-2648-E0D3899CA5B9}"/>
                </a:ext>
              </a:extLst>
            </p:cNvPr>
            <p:cNvSpPr/>
            <p:nvPr/>
          </p:nvSpPr>
          <p:spPr>
            <a:xfrm>
              <a:off x="4353791" y="5943216"/>
              <a:ext cx="1371599" cy="309958"/>
            </a:xfrm>
            <a:prstGeom prst="roundRect">
              <a:avLst/>
            </a:prstGeom>
            <a:solidFill>
              <a:srgbClr val="C3C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>
                      <a:lumMod val="50000"/>
                    </a:schemeClr>
                  </a:solidFill>
                </a:rPr>
                <a:t>En retrait</a:t>
              </a:r>
            </a:p>
            <a:p>
              <a:pPr algn="ctr"/>
              <a:r>
                <a:rPr lang="fr-FR" sz="1200" i="1" dirty="0">
                  <a:solidFill>
                    <a:schemeClr val="bg1">
                      <a:lumMod val="50000"/>
                    </a:schemeClr>
                  </a:solidFill>
                </a:rPr>
                <a:t>&gt;80%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832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2DC16-29EA-D780-DA77-5FB0FB225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4C1AE8-D1A1-6FC1-38CF-465FF249B4D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4984E-C75D-E675-0B66-018376F3E38B}"/>
              </a:ext>
            </a:extLst>
          </p:cNvPr>
          <p:cNvSpPr/>
          <p:nvPr/>
        </p:nvSpPr>
        <p:spPr>
          <a:xfrm>
            <a:off x="532932" y="1403928"/>
            <a:ext cx="596671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E8E5E52-4A36-6B48-489D-FE250973BF4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D2D57-B4D4-6B1C-CC31-454B1F362A0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B013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F4414E7-5B2B-AB2D-51EA-38B377C7ED10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b="1" dirty="0">
                <a:solidFill>
                  <a:schemeClr val="accent1"/>
                </a:solidFill>
                <a:latin typeface="Aptos" panose="020B0004020202020204" pitchFamily="34" charset="0"/>
              </a:rPr>
              <a:t>Cas n°4 </a:t>
            </a:r>
            <a:r>
              <a:rPr lang="fr-FR" sz="1600" b="1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|</a:t>
            </a:r>
            <a:r>
              <a:rPr lang="fr-FR" sz="1600" dirty="0">
                <a:latin typeface="Aptos" panose="020B0004020202020204" pitchFamily="34" charset="0"/>
              </a:rPr>
              <a:t>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1B1C1F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mise en avant</a:t>
            </a:r>
            <a:endParaRPr lang="fr-FR" sz="2800" i="1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E68DCC5-1249-F06C-6BE1-E2EB330A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DF1DE-E091-9961-E15E-4A9F3F311F59}"/>
              </a:ext>
            </a:extLst>
          </p:cNvPr>
          <p:cNvSpPr txBox="1"/>
          <p:nvPr/>
        </p:nvSpPr>
        <p:spPr>
          <a:xfrm>
            <a:off x="898070" y="492774"/>
            <a:ext cx="10760998" cy="1202510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évoluée la mise en avant de notre best seller (Gin Bombay Sapphire 70cl) sur les derniers mois ? </a:t>
            </a:r>
          </a:p>
          <a:p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06F6D11-130E-E8AD-E26B-44DD8C69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35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872811-C6D1-C397-1B63-761C3A18C45D}"/>
              </a:ext>
            </a:extLst>
          </p:cNvPr>
          <p:cNvGrpSpPr/>
          <p:nvPr/>
        </p:nvGrpSpPr>
        <p:grpSpPr>
          <a:xfrm>
            <a:off x="6675821" y="1563201"/>
            <a:ext cx="5357257" cy="534498"/>
            <a:chOff x="1050129" y="1563201"/>
            <a:chExt cx="4326467" cy="5344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BFCC5-2CE6-DCBA-65B6-8ABB732AF90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position relativement au autres Gin (%)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D6D5C2-70D9-C25A-13F6-34B92D8E10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06EF7F-5004-99A4-DF56-05DA63E3F8B5}"/>
              </a:ext>
            </a:extLst>
          </p:cNvPr>
          <p:cNvGrpSpPr/>
          <p:nvPr/>
        </p:nvGrpSpPr>
        <p:grpSpPr>
          <a:xfrm>
            <a:off x="898070" y="1563201"/>
            <a:ext cx="535725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0D779-0069-4A10-64ED-1F0B7C0B849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 la position relativement au autres Gin (ABS)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9712C-223A-3138-912A-F4DCF06931D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Gin Bombay Sapphire 70cl 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B35E8BF-6E77-0E07-E319-5F7255959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115399"/>
              </p:ext>
            </p:extLst>
          </p:nvPr>
        </p:nvGraphicFramePr>
        <p:xfrm>
          <a:off x="508784" y="2181059"/>
          <a:ext cx="5587216" cy="4077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FC24699-4296-4E7C-9179-0DF537675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317019"/>
              </p:ext>
            </p:extLst>
          </p:nvPr>
        </p:nvGraphicFramePr>
        <p:xfrm>
          <a:off x="6489989" y="2181059"/>
          <a:ext cx="5587216" cy="4077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68680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6038-338C-5861-3105-F6EFB797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977F88-7660-DA88-D582-905F2FC567F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69E4494-7C11-91E5-FDA0-0619586694FC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61254-ED8E-6075-30E9-07F0F90F1774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04E183-3F50-E3B7-C1B6-48BD0A75EBFE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du positionnement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l’évolution de vos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Réagir à la concurrence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Maitriser le positionnement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n°5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n°6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101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DCB87-EA64-CF07-E0FA-A86D3F9D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47DFDB-40F4-2F77-8212-4529F439D276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394D22-C037-1171-6FBD-4D2D413980DC}"/>
              </a:ext>
            </a:extLst>
          </p:cNvPr>
          <p:cNvSpPr/>
          <p:nvPr/>
        </p:nvSpPr>
        <p:spPr>
          <a:xfrm>
            <a:off x="510173" y="477224"/>
            <a:ext cx="11171654" cy="5903552"/>
          </a:xfrm>
          <a:prstGeom prst="roundRect">
            <a:avLst>
              <a:gd name="adj" fmla="val 2986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1FFC10-41A2-D221-365F-81A50E3329B1}"/>
              </a:ext>
            </a:extLst>
          </p:cNvPr>
          <p:cNvGrpSpPr/>
          <p:nvPr/>
        </p:nvGrpSpPr>
        <p:grpSpPr>
          <a:xfrm>
            <a:off x="995351" y="896536"/>
            <a:ext cx="10060272" cy="463846"/>
            <a:chOff x="532932" y="492774"/>
            <a:chExt cx="10060272" cy="46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2B2E647-9D30-E0E3-821E-4F91420ED241}"/>
                </a:ext>
              </a:extLst>
            </p:cNvPr>
            <p:cNvSpPr/>
            <p:nvPr/>
          </p:nvSpPr>
          <p:spPr>
            <a:xfrm>
              <a:off x="532932" y="611296"/>
              <a:ext cx="226904" cy="226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D1E6BD-073A-ED78-E60A-4C9D5630F875}"/>
                </a:ext>
              </a:extLst>
            </p:cNvPr>
            <p:cNvSpPr txBox="1"/>
            <p:nvPr/>
          </p:nvSpPr>
          <p:spPr>
            <a:xfrm>
              <a:off x="898070" y="492774"/>
              <a:ext cx="9695134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Synthèse de la partie politique tarifaire.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036B19-5869-5D13-D282-8DAB6B496434}"/>
              </a:ext>
            </a:extLst>
          </p:cNvPr>
          <p:cNvGrpSpPr/>
          <p:nvPr/>
        </p:nvGrpSpPr>
        <p:grpSpPr>
          <a:xfrm>
            <a:off x="995351" y="1559627"/>
            <a:ext cx="10347862" cy="1420993"/>
            <a:chOff x="995351" y="1603169"/>
            <a:chExt cx="10347862" cy="14209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614DC7-9D9B-19CA-A53C-6316D00A314E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>
                  <a:solidFill>
                    <a:schemeClr val="bg1"/>
                  </a:solidFill>
                </a:rPr>
                <a:t>Quel est le positionnement prix de Bombay et quelles sont les dynamiques de marché ?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C46711-2A74-A46B-21F8-FF0B4586BD85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0E53AA-95CC-2C9B-E056-054EE6E348E5}"/>
              </a:ext>
            </a:extLst>
          </p:cNvPr>
          <p:cNvGrpSpPr/>
          <p:nvPr/>
        </p:nvGrpSpPr>
        <p:grpSpPr>
          <a:xfrm>
            <a:off x="995351" y="3121415"/>
            <a:ext cx="10347862" cy="1420993"/>
            <a:chOff x="995351" y="1603169"/>
            <a:chExt cx="10347862" cy="1420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5F27C5-E4D0-1C20-8619-8C5AA0995408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Quelles initiatives concrètes peuvent être explorées pour améliorer la politique tarifaire 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B81212-7C02-53CD-4B2D-35984445D59A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E0B7F4-D358-C63F-E3C8-C78DFAE06F90}"/>
              </a:ext>
            </a:extLst>
          </p:cNvPr>
          <p:cNvGrpSpPr/>
          <p:nvPr/>
        </p:nvGrpSpPr>
        <p:grpSpPr>
          <a:xfrm>
            <a:off x="995351" y="4683203"/>
            <a:ext cx="10347862" cy="1420993"/>
            <a:chOff x="995351" y="1603169"/>
            <a:chExt cx="10347862" cy="142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A6217D-264C-9245-A131-103297FE7A45}"/>
                </a:ext>
              </a:extLst>
            </p:cNvPr>
            <p:cNvSpPr/>
            <p:nvPr/>
          </p:nvSpPr>
          <p:spPr>
            <a:xfrm>
              <a:off x="995351" y="1603169"/>
              <a:ext cx="10347862" cy="295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Comment approfondir l’analyse et renforcer la cohérence du positionnement prix ?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A44F25-EDF8-DE0F-CE33-6DD14ECA66B6}"/>
                </a:ext>
              </a:extLst>
            </p:cNvPr>
            <p:cNvSpPr/>
            <p:nvPr/>
          </p:nvSpPr>
          <p:spPr>
            <a:xfrm>
              <a:off x="995351" y="1922482"/>
              <a:ext cx="10347862" cy="110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</a:rPr>
                <a:t>Texte ici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solidFill>
                    <a:schemeClr val="bg1"/>
                  </a:solidFill>
                </a:rPr>
                <a:t>Point 3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44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BF07E-0CF5-0FDA-E403-C6AAB358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7A725D-356F-F5DD-ED39-FC3BB219B7E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3AB38-2B68-7840-CB86-8880EC7366A0}"/>
              </a:ext>
            </a:extLst>
          </p:cNvPr>
          <p:cNvSpPr/>
          <p:nvPr/>
        </p:nvSpPr>
        <p:spPr>
          <a:xfrm>
            <a:off x="532932" y="1403928"/>
            <a:ext cx="6170852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0D85BC2-B659-BBC2-F25B-0FE86AF1150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10487-33F5-713E-37D7-BC559B33450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C001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C9AADBC-9D66-1639-B156-973E54F3908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A. État des lieux du positionnement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93A875D-4B32-4FC9-49D2-B33810A17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7BD7F-00C9-4938-28F1-D56B7DBC939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territoire prix des différents produits de la marque Bombay chez Leclerc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302E305-3A9F-A927-8249-C7626887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67CC5-3F49-E0EC-F23D-F3631CBF20A6}"/>
              </a:ext>
            </a:extLst>
          </p:cNvPr>
          <p:cNvGrpSpPr/>
          <p:nvPr/>
        </p:nvGrpSpPr>
        <p:grpSpPr>
          <a:xfrm>
            <a:off x="898070" y="1563201"/>
            <a:ext cx="74621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27E549-11AB-1DC1-8A5B-6E6B7D160947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Distribution des observations prix des produits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6ED58-6BEC-C3D2-B570-1D1DADDB46D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F76B99-5E0B-947B-9C2C-3BE382E1D8EB}"/>
              </a:ext>
            </a:extLst>
          </p:cNvPr>
          <p:cNvGrpSpPr/>
          <p:nvPr/>
        </p:nvGrpSpPr>
        <p:grpSpPr>
          <a:xfrm>
            <a:off x="7284359" y="1563201"/>
            <a:ext cx="4572000" cy="534498"/>
            <a:chOff x="1050129" y="1563201"/>
            <a:chExt cx="4326467" cy="53449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A7154-D0BA-12E1-2BDB-DD9EAED6534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99B569-DDA3-4847-078D-67B1A7E5C4E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7CD60098-C9B1-44A7-84D1-A24D1A64AC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975913"/>
              </p:ext>
            </p:extLst>
          </p:nvPr>
        </p:nvGraphicFramePr>
        <p:xfrm>
          <a:off x="759836" y="2088602"/>
          <a:ext cx="5608307" cy="4169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29A27E7E-9CA8-90C4-353F-D0D9A78D9E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551897"/>
              </p:ext>
            </p:extLst>
          </p:nvPr>
        </p:nvGraphicFramePr>
        <p:xfrm>
          <a:off x="7092391" y="2088602"/>
          <a:ext cx="4996195" cy="4138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6059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796A-F6D5-23D6-1878-F9458193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722F9-9E10-8825-7DA3-C4E1AF6162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B6DF8-56A0-9645-0B65-C2228163113B}"/>
              </a:ext>
            </a:extLst>
          </p:cNvPr>
          <p:cNvSpPr/>
          <p:nvPr/>
        </p:nvSpPr>
        <p:spPr>
          <a:xfrm>
            <a:off x="532932" y="1403928"/>
            <a:ext cx="80776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7A13F2B-8979-600A-FAC3-593C518C466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B8C27-449A-C39A-E29E-B67B2A65489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C002 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6EE53B-A60F-C4D9-23A5-01754DA8752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953B5C9-E3B1-51C5-7E55-B9A59DC4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44231-38EB-12F7-D0F8-6FD02C666B4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ont évolué les prix des produits de la gamme Bombay chez Leclerc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4C3B8A24-D72D-746C-4D23-202DC3A4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39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0B0C6-8134-07A9-FF30-DD3B83C8E6A7}"/>
              </a:ext>
            </a:extLst>
          </p:cNvPr>
          <p:cNvGrpSpPr/>
          <p:nvPr/>
        </p:nvGrpSpPr>
        <p:grpSpPr>
          <a:xfrm>
            <a:off x="898070" y="1563201"/>
            <a:ext cx="70557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99838-D2A9-9E3F-1283-6806F9B921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des prix moyens par litre avant promotion par produit de la marque Bombay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D9063A-DE32-9068-B018-DB6D24626BD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E703AAE-5356-60D0-45CB-3FFA5D5004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918812"/>
              </p:ext>
            </p:extLst>
          </p:nvPr>
        </p:nvGraphicFramePr>
        <p:xfrm>
          <a:off x="759836" y="2175675"/>
          <a:ext cx="11198615" cy="4189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6480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6AE619-B117-0B1B-31BE-770DD0F60F7F}"/>
              </a:ext>
            </a:extLst>
          </p:cNvPr>
          <p:cNvGrpSpPr/>
          <p:nvPr/>
        </p:nvGrpSpPr>
        <p:grpSpPr>
          <a:xfrm>
            <a:off x="8127998" y="0"/>
            <a:ext cx="4064002" cy="6858000"/>
            <a:chOff x="8127999" y="0"/>
            <a:chExt cx="4064002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E93256B-DB49-7F5C-C612-77F94CAB5765}"/>
                </a:ext>
              </a:extLst>
            </p:cNvPr>
            <p:cNvSpPr/>
            <p:nvPr/>
          </p:nvSpPr>
          <p:spPr>
            <a:xfrm>
              <a:off x="8127999" y="0"/>
              <a:ext cx="4064002" cy="6858000"/>
            </a:xfrm>
            <a:prstGeom prst="rect">
              <a:avLst/>
            </a:prstGeom>
            <a:blipFill>
              <a:blip r:embed="rId3"/>
              <a:stretch>
                <a:fillRect l="-42709" r="-93125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A04538-9604-216C-2D35-1C2483737105}"/>
                </a:ext>
              </a:extLst>
            </p:cNvPr>
            <p:cNvGrpSpPr/>
            <p:nvPr/>
          </p:nvGrpSpPr>
          <p:grpSpPr>
            <a:xfrm>
              <a:off x="8128001" y="0"/>
              <a:ext cx="4063999" cy="6858000"/>
              <a:chOff x="8128001" y="0"/>
              <a:chExt cx="4063999" cy="6858000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F86089E-510F-194B-5041-3F50808402C5}"/>
                  </a:ext>
                </a:extLst>
              </p:cNvPr>
              <p:cNvSpPr/>
              <p:nvPr/>
            </p:nvSpPr>
            <p:spPr>
              <a:xfrm>
                <a:off x="8128001" y="0"/>
                <a:ext cx="4063999" cy="6858000"/>
              </a:xfrm>
              <a:prstGeom prst="rect">
                <a:avLst/>
              </a:prstGeom>
              <a:solidFill>
                <a:srgbClr val="303237">
                  <a:alpha val="69804"/>
                </a:srgbClr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fr-FR" sz="1600" b="1" noProof="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12FBB5A-8123-E978-2E0A-DE8739C64755}"/>
                  </a:ext>
                </a:extLst>
              </p:cNvPr>
              <p:cNvSpPr txBox="1"/>
              <p:nvPr/>
            </p:nvSpPr>
            <p:spPr>
              <a:xfrm>
                <a:off x="8585200" y="492774"/>
                <a:ext cx="3149600" cy="833178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2400" b="1" noProof="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Identification des opportunités. </a:t>
                </a:r>
                <a:endParaRPr lang="fr-FR" sz="1600" i="1" noProof="0" dirty="0">
                  <a:solidFill>
                    <a:prstClr val="white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4F2209F-C813-4B52-E153-B34AB755798E}"/>
                  </a:ext>
                </a:extLst>
              </p:cNvPr>
              <p:cNvSpPr txBox="1"/>
              <p:nvPr/>
            </p:nvSpPr>
            <p:spPr>
              <a:xfrm>
                <a:off x="8585200" y="1584974"/>
                <a:ext cx="3149600" cy="340735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t">
                <a:spAutoFit/>
              </a:bodyPr>
              <a:lstStyle/>
              <a:p>
                <a:pPr lvl="0">
                  <a:defRPr/>
                </a:pPr>
                <a:r>
                  <a:rPr lang="fr-FR" sz="1600" dirty="0">
                    <a:solidFill>
                      <a:prstClr val="white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Description courte en 3 phrases</a:t>
                </a:r>
              </a:p>
            </p:txBody>
          </p: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6AA85997-B66D-96F1-E350-D6F8710C66B2}"/>
                  </a:ext>
                </a:extLst>
              </p:cNvPr>
              <p:cNvGrpSpPr/>
              <p:nvPr/>
            </p:nvGrpSpPr>
            <p:grpSpPr>
              <a:xfrm>
                <a:off x="8585199" y="2853168"/>
                <a:ext cx="3391761" cy="350549"/>
                <a:chOff x="457198" y="2853168"/>
                <a:chExt cx="3391761" cy="350549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05662D9-A79A-E2A9-A67C-B7D8BEDECBED}"/>
                    </a:ext>
                  </a:extLst>
                </p:cNvPr>
                <p:cNvSpPr/>
                <p:nvPr/>
              </p:nvSpPr>
              <p:spPr>
                <a:xfrm>
                  <a:off x="872067" y="2872847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noProof="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5" name="Graphic 194" descr="Badge Unfollow with solid fill">
                  <a:extLst>
                    <a:ext uri="{FF2B5EF4-FFF2-40B4-BE49-F238E27FC236}">
                      <a16:creationId xmlns:a16="http://schemas.microsoft.com/office/drawing/2014/main" id="{5177CB51-7B73-88FE-24B5-8C62FC3F3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2853168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B6BE459-68A7-2814-835C-644EB7DED189}"/>
                  </a:ext>
                </a:extLst>
              </p:cNvPr>
              <p:cNvGrpSpPr/>
              <p:nvPr/>
            </p:nvGrpSpPr>
            <p:grpSpPr>
              <a:xfrm>
                <a:off x="8585199" y="4135064"/>
                <a:ext cx="3391761" cy="350549"/>
                <a:chOff x="457198" y="3286221"/>
                <a:chExt cx="3391761" cy="350549"/>
              </a:xfrm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1F9D245-49C4-276F-B8DA-9D56DE8FB09D}"/>
                    </a:ext>
                  </a:extLst>
                </p:cNvPr>
                <p:cNvSpPr/>
                <p:nvPr/>
              </p:nvSpPr>
              <p:spPr>
                <a:xfrm>
                  <a:off x="872067" y="3305900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198" name="Graphic 197" descr="Badge Unfollow with solid fill">
                  <a:extLst>
                    <a:ext uri="{FF2B5EF4-FFF2-40B4-BE49-F238E27FC236}">
                      <a16:creationId xmlns:a16="http://schemas.microsoft.com/office/drawing/2014/main" id="{B94CFB6F-D2F7-1824-D948-DBC6DF9A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286221"/>
                  <a:ext cx="285558" cy="285558"/>
                </a:xfrm>
                <a:prstGeom prst="rect">
                  <a:avLst/>
                </a:prstGeom>
              </p:spPr>
            </p:pic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25009A7C-2E88-1F6B-A958-5E42D18C1654}"/>
                  </a:ext>
                </a:extLst>
              </p:cNvPr>
              <p:cNvGrpSpPr/>
              <p:nvPr/>
            </p:nvGrpSpPr>
            <p:grpSpPr>
              <a:xfrm>
                <a:off x="8585199" y="5416959"/>
                <a:ext cx="3391761" cy="350549"/>
                <a:chOff x="457198" y="3719274"/>
                <a:chExt cx="3391761" cy="350549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DB9C64AF-5B93-DAFE-88DB-AB3B6376197E}"/>
                    </a:ext>
                  </a:extLst>
                </p:cNvPr>
                <p:cNvSpPr/>
                <p:nvPr/>
              </p:nvSpPr>
              <p:spPr>
                <a:xfrm>
                  <a:off x="872067" y="3738953"/>
                  <a:ext cx="2976892" cy="3308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r>
                    <a:rPr lang="fr-FR" sz="1600" dirty="0">
                      <a:solidFill>
                        <a:schemeClr val="bg1"/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Point 1</a:t>
                  </a:r>
                </a:p>
              </p:txBody>
            </p:sp>
            <p:pic>
              <p:nvPicPr>
                <p:cNvPr id="201" name="Graphic 200" descr="Badge Unfollow with solid fill">
                  <a:extLst>
                    <a:ext uri="{FF2B5EF4-FFF2-40B4-BE49-F238E27FC236}">
                      <a16:creationId xmlns:a16="http://schemas.microsoft.com/office/drawing/2014/main" id="{D1676D29-2E1D-4D94-7D62-9ED5C00E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98" y="3719274"/>
                  <a:ext cx="285558" cy="28555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92FB4B-AA62-47BC-24C5-83E96006CF86}"/>
              </a:ext>
            </a:extLst>
          </p:cNvPr>
          <p:cNvGrpSpPr/>
          <p:nvPr/>
        </p:nvGrpSpPr>
        <p:grpSpPr>
          <a:xfrm>
            <a:off x="4063999" y="0"/>
            <a:ext cx="4064000" cy="6858000"/>
            <a:chOff x="4063999" y="0"/>
            <a:chExt cx="4064000" cy="685800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A48473-996D-9D33-2C30-8DD7881A2235}"/>
                </a:ext>
              </a:extLst>
            </p:cNvPr>
            <p:cNvSpPr/>
            <p:nvPr/>
          </p:nvSpPr>
          <p:spPr>
            <a:xfrm rot="10800000">
              <a:off x="4063999" y="0"/>
              <a:ext cx="4064000" cy="6858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F1FF443-C4BB-8243-4392-A412DE9E78C1}"/>
                </a:ext>
              </a:extLst>
            </p:cNvPr>
            <p:cNvSpPr txBox="1"/>
            <p:nvPr/>
          </p:nvSpPr>
          <p:spPr>
            <a:xfrm>
              <a:off x="4521199" y="492774"/>
              <a:ext cx="3149600" cy="83317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2400" b="1" noProof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Situation actuelle pour Bombay.</a:t>
              </a:r>
              <a:endParaRPr lang="fr-FR" sz="2400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F15578-39E1-92AE-AB53-F79FA1D36C6B}"/>
                </a:ext>
              </a:extLst>
            </p:cNvPr>
            <p:cNvSpPr txBox="1"/>
            <p:nvPr/>
          </p:nvSpPr>
          <p:spPr>
            <a:xfrm>
              <a:off x="4521199" y="1584974"/>
              <a:ext cx="3149600" cy="340735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pPr lvl="0">
                <a:defRPr/>
              </a:pPr>
              <a:r>
                <a:rPr lang="fr-FR" sz="1600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Description courte en 3 phrases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23559B24-5B7C-50F4-8D0F-41EE6988BDF4}"/>
                </a:ext>
              </a:extLst>
            </p:cNvPr>
            <p:cNvGrpSpPr/>
            <p:nvPr/>
          </p:nvGrpSpPr>
          <p:grpSpPr>
            <a:xfrm>
              <a:off x="4521198" y="2853168"/>
              <a:ext cx="3391761" cy="350549"/>
              <a:chOff x="457198" y="2853168"/>
              <a:chExt cx="3391761" cy="350549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724B3C0-2BC3-4676-0E73-9481F35CAB88}"/>
                  </a:ext>
                </a:extLst>
              </p:cNvPr>
              <p:cNvSpPr/>
              <p:nvPr/>
            </p:nvSpPr>
            <p:spPr>
              <a:xfrm>
                <a:off x="872067" y="2872847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6" name="Graphic 185" descr="Badge Unfollow with solid fill">
                <a:extLst>
                  <a:ext uri="{FF2B5EF4-FFF2-40B4-BE49-F238E27FC236}">
                    <a16:creationId xmlns:a16="http://schemas.microsoft.com/office/drawing/2014/main" id="{292F967A-35C4-AC01-E094-0EA7450D2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2853168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F77FFA3D-21D7-D2CB-40EA-0BE5D4F90B4D}"/>
                </a:ext>
              </a:extLst>
            </p:cNvPr>
            <p:cNvGrpSpPr/>
            <p:nvPr/>
          </p:nvGrpSpPr>
          <p:grpSpPr>
            <a:xfrm>
              <a:off x="4521198" y="4135064"/>
              <a:ext cx="3391761" cy="350549"/>
              <a:chOff x="457198" y="3286221"/>
              <a:chExt cx="3391761" cy="350549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50D46F7-A186-2931-9E86-67EDFC07FCC8}"/>
                  </a:ext>
                </a:extLst>
              </p:cNvPr>
              <p:cNvSpPr/>
              <p:nvPr/>
            </p:nvSpPr>
            <p:spPr>
              <a:xfrm>
                <a:off x="872067" y="3305900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89" name="Graphic 188" descr="Badge Unfollow with solid fill">
                <a:extLst>
                  <a:ext uri="{FF2B5EF4-FFF2-40B4-BE49-F238E27FC236}">
                    <a16:creationId xmlns:a16="http://schemas.microsoft.com/office/drawing/2014/main" id="{E353988B-9D9C-F2A6-B243-8A34D7124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286221"/>
                <a:ext cx="285558" cy="285558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88AD058-CBA6-6E70-961F-7ADC1377D13C}"/>
                </a:ext>
              </a:extLst>
            </p:cNvPr>
            <p:cNvGrpSpPr/>
            <p:nvPr/>
          </p:nvGrpSpPr>
          <p:grpSpPr>
            <a:xfrm>
              <a:off x="4521198" y="5416959"/>
              <a:ext cx="3391761" cy="350549"/>
              <a:chOff x="457198" y="3719274"/>
              <a:chExt cx="3391761" cy="350549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17A7B67-FDF5-42B5-CB44-0E338B0F4202}"/>
                  </a:ext>
                </a:extLst>
              </p:cNvPr>
              <p:cNvSpPr/>
              <p:nvPr/>
            </p:nvSpPr>
            <p:spPr>
              <a:xfrm>
                <a:off x="872067" y="3738953"/>
                <a:ext cx="2976892" cy="3308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fr-FR" sz="1600" dirty="0">
                    <a:solidFill>
                      <a:schemeClr val="tx1"/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Point 1</a:t>
                </a:r>
              </a:p>
            </p:txBody>
          </p:sp>
          <p:pic>
            <p:nvPicPr>
              <p:cNvPr id="192" name="Graphic 191" descr="Badge Unfollow with solid fill">
                <a:extLst>
                  <a:ext uri="{FF2B5EF4-FFF2-40B4-BE49-F238E27FC236}">
                    <a16:creationId xmlns:a16="http://schemas.microsoft.com/office/drawing/2014/main" id="{D36339A7-3226-6C71-4777-8C28BDB81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198" y="3719274"/>
                <a:ext cx="285558" cy="285558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933270-1485-0953-66FC-BE33E3C9C877}"/>
              </a:ext>
            </a:extLst>
          </p:cNvPr>
          <p:cNvGrpSpPr/>
          <p:nvPr/>
        </p:nvGrpSpPr>
        <p:grpSpPr>
          <a:xfrm>
            <a:off x="-1" y="0"/>
            <a:ext cx="4063999" cy="6858000"/>
            <a:chOff x="-1" y="0"/>
            <a:chExt cx="4063999" cy="685800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00A635-EBE9-2202-9F7D-52B637E21D0B}"/>
                </a:ext>
              </a:extLst>
            </p:cNvPr>
            <p:cNvSpPr/>
            <p:nvPr/>
          </p:nvSpPr>
          <p:spPr>
            <a:xfrm>
              <a:off x="0" y="0"/>
              <a:ext cx="4063998" cy="685800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 l="-39792" r="-35001"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7B29B75-DCE2-9C9D-065F-73029907F72A}"/>
                </a:ext>
              </a:extLst>
            </p:cNvPr>
            <p:cNvSpPr/>
            <p:nvPr/>
          </p:nvSpPr>
          <p:spPr>
            <a:xfrm>
              <a:off x="-1" y="0"/>
              <a:ext cx="4063999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5DC00194-8A5F-85AE-A4AB-06D44195E5F2}"/>
              </a:ext>
            </a:extLst>
          </p:cNvPr>
          <p:cNvSpPr txBox="1"/>
          <p:nvPr/>
        </p:nvSpPr>
        <p:spPr>
          <a:xfrm>
            <a:off x="457198" y="492774"/>
            <a:ext cx="3149600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2400" b="1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Marché du Gin chez Leclerc.</a:t>
            </a:r>
            <a:endParaRPr lang="fr-FR" sz="1600" i="1" noProof="0" dirty="0">
              <a:solidFill>
                <a:prstClr val="white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40358B5-434F-AFF5-2087-0222BF5F2D01}"/>
              </a:ext>
            </a:extLst>
          </p:cNvPr>
          <p:cNvSpPr txBox="1"/>
          <p:nvPr/>
        </p:nvSpPr>
        <p:spPr>
          <a:xfrm>
            <a:off x="457198" y="1584974"/>
            <a:ext cx="3149600" cy="340735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pPr lvl="0">
              <a:defRPr/>
            </a:pPr>
            <a:r>
              <a:rPr lang="fr-FR" sz="1600" noProof="0" dirty="0">
                <a:solidFill>
                  <a:prstClr val="white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Description courte en 3 phrases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4C8F7E6-41F1-A15D-DE02-7ACACA2372D3}"/>
              </a:ext>
            </a:extLst>
          </p:cNvPr>
          <p:cNvGrpSpPr/>
          <p:nvPr/>
        </p:nvGrpSpPr>
        <p:grpSpPr>
          <a:xfrm>
            <a:off x="457198" y="2853168"/>
            <a:ext cx="3391761" cy="350549"/>
            <a:chOff x="457198" y="2853168"/>
            <a:chExt cx="3391761" cy="35054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0DAE088-D860-B754-9438-6714865EAE70}"/>
                </a:ext>
              </a:extLst>
            </p:cNvPr>
            <p:cNvSpPr/>
            <p:nvPr/>
          </p:nvSpPr>
          <p:spPr>
            <a:xfrm>
              <a:off x="872067" y="2872847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noProof="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6" name="Graphic 175" descr="Badge Unfollow with solid fill">
              <a:extLst>
                <a:ext uri="{FF2B5EF4-FFF2-40B4-BE49-F238E27FC236}">
                  <a16:creationId xmlns:a16="http://schemas.microsoft.com/office/drawing/2014/main" id="{9B44AA5F-D11B-5FEF-CE2E-A4DFA408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2853168"/>
              <a:ext cx="285558" cy="285558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A5209CB-5A04-234A-F55B-4C5D17F145AB}"/>
              </a:ext>
            </a:extLst>
          </p:cNvPr>
          <p:cNvGrpSpPr/>
          <p:nvPr/>
        </p:nvGrpSpPr>
        <p:grpSpPr>
          <a:xfrm>
            <a:off x="457198" y="4135064"/>
            <a:ext cx="3391761" cy="350549"/>
            <a:chOff x="457198" y="3286221"/>
            <a:chExt cx="3391761" cy="350549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8801C31-D1D8-0570-5B08-47E9C0033A57}"/>
                </a:ext>
              </a:extLst>
            </p:cNvPr>
            <p:cNvSpPr/>
            <p:nvPr/>
          </p:nvSpPr>
          <p:spPr>
            <a:xfrm>
              <a:off x="872067" y="3305900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7" name="Graphic 176" descr="Badge Unfollow with solid fill">
              <a:extLst>
                <a:ext uri="{FF2B5EF4-FFF2-40B4-BE49-F238E27FC236}">
                  <a16:creationId xmlns:a16="http://schemas.microsoft.com/office/drawing/2014/main" id="{08085631-D6A1-ECB8-7C18-51748267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286221"/>
              <a:ext cx="285558" cy="285558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A10A3C7-8965-5D47-37AE-5D9B1AB2BB77}"/>
              </a:ext>
            </a:extLst>
          </p:cNvPr>
          <p:cNvGrpSpPr/>
          <p:nvPr/>
        </p:nvGrpSpPr>
        <p:grpSpPr>
          <a:xfrm>
            <a:off x="457198" y="5416959"/>
            <a:ext cx="3391761" cy="350549"/>
            <a:chOff x="457198" y="3719274"/>
            <a:chExt cx="3391761" cy="350549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3B68DB5-1D50-2764-4CBC-DF526C257189}"/>
                </a:ext>
              </a:extLst>
            </p:cNvPr>
            <p:cNvSpPr/>
            <p:nvPr/>
          </p:nvSpPr>
          <p:spPr>
            <a:xfrm>
              <a:off x="872067" y="3738953"/>
              <a:ext cx="2976892" cy="330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fr-FR" sz="1600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Point 1</a:t>
              </a:r>
            </a:p>
          </p:txBody>
        </p:sp>
        <p:pic>
          <p:nvPicPr>
            <p:cNvPr id="178" name="Graphic 177" descr="Badge Unfollow with solid fill">
              <a:extLst>
                <a:ext uri="{FF2B5EF4-FFF2-40B4-BE49-F238E27FC236}">
                  <a16:creationId xmlns:a16="http://schemas.microsoft.com/office/drawing/2014/main" id="{87A33F6F-FD62-1A98-A318-75A44B61D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198" y="3719274"/>
              <a:ext cx="285558" cy="28555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4DFB56-5C53-EAA1-A81B-C70512942E8F}"/>
              </a:ext>
            </a:extLst>
          </p:cNvPr>
          <p:cNvSpPr txBox="1"/>
          <p:nvPr/>
        </p:nvSpPr>
        <p:spPr>
          <a:xfrm>
            <a:off x="457198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Executive</a:t>
            </a:r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fr-FR" sz="1600" noProof="0" dirty="0" err="1">
                <a:solidFill>
                  <a:schemeClr val="bg1"/>
                </a:solidFill>
                <a:latin typeface="Aptos" panose="020B0004020202020204" pitchFamily="34" charset="0"/>
              </a:rPr>
              <a:t>summary</a:t>
            </a:r>
            <a:endParaRPr lang="fr-FR" sz="28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7F3629BF-3374-72A2-BFE9-44AE3AE0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8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E25D-A117-F306-40F5-134408E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D2E2C-BE2A-10E9-EBF8-236C637893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9E05-D1B6-3F82-55D8-03B4C5607C78}"/>
              </a:ext>
            </a:extLst>
          </p:cNvPr>
          <p:cNvSpPr/>
          <p:nvPr/>
        </p:nvSpPr>
        <p:spPr>
          <a:xfrm>
            <a:off x="532932" y="1403928"/>
            <a:ext cx="111680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8938B7-11BE-4828-2361-101207F2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717776"/>
              </p:ext>
            </p:extLst>
          </p:nvPr>
        </p:nvGraphicFramePr>
        <p:xfrm>
          <a:off x="898071" y="2178491"/>
          <a:ext cx="10417231" cy="400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021">
                  <a:extLst>
                    <a:ext uri="{9D8B030D-6E8A-4147-A177-3AD203B41FA5}">
                      <a16:colId xmlns:a16="http://schemas.microsoft.com/office/drawing/2014/main" val="4210211325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3900384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62275851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949818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325034756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4281505700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80546042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396782959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083538864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2068261487"/>
                    </a:ext>
                  </a:extLst>
                </a:gridCol>
                <a:gridCol w="947021">
                  <a:extLst>
                    <a:ext uri="{9D8B030D-6E8A-4147-A177-3AD203B41FA5}">
                      <a16:colId xmlns:a16="http://schemas.microsoft.com/office/drawing/2014/main" val="176040423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26,95€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3247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+2,2%</a:t>
                      </a:r>
                      <a:endParaRPr lang="fr-FR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39442"/>
                  </a:ext>
                </a:extLst>
              </a:tr>
              <a:tr h="2268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2951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mai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juin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juin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26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Inflation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Déréférencement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27 </a:t>
                      </a:r>
                      <a:r>
                        <a:rPr lang="fr-FR" sz="1100" b="1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juil</a:t>
                      </a: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 25 – </a:t>
                      </a:r>
                    </a:p>
                    <a:p>
                      <a:pPr algn="r" fontAlgn="ctr">
                        <a:buNone/>
                      </a:pPr>
                      <a:r>
                        <a:rPr lang="fr-FR" sz="1100" b="1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Lato" panose="020F0502020204030203" pitchFamily="34" charset="0"/>
                        </a:rPr>
                        <a:t>25 août 25</a:t>
                      </a:r>
                    </a:p>
                  </a:txBody>
                  <a:tcPr marL="0" marR="0" marT="108000" marB="0" vert="vert27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EF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17275"/>
                  </a:ext>
                </a:extLst>
              </a:tr>
            </a:tbl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E18BC5-CD63-EE68-5489-55019E59BC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39B64-1F07-65A1-AD0E-6ED5BA81EAF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C003 [</a:t>
            </a:r>
            <a:r>
              <a:rPr lang="fr-FR" sz="1100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Supr_DN_faible</a:t>
            </a:r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3B023EE-6074-5F81-448A-F5B1F0B8019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FD600083-E583-64E4-0BFB-128AD0C3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F0D57-7D2F-5C36-92C6-99C4675590E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Comment expliquer l’évolution mensuelle des prix moyens pratiqués par [Distributeur] sur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760CA04-0419-AA32-B371-44CE2B07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131A5-6389-A687-B71A-29E26B061E6F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93DA9-6D67-B1B5-F7EA-D7ECAF0B4B3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Décomposition de l’évolution des prix au litre </a:t>
              </a:r>
              <a:r>
                <a:rPr lang="fr-FR" sz="1400" b="1" u="sng" dirty="0">
                  <a:latin typeface="Aptos" panose="020B0004020202020204" pitchFamily="34" charset="0"/>
                </a:rPr>
                <a:t>après</a:t>
              </a:r>
              <a:r>
                <a:rPr lang="fr-FR" sz="1400" b="1" dirty="0">
                  <a:latin typeface="Aptos" panose="020B0004020202020204" pitchFamily="34" charset="0"/>
                </a:rPr>
                <a:t> promotions.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66295-5FD0-FF5C-F690-DF98001A584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60542285-C129-575D-0117-2CE5771464C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89013768"/>
                  </p:ext>
                </p:extLst>
              </p:nvPr>
            </p:nvGraphicFramePr>
            <p:xfrm>
              <a:off x="832390" y="2561047"/>
              <a:ext cx="10521410" cy="222470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60542285-C129-575D-0117-2CE5771464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390" y="2561047"/>
                <a:ext cx="10521410" cy="22247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840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20D6-8B3A-95F1-183F-1E7F4361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8C2897-57AF-19A6-CDDD-1C4624F1DBD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A white tag with holes on it&#10;&#10;AI-generated content may be incorrect.">
            <a:extLst>
              <a:ext uri="{FF2B5EF4-FFF2-40B4-BE49-F238E27FC236}">
                <a16:creationId xmlns:a16="http://schemas.microsoft.com/office/drawing/2014/main" id="{EB50465D-E4FB-6E68-03B7-DF77B75E6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55820"/>
          <a:stretch>
            <a:fillRect/>
          </a:stretch>
        </p:blipFill>
        <p:spPr>
          <a:xfrm>
            <a:off x="8962117" y="1403928"/>
            <a:ext cx="3229883" cy="49803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383717-7649-0BC1-520A-D360B501117A}"/>
              </a:ext>
            </a:extLst>
          </p:cNvPr>
          <p:cNvSpPr/>
          <p:nvPr/>
        </p:nvSpPr>
        <p:spPr>
          <a:xfrm>
            <a:off x="8962116" y="1398861"/>
            <a:ext cx="3229884" cy="499045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F5BC53-3A01-A6C1-3642-46D015EA8652}"/>
              </a:ext>
            </a:extLst>
          </p:cNvPr>
          <p:cNvSpPr/>
          <p:nvPr/>
        </p:nvSpPr>
        <p:spPr>
          <a:xfrm>
            <a:off x="532932" y="1403928"/>
            <a:ext cx="842918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27DDEF-FC98-6DCD-1417-4F7EE0B903A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FE523-AFD3-9E8A-CC8C-7CC1F48D894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9A078-F196-D690-AECA-C61A5B46D8EA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/>
              <a:t>B. Comprendre l’évolution des prix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8C2C4C62-F6A5-7E03-11D0-5CD4ADEC3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9110A-0E29-75B5-FE5B-449502B54ABD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part des magasins Leclerc ayant modifié le prix des produits Bombay entre 23 juin 2025 et 22 sept 2025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5E4E9E35-54EE-4E9A-AF7D-5BCFE2F8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EC74C-F475-7867-94ED-D1844F5FF13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7B4B49-3405-88B3-AA75-B6A8D47474DD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distribuant Bombay ayant modifié  le prix de vente avant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3DD69-2E61-9D15-6A5C-9EDEC53908D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6EDF436-1F5D-B07E-8366-0074EF0F4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381711"/>
              </p:ext>
            </p:extLst>
          </p:nvPr>
        </p:nvGraphicFramePr>
        <p:xfrm>
          <a:off x="805088" y="2175676"/>
          <a:ext cx="7805511" cy="4017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697C293-B3E1-CB6D-3774-3A3FDADBDCDE}"/>
              </a:ext>
            </a:extLst>
          </p:cNvPr>
          <p:cNvSpPr/>
          <p:nvPr/>
        </p:nvSpPr>
        <p:spPr>
          <a:xfrm>
            <a:off x="9338718" y="2162272"/>
            <a:ext cx="2733308" cy="4030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XXX</a:t>
            </a:r>
          </a:p>
          <a:p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BD82A-A045-E8B2-577C-380ECA9A1E90}"/>
              </a:ext>
            </a:extLst>
          </p:cNvPr>
          <p:cNvSpPr txBox="1"/>
          <p:nvPr/>
        </p:nvSpPr>
        <p:spPr>
          <a:xfrm>
            <a:off x="9338719" y="1563201"/>
            <a:ext cx="273330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ptos" panose="020B0004020202020204" pitchFamily="34" charset="0"/>
              </a:rPr>
              <a:t>Commentaires</a:t>
            </a:r>
          </a:p>
          <a:p>
            <a:endParaRPr lang="fr-FR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0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2ADE-EFDD-1092-3E29-1B11519C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8E45F1-08E7-4480-1D30-D5A11ABBA77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A66E4-9B14-CCDF-FB15-3339573D1DF9}"/>
              </a:ext>
            </a:extLst>
          </p:cNvPr>
          <p:cNvSpPr/>
          <p:nvPr/>
        </p:nvSpPr>
        <p:spPr>
          <a:xfrm>
            <a:off x="532932" y="1403928"/>
            <a:ext cx="4920866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803CF6-7A76-3CFF-B6FA-DE988194E50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A2CFA-13E4-4C70-7C9D-3AA9B883DEAB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C012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14A758DD-191C-BE0B-136E-BC3EB205A09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F3896D4-42F9-F0CD-CFAA-7A9520518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66E02-595A-AB2B-C73C-E7FE9A063E04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prix des principaux concurrents de Bombay chez Leclerc sur la période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15A36EA-088C-269F-23D0-CF415059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C67CC-BC69-9A64-81D4-E690BA5A803B}"/>
              </a:ext>
            </a:extLst>
          </p:cNvPr>
          <p:cNvGrpSpPr/>
          <p:nvPr/>
        </p:nvGrpSpPr>
        <p:grpSpPr>
          <a:xfrm>
            <a:off x="898071" y="1563201"/>
            <a:ext cx="428352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5E3299-1E3A-51B7-8CB3-923B88F49293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moyen par litre pour les principaux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1ADB7-5B4B-6265-F8AA-719ACB98BE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EFF3DA-80A7-12EC-4591-7C2D1354497E}"/>
              </a:ext>
            </a:extLst>
          </p:cNvPr>
          <p:cNvGrpSpPr/>
          <p:nvPr/>
        </p:nvGrpSpPr>
        <p:grpSpPr>
          <a:xfrm>
            <a:off x="5759066" y="1563201"/>
            <a:ext cx="4283529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55C032-8D67-7F6D-A122-634273B804E1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l’indice prix des produits concurrents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0913FE-007C-6B74-8EFE-9959A9A361B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Base 100 : prix/L moyen du produit au 23 juin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F9ADC67-2EC9-6CD2-EB11-A7414000D6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281891"/>
              </p:ext>
            </p:extLst>
          </p:nvPr>
        </p:nvGraphicFramePr>
        <p:xfrm>
          <a:off x="5646057" y="2267443"/>
          <a:ext cx="6013011" cy="3845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EEE69EB-8EA3-5030-5441-049A702648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552360"/>
              </p:ext>
            </p:extLst>
          </p:nvPr>
        </p:nvGraphicFramePr>
        <p:xfrm>
          <a:off x="590989" y="2243166"/>
          <a:ext cx="4283529" cy="3891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40975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9A66-2E36-7DD9-80CE-74275747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A5781-DCC9-607F-F529-645FF04F0B4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F6E31-189E-EA84-88A8-1CCE4F2FCE66}"/>
              </a:ext>
            </a:extLst>
          </p:cNvPr>
          <p:cNvSpPr/>
          <p:nvPr/>
        </p:nvSpPr>
        <p:spPr>
          <a:xfrm>
            <a:off x="532932" y="1403928"/>
            <a:ext cx="8509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3895D6-A05C-027D-1384-21B1DB3E74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436F0-7B69-B52D-FE2D-C39042F64191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C013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7916F1-598B-8744-D16B-FA8D99F07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D05B2A1-0EEA-E5DB-F4AD-4E4A0C2E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D6748-39B0-8DDD-0CBB-0B72808B7BAA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Comment a évolué le prix relatif des principaux produits concurrents par rapport à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C6C9280-EB63-6981-0C0E-BFB2F846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42E617-5804-5E80-FED8-019EE4AF7734}"/>
              </a:ext>
            </a:extLst>
          </p:cNvPr>
          <p:cNvGrpSpPr/>
          <p:nvPr/>
        </p:nvGrpSpPr>
        <p:grpSpPr>
          <a:xfrm>
            <a:off x="898070" y="1563201"/>
            <a:ext cx="10760998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254E48-3D56-C383-5768-70C9B84C1A5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Évolution du prix relatif entre les produits et le prix moyen de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EF8A3-D2E6-CEEB-B4C7-541B71895BE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100 = Le prix  moyen du produit est le même que celui de Gin Bombay Sapphire 70cl 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592A20E-5DD9-E84F-433D-AE69851213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056696"/>
              </p:ext>
            </p:extLst>
          </p:nvPr>
        </p:nvGraphicFramePr>
        <p:xfrm>
          <a:off x="759835" y="2186408"/>
          <a:ext cx="11069307" cy="404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67830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BCCF-34D1-FB40-A776-A5EFF5BE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34CF61-60D8-BF64-93F0-FD2DB48F800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27E9E-2535-EEAA-0012-2BEBA70E8475}"/>
              </a:ext>
            </a:extLst>
          </p:cNvPr>
          <p:cNvSpPr/>
          <p:nvPr/>
        </p:nvSpPr>
        <p:spPr>
          <a:xfrm>
            <a:off x="532932" y="1403928"/>
            <a:ext cx="742509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7C2893A-0DAE-9B13-1B6C-F329FA0AE4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684621"/>
              </p:ext>
            </p:extLst>
          </p:nvPr>
        </p:nvGraphicFramePr>
        <p:xfrm>
          <a:off x="8100877" y="2198921"/>
          <a:ext cx="3996000" cy="4161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58A2BE5-BE3D-1C0E-6D78-183A372AC4BB}"/>
              </a:ext>
            </a:extLst>
          </p:cNvPr>
          <p:cNvGrpSpPr/>
          <p:nvPr/>
        </p:nvGrpSpPr>
        <p:grpSpPr>
          <a:xfrm>
            <a:off x="1494970" y="2329031"/>
            <a:ext cx="6081487" cy="3251294"/>
            <a:chOff x="1494970" y="2329031"/>
            <a:chExt cx="6618515" cy="32512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BADA4-6DC8-7559-D3D3-2DECB64A1716}"/>
                </a:ext>
              </a:extLst>
            </p:cNvPr>
            <p:cNvSpPr/>
            <p:nvPr/>
          </p:nvSpPr>
          <p:spPr>
            <a:xfrm>
              <a:off x="1494970" y="2329031"/>
              <a:ext cx="3309257" cy="1625647"/>
            </a:xfrm>
            <a:prstGeom prst="rect">
              <a:avLst/>
            </a:prstGeom>
            <a:solidFill>
              <a:srgbClr val="FFF8E1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3E5F9A-FB20-56A8-3D32-C7E5ED76B6BE}"/>
                </a:ext>
              </a:extLst>
            </p:cNvPr>
            <p:cNvSpPr/>
            <p:nvPr/>
          </p:nvSpPr>
          <p:spPr>
            <a:xfrm>
              <a:off x="1494970" y="3954678"/>
              <a:ext cx="3309257" cy="16256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4168BE-9D67-A193-C18C-D4E018C51F0E}"/>
                </a:ext>
              </a:extLst>
            </p:cNvPr>
            <p:cNvSpPr/>
            <p:nvPr/>
          </p:nvSpPr>
          <p:spPr>
            <a:xfrm>
              <a:off x="4804228" y="3954678"/>
              <a:ext cx="3309257" cy="162564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9F09FC-50AC-3B78-E5E4-82395657B6C9}"/>
                </a:ext>
              </a:extLst>
            </p:cNvPr>
            <p:cNvSpPr/>
            <p:nvPr/>
          </p:nvSpPr>
          <p:spPr>
            <a:xfrm>
              <a:off x="4804228" y="2329031"/>
              <a:ext cx="3309257" cy="1625647"/>
            </a:xfrm>
            <a:prstGeom prst="rect">
              <a:avLst/>
            </a:prstGeom>
            <a:solidFill>
              <a:srgbClr val="E2F0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7EA349-6C2A-F501-2E4B-C6CEE312B9A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A0271-DEA4-4469-9B2D-5D8DE65ECAA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C014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6AD8321-9A47-76DB-B5BA-167EEBD4CB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Réagir à la concurrence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734EDE5A-7909-9E84-084B-90124333D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853D98-122C-832F-7842-9E5B83A876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l’impact observé sur les différents produits en fonction de l’évolution du prix moyen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B007F98-9825-6FA5-1CD7-C6430271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44</a:t>
            </a:fld>
            <a:endParaRPr lang="fr-FR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00DBDA-E1AA-2BD5-0D24-EC676273BE27}"/>
              </a:ext>
            </a:extLst>
          </p:cNvPr>
          <p:cNvGrpSpPr/>
          <p:nvPr/>
        </p:nvGrpSpPr>
        <p:grpSpPr>
          <a:xfrm>
            <a:off x="898070" y="1563201"/>
            <a:ext cx="7712530" cy="534498"/>
            <a:chOff x="898070" y="1563201"/>
            <a:chExt cx="7712530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1F8257-E41C-985F-E067-B9578C44943E}"/>
                </a:ext>
              </a:extLst>
            </p:cNvPr>
            <p:cNvSpPr txBox="1"/>
            <p:nvPr/>
          </p:nvSpPr>
          <p:spPr>
            <a:xfrm>
              <a:off x="898070" y="1563201"/>
              <a:ext cx="7712530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distribution numérique et du prix moyen par litre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F1AC1E-FBCF-C92D-F1ED-7738E34749CE}"/>
                </a:ext>
              </a:extLst>
            </p:cNvPr>
            <p:cNvSpPr txBox="1"/>
            <p:nvPr/>
          </p:nvSpPr>
          <p:spPr>
            <a:xfrm>
              <a:off x="898070" y="1787741"/>
              <a:ext cx="7712530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 bulle = 1 produit, Taille = DN au 22 sept 2025, évolution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7C0DD3-0AA6-C110-A77F-D4895AFEAA45}"/>
              </a:ext>
            </a:extLst>
          </p:cNvPr>
          <p:cNvSpPr txBox="1"/>
          <p:nvPr/>
        </p:nvSpPr>
        <p:spPr>
          <a:xfrm>
            <a:off x="10753274" y="1563201"/>
            <a:ext cx="1200748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400" i="1" dirty="0">
                <a:latin typeface="Aptos" panose="020B0004020202020204" pitchFamily="34" charset="0"/>
              </a:rPr>
              <a:t>Évolution</a:t>
            </a:r>
          </a:p>
          <a:p>
            <a:pPr algn="ctr"/>
            <a:endParaRPr lang="fr-FR" sz="1400" i="1" dirty="0">
              <a:latin typeface="Aptos" panose="020B000402020202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FE800F5-C801-700E-DF8D-F2C03EB11978}"/>
              </a:ext>
            </a:extLst>
          </p:cNvPr>
          <p:cNvGraphicFramePr>
            <a:graphicFrameLocks noGrp="1"/>
          </p:cNvGraphicFramePr>
          <p:nvPr/>
        </p:nvGraphicFramePr>
        <p:xfrm>
          <a:off x="8246022" y="1908781"/>
          <a:ext cx="3708000" cy="4327042"/>
        </p:xfrm>
        <a:graphic>
          <a:graphicData uri="http://schemas.openxmlformats.org/drawingml/2006/table">
            <a:tbl>
              <a:tblPr/>
              <a:tblGrid>
                <a:gridCol w="1872000">
                  <a:extLst>
                    <a:ext uri="{9D8B030D-6E8A-4147-A177-3AD203B41FA5}">
                      <a16:colId xmlns:a16="http://schemas.microsoft.com/office/drawing/2014/main" val="309185623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4458108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28286353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381432995"/>
                    </a:ext>
                  </a:extLst>
                </a:gridCol>
              </a:tblGrid>
              <a:tr h="4215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Taille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X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Y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68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1B1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2373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</a:t>
                      </a: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Sapphire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-0,3pp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+4,5%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1064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Citron Pressé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-7,3pp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-0,2%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67096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+1,7pp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+2,9%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2303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Beefeater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-3,8pp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7112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</a:t>
                      </a: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Sapphire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Sunset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-4,9pp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-1,7%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0441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Bombay </a:t>
                      </a: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Bramble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-4,2pp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-2,9%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60681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De Sevilla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+0,1pp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-3,3%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735712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Sans Alcool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+1,9pp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-1,8%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559408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Gin Bombay Sapphire East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+0,8pp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+4,6%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74217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i="0" u="none" strike="noStrike" dirty="0" err="1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Tanqueray</a:t>
                      </a: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 Dry Gin 70cl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-1,7pp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rgbClr val="1B1C1F"/>
                          </a:solidFill>
                          <a:effectLst/>
                          <a:latin typeface="+mj-lt"/>
                        </a:rPr>
                        <a:t>-4,0%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735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8BD59F-97D8-DEC6-94B9-CC3E8E158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64603"/>
              </p:ext>
            </p:extLst>
          </p:nvPr>
        </p:nvGraphicFramePr>
        <p:xfrm>
          <a:off x="698339" y="2046272"/>
          <a:ext cx="7205845" cy="418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75935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2D51-43E1-3A38-6AD4-673BCF1F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A7F18E-E733-20F0-012B-65FE6649FD2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3AA1E-18F2-2471-993E-EFF44E922B0D}"/>
              </a:ext>
            </a:extLst>
          </p:cNvPr>
          <p:cNvSpPr/>
          <p:nvPr/>
        </p:nvSpPr>
        <p:spPr>
          <a:xfrm>
            <a:off x="532932" y="1403928"/>
            <a:ext cx="8636468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95163C-2809-1432-3645-6A32E887E80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67E43-4B71-2D87-F21B-99BB4F2AB3D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C006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2B4D00-559C-19DB-400D-880057F1F45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05AE9807-4B9D-4CD4-FFBC-8F5D2EF81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4D1AD-2EFD-D6CF-A761-FCA3B214FB2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 prix de Gin Bombay Sapphire 70cl est il correctement positionné par rapport aux principaux concurrents directs dans chaque magasin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1703E0C-D4C0-8A95-D1BF-C2773FD1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8D8CD-6EE7-71F4-C3C5-58E2019F5854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E45F0-D36E-360A-9D3E-DD7E4DEC4769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Répartition des prix relatif des produits à Gin Bombay Sapphire 70cl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B64316-7CF2-865F-2F30-C25B415E1EAA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Indice (100 = prix de Gin Bombay Sapphire 70cl dans le magasin)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A710FE5-AFBE-7582-F10E-E428F42B0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3776082"/>
              </p:ext>
            </p:extLst>
          </p:nvPr>
        </p:nvGraphicFramePr>
        <p:xfrm>
          <a:off x="968024" y="2114075"/>
          <a:ext cx="8576025" cy="417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076854C-BE8E-02B1-790B-2B728D9BE8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21442"/>
              </p:ext>
            </p:extLst>
          </p:nvPr>
        </p:nvGraphicFramePr>
        <p:xfrm>
          <a:off x="9300251" y="2119775"/>
          <a:ext cx="249805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4E0C5E8-A8CF-A56C-06F4-1E3A2A466B2B}"/>
              </a:ext>
            </a:extLst>
          </p:cNvPr>
          <p:cNvGrpSpPr/>
          <p:nvPr/>
        </p:nvGrpSpPr>
        <p:grpSpPr>
          <a:xfrm>
            <a:off x="9462489" y="1563201"/>
            <a:ext cx="2263836" cy="534498"/>
            <a:chOff x="1050129" y="1563201"/>
            <a:chExt cx="4326467" cy="534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6580F5-7234-07C2-75A6-30437895048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38BFD-5C56-ED5E-1A51-71ED4950E4E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950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F393-3B26-1C1A-9FBC-412DB685E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FDF95-AB8D-837E-3B92-FE94EB070BD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7D0FC-8E36-ACF9-1FC8-140399961E7A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40C0BF-38E3-EF72-B31F-9EFA3D6DB98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0A8D9-CE77-47A1-AA59-EB59F56201F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C007 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Supr_pivot_insuffisant_cct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4EA68-949E-2FFF-4CC4-6D754BE516BD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Maitriser le positionnement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ED4F9F-6697-933F-1764-991A54DBA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DBA5-32EE-940D-14B8-C3A18F27645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le prix relatif de [</a:t>
            </a:r>
            <a:r>
              <a:rPr lang="fr-FR" sz="2400" b="1" dirty="0" err="1">
                <a:latin typeface="Aptos Black" panose="020B0004020202020204" pitchFamily="34" charset="0"/>
              </a:rPr>
              <a:t>S_cct</a:t>
            </a:r>
            <a:r>
              <a:rPr lang="fr-FR" sz="2400" b="1" dirty="0">
                <a:latin typeface="Aptos Black" panose="020B0004020202020204" pitchFamily="34" charset="0"/>
              </a:rPr>
              <a:t>] vs [Pivot] dans chaque magasin où les 2 sont proposés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15CCB2-6B13-DB53-7D96-E193E183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BAB4DB-9419-DA49-F022-5FBDDCF073F2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643B96-2658-C9A7-E21B-2D6AEF113E74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prix par litre avant promotion de [</a:t>
              </a:r>
              <a:r>
                <a:rPr lang="fr-FR" sz="1400" b="1" dirty="0" err="1">
                  <a:latin typeface="Aptos" panose="020B0004020202020204" pitchFamily="34" charset="0"/>
                </a:rPr>
                <a:t>S_cct</a:t>
              </a:r>
              <a:r>
                <a:rPr lang="fr-FR" sz="1400" b="1" dirty="0">
                  <a:latin typeface="Aptos" panose="020B0004020202020204" pitchFamily="34" charset="0"/>
                </a:rPr>
                <a:t>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0F40D-885F-760D-C743-9959D6A73F0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7C4560BD-700D-7BB1-3FD1-3D831D4BA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598770"/>
              </p:ext>
            </p:extLst>
          </p:nvPr>
        </p:nvGraphicFramePr>
        <p:xfrm>
          <a:off x="799018" y="2142867"/>
          <a:ext cx="9321728" cy="3996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DFF134-1133-A1D6-2CFA-CCDBE45E466F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34E9C88-B532-8116-22BB-171FA1F57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111179"/>
              </p:ext>
            </p:extLst>
          </p:nvPr>
        </p:nvGraphicFramePr>
        <p:xfrm>
          <a:off x="10431593" y="2338166"/>
          <a:ext cx="1330036" cy="1245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80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D8EF-0385-95E9-7942-A4774C117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4799ED-27EF-1D7C-C36D-46E228A09061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7A2E1-FB5A-FEB4-A44F-E2F2A5FCB3B2}"/>
              </a:ext>
            </a:extLst>
          </p:cNvPr>
          <p:cNvSpPr/>
          <p:nvPr/>
        </p:nvSpPr>
        <p:spPr>
          <a:xfrm>
            <a:off x="532932" y="1403928"/>
            <a:ext cx="661102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7037CEF-6A3B-8B55-2D2E-8445883B18D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96487-68CE-A93B-084A-3D5976E66B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C008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A5DCC25-B3D1-A8DF-7250-DD2A95E6F16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06BBB09-8192-B527-7E15-08DD3594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4EF14-6A7E-B02E-F30C-B815C768E52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La différenciation prix est elle suffisante par point de vente pour capturer les spécificités locales, sans dégrader le positionnement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8702A90-24F2-2DBD-3421-1E11CFC9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47E554-0FF2-930D-E708-18108F2F775B}"/>
              </a:ext>
            </a:extLst>
          </p:cNvPr>
          <p:cNvGrpSpPr/>
          <p:nvPr/>
        </p:nvGrpSpPr>
        <p:grpSpPr>
          <a:xfrm>
            <a:off x="898071" y="1563201"/>
            <a:ext cx="580808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6258C3-07E1-BAFE-0A67-1735533D4E8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Prix bas (P5), prix médian et prix haut (P95) pour les concurrents directs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8BDF30-AB0D-D035-511D-E4DE7512EF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3B3010-FB16-AC48-EF97-01F72634455D}"/>
              </a:ext>
            </a:extLst>
          </p:cNvPr>
          <p:cNvGrpSpPr/>
          <p:nvPr/>
        </p:nvGrpSpPr>
        <p:grpSpPr>
          <a:xfrm>
            <a:off x="892337" y="2183784"/>
            <a:ext cx="6078530" cy="3951212"/>
            <a:chOff x="892336" y="2183784"/>
            <a:chExt cx="11069005" cy="25702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00D8AE-198B-15B4-FB28-19C91FD88827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999381-D577-846E-995F-3762EA84DF7B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2EC12F-56A6-2D2C-CFE8-9B2B81AF3DF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B06E6F-A311-4B89-669C-8E754BE59D49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A01F59-A6D3-A562-A4E6-BB301FCA8E6A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6C2E13-8383-B1B0-8FE3-D0C111EE5C9D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4164D0-0A0E-46D0-23EF-4F88C42E7B09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410177-11A7-094D-7E08-05300AFBA90C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F3FC6C-A997-B2D3-F09C-0AC1AF60ABAE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F87DDA-BA2E-5BFB-D927-8EAFD0878B4A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9EE8FB-5747-D261-9BD5-A72AD39A9FC3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092B37-2E64-86F5-D699-8ECDB270E848}"/>
              </a:ext>
            </a:extLst>
          </p:cNvPr>
          <p:cNvGrpSpPr/>
          <p:nvPr/>
        </p:nvGrpSpPr>
        <p:grpSpPr>
          <a:xfrm>
            <a:off x="7563070" y="1563201"/>
            <a:ext cx="1441789" cy="534498"/>
            <a:chOff x="1050129" y="1563201"/>
            <a:chExt cx="4326467" cy="5344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AD4933-193D-ACF5-3EB4-2E399726321E}"/>
                </a:ext>
              </a:extLst>
            </p:cNvPr>
            <p:cNvSpPr txBox="1"/>
            <p:nvPr/>
          </p:nvSpPr>
          <p:spPr>
            <a:xfrm>
              <a:off x="1050132" y="1563201"/>
              <a:ext cx="3676925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Spread indice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EF803A-C776-BB8D-3767-75B73776386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P95 / P05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2887B4-64CC-F9AE-59BA-2F8B8AAAEEF3}"/>
              </a:ext>
            </a:extLst>
          </p:cNvPr>
          <p:cNvSpPr txBox="1"/>
          <p:nvPr/>
        </p:nvSpPr>
        <p:spPr>
          <a:xfrm>
            <a:off x="9875961" y="1563201"/>
            <a:ext cx="2059472" cy="525401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400" b="1" dirty="0">
                <a:latin typeface="Aptos" panose="020B0004020202020204" pitchFamily="34" charset="0"/>
              </a:rPr>
              <a:t>Distribution numérique</a:t>
            </a:r>
          </a:p>
          <a:p>
            <a:endParaRPr lang="fr-FR" sz="1400" dirty="0">
              <a:latin typeface="Aptos" panose="020B0004020202020204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34BA280-6EBB-C01A-F574-779389C0CD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049954"/>
              </p:ext>
            </p:extLst>
          </p:nvPr>
        </p:nvGraphicFramePr>
        <p:xfrm>
          <a:off x="7374610" y="2102209"/>
          <a:ext cx="1997972" cy="41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751456F-2FC8-57C1-30DB-75A01E98AB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956471"/>
              </p:ext>
            </p:extLst>
          </p:nvPr>
        </p:nvGraphicFramePr>
        <p:xfrm>
          <a:off x="9728784" y="2102209"/>
          <a:ext cx="2059472" cy="41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B47997E-7917-B070-7609-C7606E675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121363"/>
              </p:ext>
            </p:extLst>
          </p:nvPr>
        </p:nvGraphicFramePr>
        <p:xfrm>
          <a:off x="666086" y="2088602"/>
          <a:ext cx="6403699" cy="41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75AC298-19C0-DBFB-3F4B-71513940C6D9}"/>
              </a:ext>
            </a:extLst>
          </p:cNvPr>
          <p:cNvGrpSpPr/>
          <p:nvPr/>
        </p:nvGrpSpPr>
        <p:grpSpPr>
          <a:xfrm>
            <a:off x="7370203" y="2183784"/>
            <a:ext cx="4418053" cy="3951212"/>
            <a:chOff x="892336" y="2183784"/>
            <a:chExt cx="11069005" cy="25702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CF5E57-704A-C238-2250-FA5C506307E4}"/>
                </a:ext>
              </a:extLst>
            </p:cNvPr>
            <p:cNvCxnSpPr/>
            <p:nvPr/>
          </p:nvCxnSpPr>
          <p:spPr>
            <a:xfrm>
              <a:off x="892336" y="218378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A2150A-7FA6-1ECF-5B4A-2E999EC3BEDD}"/>
                </a:ext>
              </a:extLst>
            </p:cNvPr>
            <p:cNvCxnSpPr/>
            <p:nvPr/>
          </p:nvCxnSpPr>
          <p:spPr>
            <a:xfrm>
              <a:off x="892336" y="2440805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967FAE-5B41-3CAA-5F62-A06F8E827620}"/>
                </a:ext>
              </a:extLst>
            </p:cNvPr>
            <p:cNvCxnSpPr/>
            <p:nvPr/>
          </p:nvCxnSpPr>
          <p:spPr>
            <a:xfrm>
              <a:off x="892336" y="2697826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7366C9-D0A0-EE1C-FC63-59F885A7DE9B}"/>
                </a:ext>
              </a:extLst>
            </p:cNvPr>
            <p:cNvCxnSpPr/>
            <p:nvPr/>
          </p:nvCxnSpPr>
          <p:spPr>
            <a:xfrm>
              <a:off x="892336" y="2954847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D366AB-E5AD-D35C-C207-F929B6C886ED}"/>
                </a:ext>
              </a:extLst>
            </p:cNvPr>
            <p:cNvCxnSpPr/>
            <p:nvPr/>
          </p:nvCxnSpPr>
          <p:spPr>
            <a:xfrm>
              <a:off x="892336" y="3211868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9FEF8E-F531-651F-06D6-62CAE0ED21B1}"/>
                </a:ext>
              </a:extLst>
            </p:cNvPr>
            <p:cNvCxnSpPr/>
            <p:nvPr/>
          </p:nvCxnSpPr>
          <p:spPr>
            <a:xfrm>
              <a:off x="892336" y="3468889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9553AC-6113-E230-C0BE-3D5D9268274C}"/>
                </a:ext>
              </a:extLst>
            </p:cNvPr>
            <p:cNvCxnSpPr/>
            <p:nvPr/>
          </p:nvCxnSpPr>
          <p:spPr>
            <a:xfrm>
              <a:off x="892336" y="3725910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0F90D9-5225-C111-768C-FCA126E73F3F}"/>
                </a:ext>
              </a:extLst>
            </p:cNvPr>
            <p:cNvCxnSpPr/>
            <p:nvPr/>
          </p:nvCxnSpPr>
          <p:spPr>
            <a:xfrm>
              <a:off x="892336" y="3982931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FB11F6-B333-3997-BD3E-7E20882FFE04}"/>
                </a:ext>
              </a:extLst>
            </p:cNvPr>
            <p:cNvCxnSpPr/>
            <p:nvPr/>
          </p:nvCxnSpPr>
          <p:spPr>
            <a:xfrm>
              <a:off x="892336" y="4239952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7DF115-098B-8132-4E5D-D6F3F4346619}"/>
                </a:ext>
              </a:extLst>
            </p:cNvPr>
            <p:cNvCxnSpPr/>
            <p:nvPr/>
          </p:nvCxnSpPr>
          <p:spPr>
            <a:xfrm>
              <a:off x="892336" y="4496973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999CD8-D36A-1272-2729-1130A2FC94EB}"/>
                </a:ext>
              </a:extLst>
            </p:cNvPr>
            <p:cNvCxnSpPr/>
            <p:nvPr/>
          </p:nvCxnSpPr>
          <p:spPr>
            <a:xfrm>
              <a:off x="892336" y="4753994"/>
              <a:ext cx="1106900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86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AAF3-B0FD-39B7-8520-3A719C3D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AC2623-45BA-1A8C-B7DE-7E6A8BD2DFA3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F4790-CA77-1AD9-E564-826583FCFD6D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0B1822-83E7-B7EA-E77E-8FD0298553E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B86DB-FEEA-6621-D569-BEF44E56148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C009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EAB096D-CE4D-B3D8-D10D-F14DE3819AA8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Différencier les prix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D8205FD-17F1-DE2A-758C-B1C4AC7D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0CAE1-360B-3E9F-1809-767A53E5B53B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Les prix sont ils correctement différenciés par région et par taille de magasin sur le Gin Bombay Sapphire 70cl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ED2276B-B499-D33A-DAAC-EEF92230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4410D-D3AE-06B5-9F1D-C9169518C370}"/>
              </a:ext>
            </a:extLst>
          </p:cNvPr>
          <p:cNvGrpSpPr/>
          <p:nvPr/>
        </p:nvGrpSpPr>
        <p:grpSpPr>
          <a:xfrm>
            <a:off x="898071" y="1563201"/>
            <a:ext cx="51979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F266C-E7DB-040D-8EDA-21CA71A3B54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Distance entre le prix/L avant promo P95 et le prix P05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DC423D-411C-8AA3-37E9-AA0D08597BF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95D00E-1DD7-3252-9656-2F6367F1B390}"/>
              </a:ext>
            </a:extLst>
          </p:cNvPr>
          <p:cNvGrpSpPr/>
          <p:nvPr/>
        </p:nvGrpSpPr>
        <p:grpSpPr>
          <a:xfrm>
            <a:off x="6687166" y="1563201"/>
            <a:ext cx="5197930" cy="534498"/>
            <a:chOff x="1050129" y="1563201"/>
            <a:chExt cx="4326467" cy="5344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F224D6-9542-E589-B1DC-E663B4080F5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Prix/L avant promotion par taille de magasin (nbre de Spiritueux)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D91180-519C-0232-EB4D-45A4ADAA8F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00000000-0008-0000-1200-000011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37590802"/>
                  </p:ext>
                </p:extLst>
              </p:nvPr>
            </p:nvGraphicFramePr>
            <p:xfrm>
              <a:off x="759836" y="2243165"/>
              <a:ext cx="5197930" cy="39490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00000000-0008-0000-1200-000011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836" y="2243165"/>
                <a:ext cx="5197930" cy="39490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69AFD92-3C0E-430F-2632-4B99F98E7B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058867"/>
              </p:ext>
            </p:extLst>
          </p:nvPr>
        </p:nvGraphicFramePr>
        <p:xfrm>
          <a:off x="6634262" y="2313142"/>
          <a:ext cx="5303738" cy="400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85661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15FC9-C089-9104-9B78-2130C67B8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FE53B9-864F-4178-EF06-852506AE2894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FBE66-87F1-F290-6B60-48D84176A041}"/>
              </a:ext>
            </a:extLst>
          </p:cNvPr>
          <p:cNvSpPr/>
          <p:nvPr/>
        </p:nvSpPr>
        <p:spPr>
          <a:xfrm>
            <a:off x="532932" y="1403928"/>
            <a:ext cx="5847330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F658B9F-4DBD-41CB-97EC-931656479AD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8BB35-2EEA-C5C5-2058-8F29D225AA5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C010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A88BB2C-B63F-DCA9-D3ED-CCEAF7F10E5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Identifier les territoires vierges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C26E54-5D86-0DF5-63DD-917634AF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8133E-DEDE-10EE-741A-D6120494094C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l’intensité concurrentielle sur le territoire prix spécifique de chacun de mes produits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A4EDE86-51B0-FADA-188C-466454C1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49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0BF50-BB5B-8E63-E981-4F527FE5DC85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A6526B-A1DE-3C1C-C2C7-6A79EC244DF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tranche de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88BD00-5C83-D671-0106-F698E3AA0233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CE73021-DB4C-2174-D0BE-E0484E2C87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1850827"/>
              </p:ext>
            </p:extLst>
          </p:nvPr>
        </p:nvGraphicFramePr>
        <p:xfrm>
          <a:off x="532932" y="2228388"/>
          <a:ext cx="5475514" cy="4088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5BC5F-3B46-BBF4-CD9E-BC03E2006B32}"/>
              </a:ext>
            </a:extLst>
          </p:cNvPr>
          <p:cNvGrpSpPr/>
          <p:nvPr/>
        </p:nvGrpSpPr>
        <p:grpSpPr>
          <a:xfrm>
            <a:off x="6772496" y="1563201"/>
            <a:ext cx="7258959" cy="534498"/>
            <a:chOff x="1050129" y="1563201"/>
            <a:chExt cx="4326467" cy="5344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3E04AD-BA41-363E-AE1E-D8BCB014325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Nombre d’observations produits par point prix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0C5A3C-C72F-1436-5365-16B34A75187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0000000-0008-0000-1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336459"/>
              </p:ext>
            </p:extLst>
          </p:nvPr>
        </p:nvGraphicFramePr>
        <p:xfrm>
          <a:off x="6541379" y="2344810"/>
          <a:ext cx="5273250" cy="4174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C0AC17B-C089-43CD-AB2F-42C99DDECF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478919"/>
              </p:ext>
            </p:extLst>
          </p:nvPr>
        </p:nvGraphicFramePr>
        <p:xfrm>
          <a:off x="10585732" y="2071412"/>
          <a:ext cx="1281600" cy="13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1F82CE-02F7-DA63-6CFD-ED6225DFD542}"/>
              </a:ext>
            </a:extLst>
          </p:cNvPr>
          <p:cNvSpPr txBox="1"/>
          <p:nvPr/>
        </p:nvSpPr>
        <p:spPr>
          <a:xfrm>
            <a:off x="10716166" y="2565046"/>
            <a:ext cx="1019980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pPr algn="ctr"/>
            <a:r>
              <a:rPr lang="fr-FR" sz="1600" b="1">
                <a:solidFill>
                  <a:schemeClr val="tx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85%</a:t>
            </a:r>
            <a:endParaRPr lang="fr-FR" sz="1600" b="1" dirty="0">
              <a:solidFill>
                <a:schemeClr val="tx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21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101F5-B710-1B4D-4188-8E495AF8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B0B0FD-14A4-F107-CA84-4F5EFF1E5B94}"/>
              </a:ext>
            </a:extLst>
          </p:cNvPr>
          <p:cNvSpPr txBox="1"/>
          <p:nvPr/>
        </p:nvSpPr>
        <p:spPr>
          <a:xfrm>
            <a:off x="898070" y="246278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D76675-6694-75B3-F271-A8263EE8F6D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FD01EB-EB65-614E-65FD-CAEA00041EF9}"/>
              </a:ext>
            </a:extLst>
          </p:cNvPr>
          <p:cNvSpPr txBox="1"/>
          <p:nvPr/>
        </p:nvSpPr>
        <p:spPr>
          <a:xfrm>
            <a:off x="898070" y="491349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Pour atteindre son objectif de XXX, Bombay devra faire A, B et C avant DATE.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96200-6905-308B-705A-0C987D6A94F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9D7A361-7476-F77E-5AE8-700C7D566110}"/>
              </a:ext>
            </a:extLst>
          </p:cNvPr>
          <p:cNvSpPr/>
          <p:nvPr/>
        </p:nvSpPr>
        <p:spPr>
          <a:xfrm>
            <a:off x="5606553" y="1420307"/>
            <a:ext cx="5709147" cy="919124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Objectifs &amp; ambitions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AF111-ECA4-459D-C964-12FD71112B57}"/>
              </a:ext>
            </a:extLst>
          </p:cNvPr>
          <p:cNvGrpSpPr/>
          <p:nvPr/>
        </p:nvGrpSpPr>
        <p:grpSpPr>
          <a:xfrm>
            <a:off x="5606551" y="2517054"/>
            <a:ext cx="5709148" cy="980290"/>
            <a:chOff x="759835" y="2560807"/>
            <a:chExt cx="3136567" cy="914400"/>
          </a:xfrm>
          <a:solidFill>
            <a:schemeClr val="bg2">
              <a:lumMod val="5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7C37E5-F9E4-B84A-6E4F-04D78F21375D}"/>
                </a:ext>
              </a:extLst>
            </p:cNvPr>
            <p:cNvSpPr/>
            <p:nvPr/>
          </p:nvSpPr>
          <p:spPr>
            <a:xfrm>
              <a:off x="759835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9E3E8-A789-7B58-A7FF-820E319431D2}"/>
                </a:ext>
              </a:extLst>
            </p:cNvPr>
            <p:cNvSpPr/>
            <p:nvPr/>
          </p:nvSpPr>
          <p:spPr>
            <a:xfrm>
              <a:off x="1830099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544BD6-1E82-0290-BD60-728FC89764BE}"/>
                </a:ext>
              </a:extLst>
            </p:cNvPr>
            <p:cNvSpPr/>
            <p:nvPr/>
          </p:nvSpPr>
          <p:spPr>
            <a:xfrm>
              <a:off x="2900363" y="2560807"/>
              <a:ext cx="996039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Bataille n°3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178632-111D-94B2-DAB1-07D8D747E220}"/>
              </a:ext>
            </a:extLst>
          </p:cNvPr>
          <p:cNvGrpSpPr/>
          <p:nvPr/>
        </p:nvGrpSpPr>
        <p:grpSpPr>
          <a:xfrm>
            <a:off x="5606552" y="3674968"/>
            <a:ext cx="5709148" cy="980290"/>
            <a:chOff x="759835" y="3610289"/>
            <a:chExt cx="5589010" cy="914400"/>
          </a:xfrm>
          <a:solidFill>
            <a:schemeClr val="bg2">
              <a:lumMod val="7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B913D9-EB3F-8B1A-651D-FD622ED028EF}"/>
                </a:ext>
              </a:extLst>
            </p:cNvPr>
            <p:cNvSpPr/>
            <p:nvPr/>
          </p:nvSpPr>
          <p:spPr>
            <a:xfrm>
              <a:off x="759835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AC92CC-6FEB-49AB-C7CF-C5AFA383D6F3}"/>
                </a:ext>
              </a:extLst>
            </p:cNvPr>
            <p:cNvSpPr/>
            <p:nvPr/>
          </p:nvSpPr>
          <p:spPr>
            <a:xfrm>
              <a:off x="2182374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2D0ACC-B673-A9FF-4F7A-11BE636C5A39}"/>
                </a:ext>
              </a:extLst>
            </p:cNvPr>
            <p:cNvSpPr/>
            <p:nvPr/>
          </p:nvSpPr>
          <p:spPr>
            <a:xfrm>
              <a:off x="3604913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B6524-6041-183B-A588-EA43EE2B3570}"/>
                </a:ext>
              </a:extLst>
            </p:cNvPr>
            <p:cNvSpPr/>
            <p:nvPr/>
          </p:nvSpPr>
          <p:spPr>
            <a:xfrm>
              <a:off x="5027451" y="3610289"/>
              <a:ext cx="132139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Initiative n°4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54421A-C85C-A8B6-210C-A8C8C452100F}"/>
              </a:ext>
            </a:extLst>
          </p:cNvPr>
          <p:cNvGrpSpPr/>
          <p:nvPr/>
        </p:nvGrpSpPr>
        <p:grpSpPr>
          <a:xfrm>
            <a:off x="5606551" y="4832881"/>
            <a:ext cx="5709146" cy="1483998"/>
            <a:chOff x="759834" y="4632086"/>
            <a:chExt cx="5589008" cy="1384251"/>
          </a:xfrm>
          <a:solidFill>
            <a:schemeClr val="bg2">
              <a:lumMod val="9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4A3584-CA0E-F578-20A2-605628D34AF9}"/>
                </a:ext>
              </a:extLst>
            </p:cNvPr>
            <p:cNvSpPr/>
            <p:nvPr/>
          </p:nvSpPr>
          <p:spPr>
            <a:xfrm>
              <a:off x="759834" y="4632086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humaines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571A87-AB39-2A31-F24B-30A8A54508D0}"/>
                </a:ext>
              </a:extLst>
            </p:cNvPr>
            <p:cNvSpPr/>
            <p:nvPr/>
          </p:nvSpPr>
          <p:spPr>
            <a:xfrm>
              <a:off x="759834" y="4995768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Ressources matérielles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030404-BB97-6997-E5D2-6A6D3C5707D0}"/>
                </a:ext>
              </a:extLst>
            </p:cNvPr>
            <p:cNvSpPr/>
            <p:nvPr/>
          </p:nvSpPr>
          <p:spPr>
            <a:xfrm>
              <a:off x="759834" y="5359450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Données / infrastructures 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9536B3-CFF3-8F6D-11C7-184B8558BAF7}"/>
                </a:ext>
              </a:extLst>
            </p:cNvPr>
            <p:cNvSpPr/>
            <p:nvPr/>
          </p:nvSpPr>
          <p:spPr>
            <a:xfrm>
              <a:off x="759834" y="5723132"/>
              <a:ext cx="5589008" cy="29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bg2">
                      <a:lumMod val="25000"/>
                    </a:schemeClr>
                  </a:solidFill>
                </a:rPr>
                <a:t>Etc.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90DC1-26CE-D892-8281-980A25343591}"/>
              </a:ext>
            </a:extLst>
          </p:cNvPr>
          <p:cNvCxnSpPr/>
          <p:nvPr/>
        </p:nvCxnSpPr>
        <p:spPr>
          <a:xfrm>
            <a:off x="532932" y="2428243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A06C4B-9A69-DB36-FF1A-5E2089FD612F}"/>
              </a:ext>
            </a:extLst>
          </p:cNvPr>
          <p:cNvCxnSpPr/>
          <p:nvPr/>
        </p:nvCxnSpPr>
        <p:spPr>
          <a:xfrm>
            <a:off x="532932" y="3586156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D4BDB6-4C24-2E7C-CAA8-71C68CE0D09E}"/>
              </a:ext>
            </a:extLst>
          </p:cNvPr>
          <p:cNvCxnSpPr/>
          <p:nvPr/>
        </p:nvCxnSpPr>
        <p:spPr>
          <a:xfrm>
            <a:off x="532932" y="4744070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5409CE-07D5-2663-6DEE-6DA69ACAE0B5}"/>
              </a:ext>
            </a:extLst>
          </p:cNvPr>
          <p:cNvCxnSpPr>
            <a:cxnSpLocks/>
          </p:cNvCxnSpPr>
          <p:nvPr/>
        </p:nvCxnSpPr>
        <p:spPr>
          <a:xfrm>
            <a:off x="532932" y="6405694"/>
            <a:ext cx="1078276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DACF430-604D-2584-B35F-C20172AFEC2A}"/>
              </a:ext>
            </a:extLst>
          </p:cNvPr>
          <p:cNvSpPr/>
          <p:nvPr/>
        </p:nvSpPr>
        <p:spPr>
          <a:xfrm>
            <a:off x="8248963" y="1259802"/>
            <a:ext cx="321008" cy="32100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1992C-4335-6DB6-34E2-C64C7165519A}"/>
              </a:ext>
            </a:extLst>
          </p:cNvPr>
          <p:cNvSpPr/>
          <p:nvPr/>
        </p:nvSpPr>
        <p:spPr>
          <a:xfrm>
            <a:off x="5446047" y="2613220"/>
            <a:ext cx="321008" cy="321008"/>
          </a:xfrm>
          <a:prstGeom prst="ellipse">
            <a:avLst/>
          </a:prstGeom>
          <a:solidFill>
            <a:srgbClr val="6868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ptos Black" panose="020B0004020202020204" pitchFamily="34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82E87B-8B50-5E90-3051-4B1DCA7C4785}"/>
              </a:ext>
            </a:extLst>
          </p:cNvPr>
          <p:cNvSpPr/>
          <p:nvPr/>
        </p:nvSpPr>
        <p:spPr>
          <a:xfrm>
            <a:off x="5446047" y="3793822"/>
            <a:ext cx="321008" cy="321008"/>
          </a:xfrm>
          <a:prstGeom prst="ellipse">
            <a:avLst/>
          </a:prstGeom>
          <a:solidFill>
            <a:srgbClr val="AFAF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Aptos Black" panose="020B0004020202020204" pitchFamily="34" charset="0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479279-71B3-BA99-782C-89099321AE04}"/>
              </a:ext>
            </a:extLst>
          </p:cNvPr>
          <p:cNvSpPr/>
          <p:nvPr/>
        </p:nvSpPr>
        <p:spPr>
          <a:xfrm>
            <a:off x="5446047" y="4818559"/>
            <a:ext cx="321008" cy="321008"/>
          </a:xfrm>
          <a:prstGeom prst="ellipse">
            <a:avLst/>
          </a:prstGeom>
          <a:solidFill>
            <a:srgbClr val="DBD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ptos Black" panose="020B0004020202020204" pitchFamily="34" charset="0"/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322098-C562-E554-1F30-5819040FB5E6}"/>
              </a:ext>
            </a:extLst>
          </p:cNvPr>
          <p:cNvSpPr/>
          <p:nvPr/>
        </p:nvSpPr>
        <p:spPr>
          <a:xfrm>
            <a:off x="532931" y="1420307"/>
            <a:ext cx="4809797" cy="91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OBJECTIFS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objectifs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à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court, moyen et long terme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vos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ambitions chiffrées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Où en êtes-vous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dans l’atteinte de ces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442ABE-84F3-292E-F0FA-21E83A77DDC7}"/>
              </a:ext>
            </a:extLst>
          </p:cNvPr>
          <p:cNvSpPr/>
          <p:nvPr/>
        </p:nvSpPr>
        <p:spPr>
          <a:xfrm>
            <a:off x="532931" y="2517054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CHOIX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batailles mener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batailles que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vous ne souhaitez pas mener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B7CB7E-8303-11F1-B4B0-7697B1D0A1AD}"/>
              </a:ext>
            </a:extLst>
          </p:cNvPr>
          <p:cNvSpPr/>
          <p:nvPr/>
        </p:nvSpPr>
        <p:spPr>
          <a:xfrm>
            <a:off x="532931" y="3674968"/>
            <a:ext cx="4809797" cy="98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INITIATIVES STRATÉGIQUES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Quelles initiatives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vous mettre en place pour gagner vos batailles stratégiques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Qu’avez-vous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déjà mis en place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, quels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résultats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F32641-135E-044D-0FA2-5726D99CDAD3}"/>
              </a:ext>
            </a:extLst>
          </p:cNvPr>
          <p:cNvSpPr/>
          <p:nvPr/>
        </p:nvSpPr>
        <p:spPr>
          <a:xfrm>
            <a:off x="532931" y="4833874"/>
            <a:ext cx="4809797" cy="1482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fr-FR" sz="1400" b="1" dirty="0">
                <a:solidFill>
                  <a:schemeClr val="accent1"/>
                </a:solidFill>
              </a:rPr>
              <a:t>FACILITATEURS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à votre disposition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mettre en œuvre vos initiatives (humaines, matérielles, données,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Quelles sont les </a:t>
            </a:r>
            <a:r>
              <a:rPr lang="fr-FR" sz="1400" b="1" dirty="0">
                <a:solidFill>
                  <a:schemeClr val="bg2">
                    <a:lumMod val="10000"/>
                  </a:schemeClr>
                </a:solidFill>
              </a:rPr>
              <a:t>ressources manquantes </a:t>
            </a:r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pour atteindre vos objectifs ? A quelle échéance en aurez-vous besoin ?</a:t>
            </a:r>
          </a:p>
          <a:p>
            <a:endParaRPr lang="fr-FR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04C3A433-F956-7104-B203-B6B2CDDC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3681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AA8E-57B7-2926-F6F5-204631BF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466C4-9E79-B618-C16A-BBC3D5F5F4F5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4CB72-90CC-B1CE-7CB8-6ACF3FCB8F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770460-0C89-AD26-EFE3-F8E359BFAD5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51E8C-E9E8-AC14-6762-DD9328D512B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C017 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Supr_pivot_insuffisant_brand</a:t>
            </a:r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257FFBC-796C-2CB0-D7DB-EE280925F21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Corriger les incohérences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3D73578-1180-8675-84C9-84A117E99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DD229-2539-9CD4-B864-2323B1F2099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le prix relatif de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vs [Pivot] dans chaque magasin où les 2 sont proposés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FB10A2-7906-9B0E-4243-80B95F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5B858-61E5-7EB1-D296-3232DCDCCD2A}"/>
              </a:ext>
            </a:extLst>
          </p:cNvPr>
          <p:cNvGrpSpPr/>
          <p:nvPr/>
        </p:nvGrpSpPr>
        <p:grpSpPr>
          <a:xfrm>
            <a:off x="898070" y="1563201"/>
            <a:ext cx="7258959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96B2A7-A9ED-60CD-EA6A-FC69799B746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prix par litre avant promotion de [</a:t>
              </a:r>
              <a:r>
                <a:rPr lang="fr-FR" sz="1400" b="1" dirty="0" err="1">
                  <a:latin typeface="Aptos" panose="020B0004020202020204" pitchFamily="34" charset="0"/>
                </a:rPr>
                <a:t>S_cct</a:t>
              </a:r>
              <a:r>
                <a:rPr lang="fr-FR" sz="1400" b="1" dirty="0">
                  <a:latin typeface="Aptos" panose="020B0004020202020204" pitchFamily="34" charset="0"/>
                </a:rPr>
                <a:t>]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54ADF-9943-DBA4-23FB-9A9C23DC96E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FF70E69-338E-95ED-BC4D-882693502F4A}"/>
              </a:ext>
            </a:extLst>
          </p:cNvPr>
          <p:cNvSpPr/>
          <p:nvPr/>
        </p:nvSpPr>
        <p:spPr>
          <a:xfrm>
            <a:off x="10285995" y="2243165"/>
            <a:ext cx="1543328" cy="1423935"/>
          </a:xfrm>
          <a:prstGeom prst="wedgeRoundRectCallout">
            <a:avLst>
              <a:gd name="adj1" fmla="val -58508"/>
              <a:gd name="adj2" fmla="val 24705"/>
              <a:gd name="adj3" fmla="val 16667"/>
            </a:avLst>
          </a:prstGeom>
          <a:solidFill>
            <a:srgbClr val="FFFFFF">
              <a:alpha val="80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90D3D-EBE0-1B32-2A3F-C0675AAD5D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928017"/>
              </p:ext>
            </p:extLst>
          </p:nvPr>
        </p:nvGraphicFramePr>
        <p:xfrm>
          <a:off x="804000" y="2142866"/>
          <a:ext cx="9119318" cy="3996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A5BE7EE-23A4-41A4-B114-B5D8789F6D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156658"/>
              </p:ext>
            </p:extLst>
          </p:nvPr>
        </p:nvGraphicFramePr>
        <p:xfrm>
          <a:off x="10414660" y="2334455"/>
          <a:ext cx="1327562" cy="1301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3166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19E4-F327-2C97-43F3-83768DAB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FBA07-2D32-DA99-DAF6-D06070382B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5DA9F-EDC1-6D51-3032-EE9B04C27F37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54F457-F65E-8021-5E52-0CF39E1D32C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31700-D135-6780-5730-BBF0554D1A9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C018 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Supr_prix_psycho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601A4FA-6B34-3B7F-7098-2CCC4C6956CC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n°5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les prix psychologiques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79C9B74-DB15-23D9-BA71-803786296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9170-A4F1-B1F0-F5A3-7436DABBA23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Certains seuils psychologiques ont-ils été franchis par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sur la période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FF11D61-CA22-AC7F-A61B-3A1F499A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21C56-BB87-E073-47D6-84A22701D5F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D67726-03C9-01B0-95E8-C103F5F1F8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de franchissement de seuil psychologique (1€, 5€, 10€) à la hausse ou à la baisse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D7C8-ED36-E2C0-B231-24569083C6A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[</a:t>
              </a:r>
              <a:r>
                <a:rPr lang="fr-FR" sz="1400" dirty="0" err="1">
                  <a:latin typeface="Aptos" panose="020B0004020202020204" pitchFamily="34" charset="0"/>
                </a:rPr>
                <a:t>S_produit</a:t>
              </a:r>
              <a:r>
                <a:rPr lang="fr-FR" sz="1400" dirty="0">
                  <a:latin typeface="Aptos" panose="020B0004020202020204" pitchFamily="34" charset="0"/>
                </a:rPr>
                <a:t>] chez [Distributeur] au [Date]</a:t>
              </a: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347D8D-A919-F737-FB0A-9EB24A227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1893917"/>
              </p:ext>
            </p:extLst>
          </p:nvPr>
        </p:nvGraphicFramePr>
        <p:xfrm>
          <a:off x="898071" y="2243165"/>
          <a:ext cx="10582730" cy="3855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46739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7D11A-DCC6-B0EE-1A8E-93ADA7175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B35335-850F-1073-068C-32106D26DB6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C81E0E-535B-39C3-5563-283BC49EA4C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88CFEB-4565-1327-D23A-0D3B9AD83AB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E44C83-96B4-3740-E969-08F392F85E42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 algn="l">
              <a:buAutoNum type="romanUcPeriod"/>
            </a:pP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Benchmark concurrentiel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État des lieux des promotions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Impact des promotions sur la distribution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l’impact sur la DN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Contrôler la bon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ne exécution</a:t>
            </a:r>
            <a:endParaRPr lang="fr-FR" b="1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Vérifier le positionnement prix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2423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B1B6-3489-4E5D-1BC9-59F32F73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7A7F5-50C3-B726-002C-E1C57E095C7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71EC31-26E7-88C5-E52C-E546614AF13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96DD86B-E54D-A097-5EC7-A311AACC474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2E808-A403-C1B6-561F-996C4587E435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D001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25C0365-6521-E84B-CC98-AE54E36D70B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C6186C02-8042-76C6-4E14-19A4E2A1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317E-1603-E072-5EBC-5359C2F0144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ont été les catégories les plus promotionnées sur la période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5DF17E5-FD3D-8FC7-D18E-45741BA9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6396E6-A063-6C5A-F193-3F0F81C5B2F9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318658-92F6-D2D3-C1F3-8B747883481A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pour la marque la plus souvent en promotion pour chaque catégorie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A0009-A891-1CD2-CC4A-BE8DB57B96F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0E8CF17-61A7-F056-1AC9-E0F315AFF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701041"/>
              </p:ext>
            </p:extLst>
          </p:nvPr>
        </p:nvGraphicFramePr>
        <p:xfrm>
          <a:off x="838200" y="2334114"/>
          <a:ext cx="10455730" cy="3662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74662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B2541-CAFE-BD85-BFB6-3D3B1429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D3561-05FA-44CF-1525-7F421E5A624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14432-7540-D880-D356-32DC9289E489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FF82FBA-9380-DFC2-3A86-7713EBA4B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018963"/>
              </p:ext>
            </p:extLst>
          </p:nvPr>
        </p:nvGraphicFramePr>
        <p:xfrm>
          <a:off x="2913688" y="1879805"/>
          <a:ext cx="8518476" cy="4206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DCC89649-D780-1339-5579-DA988F59B5B1}"/>
              </a:ext>
            </a:extLst>
          </p:cNvPr>
          <p:cNvGrpSpPr/>
          <p:nvPr/>
        </p:nvGrpSpPr>
        <p:grpSpPr>
          <a:xfrm>
            <a:off x="759836" y="2206682"/>
            <a:ext cx="10593964" cy="3500462"/>
            <a:chOff x="898070" y="2366588"/>
            <a:chExt cx="10455730" cy="33661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39085A-4AD4-CA4D-9BC9-C1B228C6BDA7}"/>
                </a:ext>
              </a:extLst>
            </p:cNvPr>
            <p:cNvCxnSpPr/>
            <p:nvPr/>
          </p:nvCxnSpPr>
          <p:spPr>
            <a:xfrm>
              <a:off x="898070" y="23665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7B3395-9673-E000-CF93-E26ADF03A469}"/>
                </a:ext>
              </a:extLst>
            </p:cNvPr>
            <p:cNvCxnSpPr/>
            <p:nvPr/>
          </p:nvCxnSpPr>
          <p:spPr>
            <a:xfrm>
              <a:off x="898070" y="27873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B52362-31A8-3678-16EC-5F0AB77F6781}"/>
                </a:ext>
              </a:extLst>
            </p:cNvPr>
            <p:cNvCxnSpPr/>
            <p:nvPr/>
          </p:nvCxnSpPr>
          <p:spPr>
            <a:xfrm>
              <a:off x="898070" y="32081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4AED4D-8A03-109A-7F7F-C4B6F422CE84}"/>
                </a:ext>
              </a:extLst>
            </p:cNvPr>
            <p:cNvCxnSpPr/>
            <p:nvPr/>
          </p:nvCxnSpPr>
          <p:spPr>
            <a:xfrm>
              <a:off x="898070" y="36289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AA02E3C-AE02-6FEF-F8D3-E52117776D97}"/>
                </a:ext>
              </a:extLst>
            </p:cNvPr>
            <p:cNvCxnSpPr/>
            <p:nvPr/>
          </p:nvCxnSpPr>
          <p:spPr>
            <a:xfrm>
              <a:off x="898070" y="404968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EE6763-CF4E-EE8B-59F5-BA67D840D1A0}"/>
                </a:ext>
              </a:extLst>
            </p:cNvPr>
            <p:cNvCxnSpPr/>
            <p:nvPr/>
          </p:nvCxnSpPr>
          <p:spPr>
            <a:xfrm>
              <a:off x="898070" y="447046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FE4083-99BF-C16F-2988-2F275AB8406A}"/>
                </a:ext>
              </a:extLst>
            </p:cNvPr>
            <p:cNvCxnSpPr/>
            <p:nvPr/>
          </p:nvCxnSpPr>
          <p:spPr>
            <a:xfrm>
              <a:off x="898070" y="4891238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C1CB0F-FBA3-2456-ADE3-A7D4D15D7EAE}"/>
                </a:ext>
              </a:extLst>
            </p:cNvPr>
            <p:cNvCxnSpPr/>
            <p:nvPr/>
          </p:nvCxnSpPr>
          <p:spPr>
            <a:xfrm>
              <a:off x="898070" y="5312013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21A835-B0F5-7DDF-165F-6F570723BEBD}"/>
                </a:ext>
              </a:extLst>
            </p:cNvPr>
            <p:cNvCxnSpPr/>
            <p:nvPr/>
          </p:nvCxnSpPr>
          <p:spPr>
            <a:xfrm>
              <a:off x="898070" y="5732787"/>
              <a:ext cx="1045573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155B0FE-BAA2-6AF9-FD46-175875C1BA9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21350-E882-7B84-4747-36ED7FCC41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D002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742C2F8-A6AB-759E-5F7F-2F958A3EBE50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CF0840D-2D17-756B-2325-80C4311D6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5F79ED-D82E-05D4-5208-1E8C9C5A00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 est le calendrier promotionnel global de la catégorie Gin sur l’ensemble de la période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5DB71A3-17B7-5C9C-73D9-F9AEB95D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9BB3C0-51B4-99AA-DF32-C11D1BBF211A}"/>
              </a:ext>
            </a:extLst>
          </p:cNvPr>
          <p:cNvGrpSpPr/>
          <p:nvPr/>
        </p:nvGrpSpPr>
        <p:grpSpPr>
          <a:xfrm>
            <a:off x="3940148" y="1563201"/>
            <a:ext cx="7578917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69FD64-F99D-BC14-3D53-DD2C5D639D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Part des magasins en promotion pour les Gin les plus promotionnées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F129FF-BEBB-1ABB-3134-1489FBC9A1A5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par semaine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26823F-AE59-F6E8-81C9-521DF804C5CF}"/>
              </a:ext>
            </a:extLst>
          </p:cNvPr>
          <p:cNvGrpSpPr/>
          <p:nvPr/>
        </p:nvGrpSpPr>
        <p:grpSpPr>
          <a:xfrm>
            <a:off x="4512624" y="2206682"/>
            <a:ext cx="6468972" cy="3500460"/>
            <a:chOff x="4482630" y="2206682"/>
            <a:chExt cx="6575623" cy="3500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81B15D-B665-C5B3-97D3-30041B0CD986}"/>
                </a:ext>
              </a:extLst>
            </p:cNvPr>
            <p:cNvSpPr/>
            <p:nvPr/>
          </p:nvSpPr>
          <p:spPr>
            <a:xfrm>
              <a:off x="4482630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A271A-4EDD-43C9-DAE0-D0CB7BFDBECA}"/>
                </a:ext>
              </a:extLst>
            </p:cNvPr>
            <p:cNvSpPr/>
            <p:nvPr/>
          </p:nvSpPr>
          <p:spPr>
            <a:xfrm>
              <a:off x="5671697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5CFCD5-4CEC-8444-4689-764631A60385}"/>
                </a:ext>
              </a:extLst>
            </p:cNvPr>
            <p:cNvSpPr/>
            <p:nvPr/>
          </p:nvSpPr>
          <p:spPr>
            <a:xfrm>
              <a:off x="6860764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473ABE-1986-8FA4-DD43-7FFF4E424948}"/>
                </a:ext>
              </a:extLst>
            </p:cNvPr>
            <p:cNvSpPr/>
            <p:nvPr/>
          </p:nvSpPr>
          <p:spPr>
            <a:xfrm>
              <a:off x="8049831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AC460C-C6FE-9248-1E1E-E1939951A0E4}"/>
                </a:ext>
              </a:extLst>
            </p:cNvPr>
            <p:cNvSpPr/>
            <p:nvPr/>
          </p:nvSpPr>
          <p:spPr>
            <a:xfrm>
              <a:off x="9238898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64810B-2019-E32C-CB25-BBECECDEB493}"/>
                </a:ext>
              </a:extLst>
            </p:cNvPr>
            <p:cNvSpPr/>
            <p:nvPr/>
          </p:nvSpPr>
          <p:spPr>
            <a:xfrm>
              <a:off x="10427965" y="2206682"/>
              <a:ext cx="630288" cy="350046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3BB8742-456E-5628-C287-DB69FC0DBC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478274"/>
              </p:ext>
            </p:extLst>
          </p:nvPr>
        </p:nvGraphicFramePr>
        <p:xfrm>
          <a:off x="759836" y="2088048"/>
          <a:ext cx="3180313" cy="420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033138-17E2-31D5-306F-76C1C494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20056"/>
              </p:ext>
            </p:extLst>
          </p:nvPr>
        </p:nvGraphicFramePr>
        <p:xfrm>
          <a:off x="3940149" y="5731484"/>
          <a:ext cx="7041444" cy="525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87">
                  <a:extLst>
                    <a:ext uri="{9D8B030D-6E8A-4147-A177-3AD203B41FA5}">
                      <a16:colId xmlns:a16="http://schemas.microsoft.com/office/drawing/2014/main" val="2092670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13546974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287836086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769362015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2883790623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17875210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73521266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32139649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621268330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1411055891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3034254902"/>
                    </a:ext>
                  </a:extLst>
                </a:gridCol>
                <a:gridCol w="586787">
                  <a:extLst>
                    <a:ext uri="{9D8B030D-6E8A-4147-A177-3AD203B41FA5}">
                      <a16:colId xmlns:a16="http://schemas.microsoft.com/office/drawing/2014/main" val="422730545"/>
                    </a:ext>
                  </a:extLst>
                </a:gridCol>
              </a:tblGrid>
              <a:tr h="525362">
                <a:tc>
                  <a:txBody>
                    <a:bodyPr/>
                    <a:lstStyle/>
                    <a:p>
                      <a:pPr algn="ctr"/>
                      <a:r>
                        <a:rPr lang="fr-FR" sz="1200" b="0" i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  <a:endParaRPr kumimoji="0" lang="fr-FR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01 sept 2025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51666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04BDFD82-B0F1-E676-AD93-206BAA288804}"/>
              </a:ext>
            </a:extLst>
          </p:cNvPr>
          <p:cNvGrpSpPr/>
          <p:nvPr/>
        </p:nvGrpSpPr>
        <p:grpSpPr>
          <a:xfrm>
            <a:off x="898071" y="1563201"/>
            <a:ext cx="2815176" cy="534498"/>
            <a:chOff x="1050129" y="1563201"/>
            <a:chExt cx="4326467" cy="5344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1C3461-5382-F545-CB8B-4759043F0F6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Distribution numérique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6383C4-7ADD-8264-6E5F-10B2B527062E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309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D9CA6-DFE1-EF94-C11F-D3880CB1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923752-0966-7D9D-B957-F204EB55453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1F75A-54DC-EA25-B7E3-A87BD585226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4177D3-E47B-883E-8AFE-3A1BBBD1C6C4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3073C-2117-E0E3-AE9F-3092D23DC4C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D003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16DB94D-4200-676B-CD35-60581BC36F91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A. Benchmark concurrentiel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88F0E2B-D306-A1C9-912E-36E66C0FF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16636-7752-EC9D-6424-690F26322C3F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concurrents ayant le plus recours à la promotion ? (fréquence, intensité, mécanique)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0C8A78A-BD5A-A44A-3A87-3F9E322E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B672AE-098A-CC1B-A90A-B89D31897EA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CC8C3-75E8-7F7C-4BEB-8208964CE19B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Fréquence promotionnelle et générosité par marque 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4B521-4052-FCF3-1DD2-CCADCE415776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34A3821-9BC1-F235-F3B3-4F4D79B2E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456627"/>
              </p:ext>
            </p:extLst>
          </p:nvPr>
        </p:nvGraphicFramePr>
        <p:xfrm>
          <a:off x="898071" y="2328050"/>
          <a:ext cx="10265230" cy="3808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26531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B27-422F-DDBE-2671-8AA28FAE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CA5D74-A807-7952-61D5-29F51333A78E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CD864-1500-C67F-8B4D-97966BD7494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30246B2-5BFF-473D-8286-D754F955DF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669290"/>
              </p:ext>
            </p:extLst>
          </p:nvPr>
        </p:nvGraphicFramePr>
        <p:xfrm>
          <a:off x="2434445" y="2139251"/>
          <a:ext cx="9036000" cy="445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8DDF0C-8DB1-5556-C81D-923DD18FD9C6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7B4AD-C3C0-E8B4-75AC-F78011E2209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D004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B2933D7-9386-46A3-5284-9CFA7C2E0FA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Bombay</a:t>
            </a:r>
            <a:endParaRPr lang="fr-FR" sz="28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313D0F1-3FA6-1B7E-7EC7-447F30561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1F2F2-617D-45DC-7E5D-4AFC10CD259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notre calendrier promotionnel sur la période, avec quel assortiment produit, quel périmètre, quelles mécaniques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CC20B276-72B8-6AA2-3935-701285E0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B87A3-4891-2E91-2EF1-93B012629FE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227CF-54B0-3D7F-07E6-F388314386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proposant le produit en promotion et mécanique principale (RI : Remise immédiate – LV : Lots virtuels)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35A4A-10A1-405C-B92E-6A12C705106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Leclerc, DN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2C3695-6463-2590-81C9-5301BCEEE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18886"/>
              </p:ext>
            </p:extLst>
          </p:nvPr>
        </p:nvGraphicFramePr>
        <p:xfrm>
          <a:off x="532930" y="2152841"/>
          <a:ext cx="11126138" cy="3994694"/>
        </p:xfrm>
        <a:graphic>
          <a:graphicData uri="http://schemas.openxmlformats.org/drawingml/2006/table">
            <a:tbl>
              <a:tblPr/>
              <a:tblGrid>
                <a:gridCol w="2367648">
                  <a:extLst>
                    <a:ext uri="{9D8B030D-6E8A-4147-A177-3AD203B41FA5}">
                      <a16:colId xmlns:a16="http://schemas.microsoft.com/office/drawing/2014/main" val="1248035082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5879920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9940162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213132460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1633049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438612225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180550199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00764424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884249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86388957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776829548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312410656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3874322621"/>
                    </a:ext>
                  </a:extLst>
                </a:gridCol>
                <a:gridCol w="673730">
                  <a:extLst>
                    <a:ext uri="{9D8B030D-6E8A-4147-A177-3AD203B41FA5}">
                      <a16:colId xmlns:a16="http://schemas.microsoft.com/office/drawing/2014/main" val="2608096266"/>
                    </a:ext>
                  </a:extLst>
                </a:gridCol>
              </a:tblGrid>
              <a:tr h="42405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1200" b="0" i="0" u="none" strike="noStrike" dirty="0">
                        <a:solidFill>
                          <a:srgbClr val="1B1C1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16 juin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23 juin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30 juin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07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14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21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28 </a:t>
                      </a:r>
                      <a:r>
                        <a:rPr lang="fr-FR" sz="1200" b="0" i="0" u="none" strike="noStrike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juil</a:t>
                      </a: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04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11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18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25 août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Aptos Black" panose="020B0004020202020204" pitchFamily="34" charset="0"/>
                        </a:rPr>
                        <a:t>01 sept 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DN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3849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Brut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76214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782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Black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14448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47514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Red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31119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9241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Ginger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5029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2836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Pink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73522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95543"/>
                  </a:ext>
                </a:extLst>
              </a:tr>
              <a:tr h="4071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Eristoff</a:t>
                      </a:r>
                      <a:r>
                        <a:rPr lang="fr-F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 Ginger + verre 70cl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73720"/>
                  </a:ext>
                </a:extLst>
              </a:tr>
              <a:tr h="1880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fr-FR" sz="1200" b="0" i="1" u="none" strike="noStrik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956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401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206B-03CF-595C-41FA-DB18B643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4220E-0481-BA8E-F357-38697076FEFC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95295-3008-7360-E24D-3060F53307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13BB4A8-20EE-3127-5A1A-9C59CC161E7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E5615-13E1-E8FE-6DE8-D2E68DB6EC49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D006  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A72A027-AA42-67B2-F74A-2FD49B5B922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B. État des lieux des promotions de Bombay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2441753-9D1E-2A3B-B5A7-C4EA52A02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1FAFE-F9EF-0095-7A49-94295E03A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été jouées localement </a:t>
            </a:r>
            <a:r>
              <a:rPr lang="fr-FR" sz="2000" b="1" dirty="0">
                <a:latin typeface="Aptos Black" panose="020B0004020202020204" pitchFamily="34" charset="0"/>
              </a:rPr>
              <a:t>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1ED0D1C-3A6A-B05C-CF3D-C6E1930F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372943-6B13-746A-9EBD-3496B70DB53D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989626-286D-A357-6617-367547831E5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>
                  <a:latin typeface="Aptos" panose="020B0004020202020204" pitchFamily="34" charset="0"/>
                </a:rPr>
                <a:t>Fréquence promotionnelle de Bombay par région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0BB636-B40F-0530-C0A8-B98A7DEB77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entre 23 juin 2025 et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CCD70DFC-FE1A-8F77-3DE0-1FF5BF2AB4C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4874960"/>
                  </p:ext>
                </p:extLst>
              </p:nvPr>
            </p:nvGraphicFramePr>
            <p:xfrm>
              <a:off x="898070" y="2097698"/>
              <a:ext cx="5766890" cy="404910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CCD70DFC-FE1A-8F77-3DE0-1FF5BF2AB4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070" y="2097698"/>
                <a:ext cx="5766890" cy="404910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6A287F-CD91-5F4D-AA9E-3EEC48B1BB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977313"/>
              </p:ext>
            </p:extLst>
          </p:nvPr>
        </p:nvGraphicFramePr>
        <p:xfrm>
          <a:off x="6929120" y="2101339"/>
          <a:ext cx="4424680" cy="4041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78910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2E33B-E2A7-E450-A4BD-F68CB6450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DBFCE-94E4-FC36-13E3-651F0C0ADC1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842AA-686D-9A82-64EF-227C32F25FE8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/COUNTA($DH$6#)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228248-8FF9-95E2-77A2-9BFD1132C4A7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637C6-00B4-DD31-D682-44D9483E93AF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1B3551F-8C2F-7D0D-FE5F-789563C9FB9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dirty="0">
                <a:solidFill>
                  <a:srgbClr val="1B1C1F">
                    <a:lumMod val="90000"/>
                    <a:lumOff val="10000"/>
                  </a:srgbClr>
                </a:solidFill>
                <a:ea typeface="Lato" panose="020F0502020204030203" pitchFamily="34" charset="0"/>
                <a:cs typeface="Lato" panose="020F0502020204030203" pitchFamily="34" charset="0"/>
              </a:rPr>
              <a:t>C. Impact des promotions sur la distribution</a:t>
            </a: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DB5EA6F-C79A-FED0-5E51-2E3C32A4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48AA7-ED1D-B2C8-6D5E-34847648828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Quelle est la performance des concurrents sur la promotion (visibilité, halo, stockage, DN, durée du halo </a:t>
            </a:r>
            <a:r>
              <a:rPr lang="fr-FR" sz="2400" b="1" dirty="0" err="1">
                <a:latin typeface="Aptos Black" panose="020B0004020202020204" pitchFamily="34" charset="0"/>
              </a:rPr>
              <a:t>etc</a:t>
            </a:r>
            <a:r>
              <a:rPr lang="fr-FR" sz="2400" b="1" dirty="0">
                <a:latin typeface="Aptos Black" panose="020B0004020202020204" pitchFamily="34" charset="0"/>
              </a:rPr>
              <a:t>) (PAR MARQUE)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8E72DCB-FBE6-9C5E-CC82-B4F63F08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4282A-12BA-29B1-6750-B9BB6C2B0A0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CC3639-95CC-9685-8EB6-05CEDFB2B9CE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Part des magasins en promotion, gain de distribution numérique VS semaine précédente et DN par produit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A4EBB1-9D34-5D68-7C19-47615408EE5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1 point = 1 produit en promotion pour une semaine donnée entre 23 juin 2025 et 22 sept 2025 chez Leclerc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94488D4-0550-4891-98AA-D0F3DC31C6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938810"/>
              </p:ext>
            </p:extLst>
          </p:nvPr>
        </p:nvGraphicFramePr>
        <p:xfrm>
          <a:off x="898070" y="2088602"/>
          <a:ext cx="5517970" cy="407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84957A94-3CAB-00E1-CA20-22AACDF6E032}"/>
              </a:ext>
            </a:extLst>
          </p:cNvPr>
          <p:cNvSpPr/>
          <p:nvPr/>
        </p:nvSpPr>
        <p:spPr>
          <a:xfrm>
            <a:off x="9961880" y="2215744"/>
            <a:ext cx="1697186" cy="613104"/>
          </a:xfrm>
          <a:prstGeom prst="accentCallout1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4"/>
                </a:solidFill>
              </a:rPr>
              <a:t>La </a:t>
            </a:r>
            <a:r>
              <a:rPr lang="fr-FR" sz="1200" b="1" dirty="0">
                <a:solidFill>
                  <a:schemeClr val="accent4"/>
                </a:solidFill>
              </a:rPr>
              <a:t>distribution</a:t>
            </a:r>
            <a:r>
              <a:rPr lang="fr-FR" sz="1200" dirty="0">
                <a:solidFill>
                  <a:schemeClr val="accent4"/>
                </a:solidFill>
              </a:rPr>
              <a:t> a été </a:t>
            </a:r>
            <a:r>
              <a:rPr lang="fr-FR" sz="1200" b="1" dirty="0">
                <a:solidFill>
                  <a:schemeClr val="accent4"/>
                </a:solidFill>
              </a:rPr>
              <a:t>meilleure</a:t>
            </a:r>
            <a:r>
              <a:rPr lang="fr-FR" sz="1200" dirty="0">
                <a:solidFill>
                  <a:schemeClr val="accent4"/>
                </a:solidFill>
              </a:rPr>
              <a:t> sur la période de la promotion.</a:t>
            </a:r>
          </a:p>
        </p:txBody>
      </p:sp>
      <p:sp>
        <p:nvSpPr>
          <p:cNvPr id="16" name="Callout: Line with Accent Bar 15">
            <a:extLst>
              <a:ext uri="{FF2B5EF4-FFF2-40B4-BE49-F238E27FC236}">
                <a16:creationId xmlns:a16="http://schemas.microsoft.com/office/drawing/2014/main" id="{C8150FB4-69A8-A788-8ADE-C53F62580106}"/>
              </a:ext>
            </a:extLst>
          </p:cNvPr>
          <p:cNvSpPr/>
          <p:nvPr/>
        </p:nvSpPr>
        <p:spPr>
          <a:xfrm>
            <a:off x="9961880" y="5249587"/>
            <a:ext cx="1697186" cy="799168"/>
          </a:xfrm>
          <a:prstGeom prst="accentCallout1">
            <a:avLst>
              <a:gd name="adj1" fmla="val 18750"/>
              <a:gd name="adj2" fmla="val -8333"/>
              <a:gd name="adj3" fmla="val 42659"/>
              <a:gd name="adj4" fmla="val -1734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r>
              <a:rPr lang="fr-FR" sz="1200" dirty="0">
                <a:solidFill>
                  <a:schemeClr val="accent1"/>
                </a:solidFill>
              </a:rPr>
              <a:t>La </a:t>
            </a:r>
            <a:r>
              <a:rPr lang="fr-FR" sz="1200" b="1" dirty="0">
                <a:solidFill>
                  <a:schemeClr val="accent1"/>
                </a:solidFill>
              </a:rPr>
              <a:t>distribution</a:t>
            </a:r>
            <a:r>
              <a:rPr lang="fr-FR" sz="1200" dirty="0">
                <a:solidFill>
                  <a:schemeClr val="accent1"/>
                </a:solidFill>
              </a:rPr>
              <a:t> a été </a:t>
            </a:r>
            <a:r>
              <a:rPr lang="fr-FR" sz="1200" b="1" dirty="0">
                <a:solidFill>
                  <a:schemeClr val="accent1"/>
                </a:solidFill>
              </a:rPr>
              <a:t>dégradée</a:t>
            </a:r>
            <a:r>
              <a:rPr lang="fr-FR" sz="1200" dirty="0">
                <a:solidFill>
                  <a:schemeClr val="accent1"/>
                </a:solidFill>
              </a:rPr>
              <a:t> sur la période promotionnelle  </a:t>
            </a:r>
            <a:r>
              <a:rPr lang="fr-FR" sz="1200" i="1" dirty="0">
                <a:solidFill>
                  <a:schemeClr val="accent1"/>
                </a:solidFill>
              </a:rPr>
              <a:t>(ruptures, déstockage…)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4E2FD58-54FC-10BF-3E6A-DC78D2F33B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77569"/>
              </p:ext>
            </p:extLst>
          </p:nvPr>
        </p:nvGraphicFramePr>
        <p:xfrm>
          <a:off x="6416040" y="2108922"/>
          <a:ext cx="3545840" cy="4079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8907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C151-9AC7-BE4D-A046-F57C456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F728F-9E7C-C61E-BA7E-D7915F939C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B6EC2-E950-B697-6DF9-DED862658D5D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34A0D5-1CCD-FD67-3535-CA1D0EE92A29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FE1AC-9D3C-CAB7-D83F-D92A06600DF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D005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Supr_prod_no_promo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8755DE-AFCD-E347-3774-C422D5A9778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54CB99EF-51EB-2A1B-7E15-8595112F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43494-2414-0A0D-0C95-E6AB4D6B5BA7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l’impact des promotions pratiquées sur [</a:t>
            </a:r>
            <a:r>
              <a:rPr lang="fr-FR" sz="2400" b="1" dirty="0" err="1">
                <a:latin typeface="Aptos Black" panose="020B0004020202020204" pitchFamily="34" charset="0"/>
              </a:rPr>
              <a:t>S_produit</a:t>
            </a:r>
            <a:r>
              <a:rPr lang="fr-FR" sz="2400" b="1" dirty="0">
                <a:latin typeface="Aptos Black" panose="020B0004020202020204" pitchFamily="34" charset="0"/>
              </a:rPr>
              <a:t>] chez </a:t>
            </a:r>
            <a:r>
              <a:rPr lang="fr-FR" sz="2400" b="1">
                <a:latin typeface="Aptos Black" panose="020B0004020202020204" pitchFamily="34" charset="0"/>
              </a:rPr>
              <a:t>[Distributeur]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1D69F91-7572-3CDC-A78C-10924D1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59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5A6B5-9029-954E-953A-9B02E2BE7670}"/>
              </a:ext>
            </a:extLst>
          </p:cNvPr>
          <p:cNvGrpSpPr/>
          <p:nvPr/>
        </p:nvGrpSpPr>
        <p:grpSpPr>
          <a:xfrm>
            <a:off x="898070" y="1563201"/>
            <a:ext cx="5071726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C5DF0-96C8-52C3-F391-060D880EAF0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conquête)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BC4A0-FCEF-0FB1-4C59-66197C6B6E5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– Gagné dans les 15 jours avant la promo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04DB2-89CF-17E2-B233-E1CB871C8F2D}"/>
              </a:ext>
            </a:extLst>
          </p:cNvPr>
          <p:cNvGrpSpPr/>
          <p:nvPr/>
        </p:nvGrpSpPr>
        <p:grpSpPr>
          <a:xfrm>
            <a:off x="6587340" y="1563201"/>
            <a:ext cx="5071726" cy="534498"/>
            <a:chOff x="1050129" y="1563201"/>
            <a:chExt cx="4326467" cy="534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CE0C9-F8BB-98D5-49B7-268B7108D55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Répartition des magasins en promotion (zoom : perdus)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6434C-4A25-6D36-0CC1-B8C0BAC8CCE9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– Perdus dans les 15 jours après la promo</a:t>
              </a:r>
            </a:p>
          </p:txBody>
        </p: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A2E897D-6882-4FD6-AC88-3C24172B60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152371"/>
              </p:ext>
            </p:extLst>
          </p:nvPr>
        </p:nvGraphicFramePr>
        <p:xfrm>
          <a:off x="6441119" y="2213812"/>
          <a:ext cx="5075231" cy="4080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C633211-B56B-44EB-955E-D61A0321D7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970428"/>
              </p:ext>
            </p:extLst>
          </p:nvPr>
        </p:nvGraphicFramePr>
        <p:xfrm>
          <a:off x="828631" y="2213812"/>
          <a:ext cx="5075231" cy="4080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2418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E5475-8FA6-4351-A8F1-8BB410333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53479B-EA0D-C37A-4374-25B4BF846CD1}"/>
              </a:ext>
            </a:extLst>
          </p:cNvPr>
          <p:cNvSpPr txBox="1"/>
          <p:nvPr/>
        </p:nvSpPr>
        <p:spPr>
          <a:xfrm>
            <a:off x="898069" y="246278"/>
            <a:ext cx="4978279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i="1" dirty="0">
                <a:latin typeface="Aptos" panose="020B0004020202020204" pitchFamily="34" charset="0"/>
              </a:rPr>
              <a:t>Ambitions stratégiques</a:t>
            </a:r>
            <a:endParaRPr lang="fr-FR" sz="2800" b="1" dirty="0">
              <a:latin typeface="Aptos Black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550C3-0733-32AD-81AD-D4C22D04E995}"/>
              </a:ext>
            </a:extLst>
          </p:cNvPr>
          <p:cNvSpPr txBox="1"/>
          <p:nvPr/>
        </p:nvSpPr>
        <p:spPr>
          <a:xfrm>
            <a:off x="898069" y="492774"/>
            <a:ext cx="5197923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latin typeface="Aptos Black" panose="020B0004020202020204" pitchFamily="34" charset="0"/>
              </a:rPr>
              <a:t>Quelle est la performance des marques BACARDI ?</a:t>
            </a:r>
            <a:endParaRPr lang="fr-FR" sz="2400" b="1" dirty="0">
              <a:latin typeface="Aptos Black" panose="020B0004020202020204" pitchFamily="34" charset="0"/>
            </a:endParaRPr>
          </a:p>
        </p:txBody>
      </p:sp>
      <p:pic>
        <p:nvPicPr>
          <p:cNvPr id="30" name="Picture 29" descr="Documents on desk">
            <a:extLst>
              <a:ext uri="{FF2B5EF4-FFF2-40B4-BE49-F238E27FC236}">
                <a16:creationId xmlns:a16="http://schemas.microsoft.com/office/drawing/2014/main" id="{A26B8A68-5122-19C9-0828-FBBC9671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9"/>
          <a:stretch/>
        </p:blipFill>
        <p:spPr>
          <a:xfrm>
            <a:off x="6095998" y="0"/>
            <a:ext cx="60960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C3A3AD-EA44-FACF-3E02-1BE8C7B982F1}"/>
              </a:ext>
            </a:extLst>
          </p:cNvPr>
          <p:cNvSpPr/>
          <p:nvPr/>
        </p:nvSpPr>
        <p:spPr>
          <a:xfrm>
            <a:off x="6096003" y="0"/>
            <a:ext cx="6095998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7DB97-20AA-51F5-8356-ACA039554919}"/>
              </a:ext>
            </a:extLst>
          </p:cNvPr>
          <p:cNvSpPr/>
          <p:nvPr/>
        </p:nvSpPr>
        <p:spPr>
          <a:xfrm>
            <a:off x="0" y="1403928"/>
            <a:ext cx="6095998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7B6ADF-9750-C8EC-6E59-EDCF6455AFC7}"/>
              </a:ext>
            </a:extLst>
          </p:cNvPr>
          <p:cNvGrpSpPr/>
          <p:nvPr/>
        </p:nvGrpSpPr>
        <p:grpSpPr>
          <a:xfrm>
            <a:off x="532932" y="1621509"/>
            <a:ext cx="5343416" cy="4372891"/>
            <a:chOff x="792526" y="1621509"/>
            <a:chExt cx="5343416" cy="44363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2450C96-E8C6-FE71-E8E6-8BAF20BD30F7}"/>
                </a:ext>
              </a:extLst>
            </p:cNvPr>
            <p:cNvSpPr/>
            <p:nvPr/>
          </p:nvSpPr>
          <p:spPr>
            <a:xfrm>
              <a:off x="792526" y="1621509"/>
              <a:ext cx="5138714" cy="4436350"/>
            </a:xfrm>
            <a:prstGeom prst="roundRect">
              <a:avLst>
                <a:gd name="adj" fmla="val 5144"/>
              </a:avLst>
            </a:prstGeom>
            <a:solidFill>
              <a:schemeClr val="bg1"/>
            </a:solidFill>
            <a:ln w="952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0F4B58-0333-DFF2-944A-FC4C7BF3C16F}"/>
                </a:ext>
              </a:extLst>
            </p:cNvPr>
            <p:cNvGrpSpPr/>
            <p:nvPr/>
          </p:nvGrpSpPr>
          <p:grpSpPr>
            <a:xfrm>
              <a:off x="1056353" y="1773535"/>
              <a:ext cx="5079589" cy="536747"/>
              <a:chOff x="898070" y="1563201"/>
              <a:chExt cx="14236769" cy="53674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6C3C7A-CD6D-0893-4A5D-9A8A4CEF0026}"/>
                  </a:ext>
                </a:extLst>
              </p:cNvPr>
              <p:cNvSpPr txBox="1"/>
              <p:nvPr/>
            </p:nvSpPr>
            <p:spPr>
              <a:xfrm>
                <a:off x="898070" y="1563201"/>
                <a:ext cx="14236769" cy="525401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 b="1" dirty="0">
                    <a:latin typeface="Aptos" panose="020B0004020202020204" pitchFamily="34" charset="0"/>
                  </a:rPr>
                  <a:t>Evolution de la DN &amp; du nombre de produits proposés</a:t>
                </a:r>
              </a:p>
              <a:p>
                <a:endParaRPr lang="fr-FR" sz="1400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DB630C-B925-A7B1-9A5E-372A6B18AF57}"/>
                  </a:ext>
                </a:extLst>
              </p:cNvPr>
              <p:cNvSpPr txBox="1"/>
              <p:nvPr/>
            </p:nvSpPr>
            <p:spPr>
              <a:xfrm>
                <a:off x="898070" y="1785492"/>
                <a:ext cx="10701729" cy="314456"/>
              </a:xfrm>
              <a:prstGeom prst="rect">
                <a:avLst/>
              </a:prstGeom>
              <a:noFill/>
            </p:spPr>
            <p:txBody>
              <a:bodyPr wrap="square" lIns="0" tIns="46800" rIns="0" bIns="46800" rtlCol="0" anchor="ctr">
                <a:spAutoFit/>
              </a:bodyPr>
              <a:lstStyle/>
              <a:p>
                <a:r>
                  <a:rPr lang="fr-FR" sz="1400">
                    <a:latin typeface="Aptos" panose="020B0004020202020204" pitchFamily="34" charset="0"/>
                  </a:rPr>
                  <a:t>Chez Leclerc le 22 sept 2025</a:t>
                </a:r>
                <a:endParaRPr lang="fr-FR" sz="1400" dirty="0">
                  <a:latin typeface="Aptos" panose="020B0004020202020204" pitchFamily="34" charset="0"/>
                </a:endParaRPr>
              </a:p>
            </p:txBody>
          </p:sp>
        </p:grp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EC5888-CB35-4786-3881-A522DA9988A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6B1E95-2264-AF19-92BF-94FD0A306B36}"/>
              </a:ext>
            </a:extLst>
          </p:cNvPr>
          <p:cNvSpPr/>
          <p:nvPr/>
        </p:nvSpPr>
        <p:spPr>
          <a:xfrm>
            <a:off x="6594305" y="611296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8ACC9-C665-2F00-C5FA-126C74330051}"/>
              </a:ext>
            </a:extLst>
          </p:cNvPr>
          <p:cNvSpPr/>
          <p:nvPr/>
        </p:nvSpPr>
        <p:spPr>
          <a:xfrm>
            <a:off x="532932" y="6405694"/>
            <a:ext cx="556306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A003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6BB5D49-FF19-3AE1-A309-A90FD952D9A5}"/>
              </a:ext>
            </a:extLst>
          </p:cNvPr>
          <p:cNvGraphicFramePr>
            <a:graphicFrameLocks noGrp="1"/>
          </p:cNvGraphicFramePr>
          <p:nvPr/>
        </p:nvGraphicFramePr>
        <p:xfrm>
          <a:off x="6510867" y="1621508"/>
          <a:ext cx="5385959" cy="4784189"/>
        </p:xfrm>
        <a:graphic>
          <a:graphicData uri="http://schemas.openxmlformats.org/drawingml/2006/table">
            <a:tbl>
              <a:tblPr firstRow="1" bandRow="1">
                <a:effectLst>
                  <a:outerShdw blurRad="101600" sx="102000" sy="102000" algn="ctr" rotWithShape="0">
                    <a:schemeClr val="bg1">
                      <a:alpha val="20000"/>
                    </a:schemeClr>
                  </a:outerShdw>
                </a:effectLst>
                <a:tableStyleId>{073A0DAA-6AF3-43AB-8588-CEC1D06C72B9}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4057496431"/>
                    </a:ext>
                  </a:extLst>
                </a:gridCol>
                <a:gridCol w="1772073">
                  <a:extLst>
                    <a:ext uri="{9D8B030D-6E8A-4147-A177-3AD203B41FA5}">
                      <a16:colId xmlns:a16="http://schemas.microsoft.com/office/drawing/2014/main" val="409035912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1400896486"/>
                    </a:ext>
                  </a:extLst>
                </a:gridCol>
                <a:gridCol w="1518653">
                  <a:extLst>
                    <a:ext uri="{9D8B030D-6E8A-4147-A177-3AD203B41FA5}">
                      <a16:colId xmlns:a16="http://schemas.microsoft.com/office/drawing/2014/main" val="3900701974"/>
                    </a:ext>
                  </a:extLst>
                </a:gridCol>
              </a:tblGrid>
              <a:tr h="29897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  <a:latin typeface="Aptos Black" panose="020B0004020202020204" pitchFamily="34" charset="0"/>
                        </a:rPr>
                        <a:t>N°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Marque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Distribution numérique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j-lt"/>
                        </a:rPr>
                        <a:t>Produits par magasin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869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01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723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02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95275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546981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04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138766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05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58272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06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10952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07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79238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Black" panose="020B0004020202020204" pitchFamily="34" charset="0"/>
                        </a:rPr>
                        <a:t>08</a:t>
                      </a: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BOMBAY</a:t>
                      </a:r>
                    </a:p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chemeClr val="bg1"/>
                          </a:solidFill>
                          <a:latin typeface="+mj-lt"/>
                        </a:rPr>
                        <a:t>70% (+3,2pp)</a:t>
                      </a:r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4,2 (+0,2)</a:t>
                      </a: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193720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544067"/>
                  </a:ext>
                </a:extLst>
              </a:tr>
              <a:tr h="448521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Black" panose="020B0004020202020204" pitchFamily="34" charset="0"/>
                      </a:endParaRPr>
                    </a:p>
                  </a:txBody>
                  <a:tcPr marL="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715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5804AD3-7CC6-D16F-22E1-17965178A8C5}"/>
              </a:ext>
            </a:extLst>
          </p:cNvPr>
          <p:cNvSpPr txBox="1"/>
          <p:nvPr/>
        </p:nvSpPr>
        <p:spPr>
          <a:xfrm>
            <a:off x="6988307" y="492774"/>
            <a:ext cx="4984039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latin typeface="Aptos Black" panose="020B0004020202020204" pitchFamily="34" charset="0"/>
              </a:rPr>
              <a:t>Quel est le rôle de Bombay dans le portefeuille BACARDI.</a:t>
            </a:r>
            <a:endParaRPr lang="fr-FR" sz="24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C02EFD8-DFED-CA2E-DE5A-0504BC7F8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508005"/>
              </p:ext>
            </p:extLst>
          </p:nvPr>
        </p:nvGraphicFramePr>
        <p:xfrm>
          <a:off x="758598" y="2285251"/>
          <a:ext cx="4782420" cy="356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81ECE80-82C9-A459-353C-21316657F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623015"/>
              </p:ext>
            </p:extLst>
          </p:nvPr>
        </p:nvGraphicFramePr>
        <p:xfrm>
          <a:off x="8753701" y="1771360"/>
          <a:ext cx="1692000" cy="4784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81ECE80-82C9-A459-353C-21316657F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615248"/>
              </p:ext>
            </p:extLst>
          </p:nvPr>
        </p:nvGraphicFramePr>
        <p:xfrm>
          <a:off x="10281163" y="1771360"/>
          <a:ext cx="1692000" cy="4784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3A79FC92-943A-B03D-6F91-B16E3B2F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12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9519-A01F-06C3-C216-BB46A9C3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799E25-7B48-13EA-584F-2E5123B55D4B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6BF6E-D1BC-A192-3243-18B960DD4F3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552940-27FC-5F14-D023-266FA9541A3E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37BCA-D7D0-9E73-1C0B-A2CE03A9902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D008 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Supr_prod_no_promo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20B770-9124-4CB0-EE29-462FF822504B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7942828-FD45-C8DC-F97B-23D0D14DD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2506-BBCD-77C5-736E-A742E4359A79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est l’impact de la promotion sur la mise en avant des produits de la catégorie [Catégorie] et du rayon [Rayon]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7AD3571-8BE5-3AD5-43FF-2812D97D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DD730-C4A0-9C71-1CF8-87575D282273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C7833-1800-9853-746F-CE28BDA666E5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Évolution de la position moyenne des produits sur le site internet par magasins en promotion ou hors promotion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3C487-EA76-0D78-7D48-4D0050F2EB4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entre [Start] et [Date]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28D448-513D-DA5A-9C44-B37E519A89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26574"/>
              </p:ext>
            </p:extLst>
          </p:nvPr>
        </p:nvGraphicFramePr>
        <p:xfrm>
          <a:off x="898070" y="2142866"/>
          <a:ext cx="10455730" cy="413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0259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AD47-E333-77FA-70F5-0C923AF4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5D90-7A3B-1A67-DB19-F0591E0FBEF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FE900-80BC-8273-AFFF-524AD7915E3C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969D139-130B-69BF-B92F-7B766050F2C8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DC2DA-4E09-B8E4-803C-A5000AEA4A44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[Date] | </a:t>
            </a:r>
            <a:r>
              <a:rPr lang="fr-FR" sz="1100" dirty="0">
                <a:solidFill>
                  <a:schemeClr val="accent3"/>
                </a:solidFill>
                <a:highlight>
                  <a:srgbClr val="FFFF00"/>
                </a:highlight>
                <a:ea typeface="Lato" panose="020F0502020204030203" pitchFamily="34" charset="0"/>
                <a:cs typeface="Lato" panose="020F0502020204030203" pitchFamily="34" charset="0"/>
              </a:rPr>
              <a:t>D007 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fr-FR" sz="1100" dirty="0" err="1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Supr_prod_no_promo</a:t>
            </a:r>
            <a:r>
              <a:rPr lang="fr-FR" sz="1100" dirty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5B17788-928A-4A25-10D8-D097EE4E037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40624E2C-90B9-08B8-965F-320AAA5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F1A02-6080-DBFF-F060-F59C3B09165E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promotions ont-elles un impact sur le prix pratiqué avant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E7B0C0-C4E1-005F-5E68-5A7A86D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C29D3-1A73-17CC-95E1-48019F7C5B75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17E2-68A5-81EA-97D4-F7C213385B60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Dispersion des prix pratiqués par semaine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EC684-FC62-82CF-F088-71986EF8B4E7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dirty="0">
                  <a:latin typeface="Aptos" panose="020B0004020202020204" pitchFamily="34" charset="0"/>
                </a:rPr>
                <a:t>Chez [Distributeur] au [Date]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79FAB-EA56-EE56-2571-477D4EBCFFB9}"/>
              </a:ext>
            </a:extLst>
          </p:cNvPr>
          <p:cNvGrpSpPr/>
          <p:nvPr/>
        </p:nvGrpSpPr>
        <p:grpSpPr>
          <a:xfrm>
            <a:off x="898070" y="1969599"/>
            <a:ext cx="10397939" cy="4514851"/>
            <a:chOff x="898070" y="1969599"/>
            <a:chExt cx="10397939" cy="451485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6F5A43-83AB-0D3F-4A7D-CDF728B299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8886039"/>
                </p:ext>
              </p:extLst>
            </p:nvPr>
          </p:nvGraphicFramePr>
          <p:xfrm>
            <a:off x="1612009" y="1969599"/>
            <a:ext cx="9684000" cy="45148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27CD39A9-E0E3-4964-A8AC-077A4F654A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2329219"/>
                </p:ext>
              </p:extLst>
            </p:nvPr>
          </p:nvGraphicFramePr>
          <p:xfrm>
            <a:off x="898070" y="2192227"/>
            <a:ext cx="9828430" cy="3435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96408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23ED-2A4F-10FB-E326-DBE92F71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B4028D-58D9-8777-6B59-01BBF0C1510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269C3-FF0C-7C44-4411-B6E8BC7A1B5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87E54-3933-1096-8158-03BE676496F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44BDF-29F9-0556-270F-B32E6C561FD6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A430420-ED83-D920-9839-7B88D8DC884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DE299728-FCAB-1CA5-0431-42F8429C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74BD2-1735-4AE5-34C8-E56260009D51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Quels sont les magasins ayant exécuté la promotion / ceux ne l’ayant pas exécuté par produit promotionné de la marque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5283631-A102-FBBA-CEE9-1B3FE248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62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EE7E2D-9DE6-1ED4-99A8-68431B656C2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9F128-EAFD-4113-32DF-0C48E204AFB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7AF9C-7582-999F-BD41-3BB904781D9F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78CD0A4-21E8-F474-630D-7D017BE859CE}"/>
              </a:ext>
            </a:extLst>
          </p:cNvPr>
          <p:cNvSpPr/>
          <p:nvPr/>
        </p:nvSpPr>
        <p:spPr>
          <a:xfrm>
            <a:off x="898069" y="2243165"/>
            <a:ext cx="5197931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Carte de la fréquence promotionnelle du produit :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=&gt; Intensité promotionnelle moyenne par région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8E02F-0A68-A61A-76A4-C4346BEE29B1}"/>
              </a:ext>
            </a:extLst>
          </p:cNvPr>
          <p:cNvSpPr/>
          <p:nvPr/>
        </p:nvSpPr>
        <p:spPr>
          <a:xfrm>
            <a:off x="6278568" y="2243165"/>
            <a:ext cx="5015364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Taille magasin x fréquence promotionnelle</a:t>
            </a:r>
          </a:p>
        </p:txBody>
      </p:sp>
    </p:spTree>
    <p:extLst>
      <p:ext uri="{BB962C8B-B14F-4D97-AF65-F5344CB8AC3E}">
        <p14:creationId xmlns:p14="http://schemas.microsoft.com/office/powerpoint/2010/main" val="1074591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4B37-8AB4-11A6-631E-2B45B0D2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FDF318-038B-511B-36CF-D58FAFB1F25F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37D9F-DC2B-BA4D-3695-BF1489745713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253063-87E4-6768-EE3C-F88180414832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12EF6-9C48-6470-44C7-3DB742AFFBE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997611F5-22F8-A56C-19B1-B79F42421BF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n°1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Contrôler l’exécution promotionnelle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97C5AC89-6B0C-970C-8823-53B2A844E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EEAA3-4465-8FF6-4940-21C2C217E1A7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produits en promotion ont-ils bien été mis en avant sur la page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16B404A6-88EA-BA31-EBA5-D29CC459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7234E6-FAE4-32ED-10B3-FDFE62FC4317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CF6036-DC9A-7FDD-AD40-A91ACF0E0182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DF43CD-F55A-EBA6-992D-A558699B2B5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0F42D99-8502-63A1-5204-0FC939760CDE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52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4A6AE-6B95-4415-2456-E35713146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99953-15CB-E2E0-B942-E47FBC973E69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F55627-C059-8962-C70D-39166344136F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CA01F0-E526-CDDA-FD4C-3714CE50E1CC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CED56-FA31-85C3-9AC8-8703515EA53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BE896A4-0149-A91F-BFCD-2071DBA4908E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A4F4BEEF-B67E-F17E-51D4-2ED45D3B7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8D936-4142-624C-B08C-08EF4B57B56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Quel a été l’impact des promotions sur la distribution numérique durant les semaines de promotion ?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9DAB1DF-4725-65D3-4E19-143EB523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5A86FF-DF40-070A-4875-424775D78358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C324FF-76B1-7D8B-ECA7-DA9148E0C07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AB9F2-836B-ED5B-28A8-DF24E690452D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0E741B2-86F9-6716-7356-F66110F81822}"/>
              </a:ext>
            </a:extLst>
          </p:cNvPr>
          <p:cNvSpPr/>
          <p:nvPr/>
        </p:nvSpPr>
        <p:spPr>
          <a:xfrm>
            <a:off x="898069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 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prend tous les magasins en promotion (peu importe la date) ET distribués en continue (sans rupture)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regarde la position moyenne en S-3, S-2; S-1, S,,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baseline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les 3 semaines glissantes hors promo)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POUR LA PARTIE BASELINE ON FERA UNE TABLE UNIFIÉE (on réutilisera la méthodo pour la DN)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33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BFB3-3EA4-3AC9-8203-A5BF484D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942CC1-A7DD-3897-0B35-BF2D9B9D6E17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DADD2E-8B30-F5F4-605E-EFAF9EEE84A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9A02A39-BC95-9CC6-6437-D013FC3B8C30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515E8-416E-8734-1D58-F62BE147FC17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742A24D-51B1-838B-436F-B90B934237E2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B25A6D2E-8C0C-3E85-1413-7E3CC013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94B5D-1D24-45D1-4D57-E820759C40A0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mécanique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197824C-5233-05E6-4414-39FE91F7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65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575738-08A4-1400-0477-CBD336CB47C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01C39-7E32-1442-6298-0885FDB28428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0792E9-7C9A-627F-846A-FCF048B836A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3815586-0C13-50DA-8990-6C9147DF1C97}"/>
              </a:ext>
            </a:extLst>
          </p:cNvPr>
          <p:cNvSpPr/>
          <p:nvPr/>
        </p:nvSpPr>
        <p:spPr>
          <a:xfrm>
            <a:off x="898070" y="2243165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mécanique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prmotionnelle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13880851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44AD-A9E6-9702-C7F2-2741312C3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31FA1-87FB-240D-5B4D-ADEA88F1B706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58F51-CDA9-E101-4257-02E935102E52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248E6CB-75BF-4061-C43C-9EF23FAD4F21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AC9E4-A2CA-B92A-D946-9D992BB9DF2D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1E5674C-D00A-4801-DC20-B8DDEF015BC3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14B0FCC1-0B79-3A16-8E4A-DAF5D101F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3111-4D6B-BAAB-5BB3-553F4EB4C519}"/>
              </a:ext>
            </a:extLst>
          </p:cNvPr>
          <p:cNvSpPr txBox="1"/>
          <p:nvPr/>
        </p:nvSpPr>
        <p:spPr>
          <a:xfrm>
            <a:off x="898070" y="492774"/>
            <a:ext cx="10760998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Cet impact est il différencié par produit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33E9D5C-278A-7349-12E0-51C7B30E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A8FC9A-6AAD-F694-2A59-0FD8F82FF54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01F99E-BB87-64BC-7BBA-CE44E67C7FD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B78D05-7676-D8E1-D229-4F64B7D143CC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7680A7A-A2B3-0A17-A95A-253302F3ED6D}"/>
              </a:ext>
            </a:extLst>
          </p:cNvPr>
          <p:cNvSpPr/>
          <p:nvPr/>
        </p:nvSpPr>
        <p:spPr>
          <a:xfrm>
            <a:off x="898070" y="2258100"/>
            <a:ext cx="4925558" cy="31959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Prendre carrefour ; </a:t>
            </a:r>
          </a:p>
          <a:p>
            <a:pPr lvl="1"/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Barchart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avec l’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uplift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chaquue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produit (en magasins gagnés et en % du parc)</a:t>
            </a:r>
          </a:p>
        </p:txBody>
      </p:sp>
    </p:spTree>
    <p:extLst>
      <p:ext uri="{BB962C8B-B14F-4D97-AF65-F5344CB8AC3E}">
        <p14:creationId xmlns:p14="http://schemas.microsoft.com/office/powerpoint/2010/main" val="3877164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0175-DC85-2B05-AB4A-1A0F674F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685326-B686-1CBC-C82F-263C30FEB81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B2D7A-824B-1549-AD19-5AE0582824A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AC9564-9EAA-B0A6-652C-724F8A86382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72920-9162-82BA-C930-A274A7C5085E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244F00A-0D4A-1767-089C-F5D11BB78645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n°2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Mesurer l’impact sur la distribution numérique</a:t>
            </a:r>
            <a:endParaRPr lang="fr-FR" sz="20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29999427-6E33-7B9D-A8DD-8CBFA7D57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F8E1E-321A-796E-C788-B7B6B63042C0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Mes magasins conquis ont-ils été durablement conservés dans la distribution numérique et pendant combien de temps en moyenne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FF951CA5-9741-5B75-7393-9E748B76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67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7A6342-79B3-C1D9-8154-8AF16A361750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4935C5-F6E9-E5E3-7AB2-08AB5404D2D6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BEE9CE-600D-08AC-106A-E9BD8F3A8322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D58DAD8-9927-F180-DF80-09786D1EAEC0}"/>
              </a:ext>
            </a:extLst>
          </p:cNvPr>
          <p:cNvSpPr/>
          <p:nvPr/>
        </p:nvSpPr>
        <p:spPr>
          <a:xfrm>
            <a:off x="759836" y="2243165"/>
            <a:ext cx="6583385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des magasins gagnés dans les 2 semaines précédant la promotion (ou durant la promo) ayant exécuté la promotion (i.e.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cohort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mesure la part des magasins qui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proposentt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encore le produit à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S+1</a:t>
            </a: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S+2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Cela nous donne une courbe avec une aire descendante. </a:t>
            </a:r>
            <a:b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A41DC-67FF-921D-7663-EE555A93A56F}"/>
              </a:ext>
            </a:extLst>
          </p:cNvPr>
          <p:cNvSpPr/>
          <p:nvPr/>
        </p:nvSpPr>
        <p:spPr>
          <a:xfrm>
            <a:off x="7697422" y="2243165"/>
            <a:ext cx="2404522" cy="3933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On ajoute une barre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stacked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sur la droite pour afficher le % « structurellement gagné »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Après 4 semaines, 20% des magasins gagnés grâce à la promotion proposaient encore le produit XXX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60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2A8D-FDC5-DAE8-DBE0-06660DCB6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C859B-8576-99F8-4271-FFBE91BF988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FEBFC9-5265-9AD7-A13C-6A2611FE1064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33E1394-0C22-E66F-D1C0-185491FDC5F3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D6A8A0-3FE8-CDE9-B2AC-DBECE24C5933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8CC9D42-C9DF-DC8D-49F2-B130326AF84F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n°3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Suivre l’évolution du prix barré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7DB8F24-1879-B0F8-F989-78F95135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5524F-B01E-8295-6730-261AA562C5E6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prix pratiqués avant promotion ont-ils été mis à jour durant la campagne (à la hausse ou à la baisse) ? Quel impact NIP ? PAR PRODUIT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8234243-7900-957A-347F-84D01481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68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BD7CF-3E34-C18B-07AD-96FFDA19229A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3A610-501D-120D-CBF1-28EC183CD49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638A4E-C036-CE6F-718C-CDE786225140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D1D50-2BD0-BD91-1709-7EA1EC8E10FD}"/>
              </a:ext>
            </a:extLst>
          </p:cNvPr>
          <p:cNvGrpSpPr/>
          <p:nvPr/>
        </p:nvGrpSpPr>
        <p:grpSpPr>
          <a:xfrm>
            <a:off x="759837" y="2243165"/>
            <a:ext cx="10593964" cy="3341438"/>
            <a:chOff x="759836" y="2243165"/>
            <a:chExt cx="12630531" cy="3933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F68BC-7EA3-1D56-2CA0-95422D989397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S-1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219EE1-0877-E864-2EAF-DC86A95DD1E8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C12187-6477-D6E1-FBD5-889A385D0584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Cohort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magasins promo : </a:t>
              </a:r>
            </a:p>
            <a:p>
              <a:pPr lvl="1"/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prix S+1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951E1-C87A-42C8-8E33-30C7C007F770}"/>
              </a:ext>
            </a:extLst>
          </p:cNvPr>
          <p:cNvGrpSpPr/>
          <p:nvPr/>
        </p:nvGrpSpPr>
        <p:grpSpPr>
          <a:xfrm>
            <a:off x="759837" y="5739166"/>
            <a:ext cx="10593964" cy="539208"/>
            <a:chOff x="759836" y="2243165"/>
            <a:chExt cx="12630531" cy="39338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BAE09-65E3-F69F-C4D4-39610065AC99}"/>
                </a:ext>
              </a:extLst>
            </p:cNvPr>
            <p:cNvSpPr/>
            <p:nvPr/>
          </p:nvSpPr>
          <p:spPr>
            <a:xfrm>
              <a:off x="759836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57EE03-E5E5-C07D-5E39-AFEAF62885DE}"/>
                </a:ext>
              </a:extLst>
            </p:cNvPr>
            <p:cNvSpPr/>
            <p:nvPr/>
          </p:nvSpPr>
          <p:spPr>
            <a:xfrm>
              <a:off x="5045648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8B0E54-0A2E-0C59-3146-350C6B1815EF}"/>
                </a:ext>
              </a:extLst>
            </p:cNvPr>
            <p:cNvSpPr/>
            <p:nvPr/>
          </p:nvSpPr>
          <p:spPr>
            <a:xfrm>
              <a:off x="9331460" y="2243165"/>
              <a:ext cx="4058907" cy="39338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Stacked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bar évolution du prix (rouge, rouge clair, gris, </a:t>
              </a:r>
              <a:r>
                <a:rPr lang="fr-FR" sz="1600" dirty="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etc</a:t>
              </a:r>
              <a:r>
                <a:rPr lang="fr-FR" sz="16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479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1967-5F65-32A9-3750-951D6673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4E1FE-3A1C-4CBC-56F1-ABE90397D5CD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91E9E-4AF7-489D-C7FC-2E2DA4B4F7A6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854685E-5D2D-3D5D-3193-1B446DA7F7F5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A3DF6-1818-AF1A-501A-A2FB415C1520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7C51964-0D78-A196-D748-9BE24C5EBFE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E2A9C9EC-01FE-2958-C46C-4FBE3A59D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ADC58-C0FA-5F19-3E83-0469791197D5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Nos campagnes ont-elles altérées notre territoire prix et nos concurrents directs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2A86E77-7088-497E-6A2F-08DC70C6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69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7E07B-F5F7-32FA-C096-6243EC1684FE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3BF555-D920-F5D4-5F4C-5556299E3EAC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F99F85-1869-90E9-2A8B-47E4A07FE08B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46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EDA4-6E4E-ADF9-6788-B74CA337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73CBEA5-86A9-02C5-9BD9-29B41577D806}"/>
              </a:ext>
            </a:extLst>
          </p:cNvPr>
          <p:cNvGrpSpPr/>
          <p:nvPr/>
        </p:nvGrpSpPr>
        <p:grpSpPr>
          <a:xfrm>
            <a:off x="-1" y="0"/>
            <a:ext cx="6223001" cy="6858000"/>
            <a:chOff x="-1" y="0"/>
            <a:chExt cx="6544733" cy="6858000"/>
          </a:xfrm>
        </p:grpSpPr>
        <p:pic>
          <p:nvPicPr>
            <p:cNvPr id="4" name="Picture 3" descr="Person at the peak of a mountain">
              <a:extLst>
                <a:ext uri="{FF2B5EF4-FFF2-40B4-BE49-F238E27FC236}">
                  <a16:creationId xmlns:a16="http://schemas.microsoft.com/office/drawing/2014/main" id="{AD33A3E6-F5E6-3095-D559-5769384E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1" r="17695"/>
            <a:stretch/>
          </p:blipFill>
          <p:spPr>
            <a:xfrm>
              <a:off x="0" y="0"/>
              <a:ext cx="654473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616866-9108-1250-2492-D155A798FF25}"/>
                </a:ext>
              </a:extLst>
            </p:cNvPr>
            <p:cNvSpPr/>
            <p:nvPr/>
          </p:nvSpPr>
          <p:spPr>
            <a:xfrm>
              <a:off x="-1" y="0"/>
              <a:ext cx="6544733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B42406-13BF-E808-AA8B-BD3D10AD398C}"/>
              </a:ext>
            </a:extLst>
          </p:cNvPr>
          <p:cNvGrpSpPr/>
          <p:nvPr/>
        </p:nvGrpSpPr>
        <p:grpSpPr>
          <a:xfrm>
            <a:off x="6565206" y="274138"/>
            <a:ext cx="5278887" cy="6343589"/>
            <a:chOff x="6565206" y="274138"/>
            <a:chExt cx="5278887" cy="63435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C0CAC1-7002-B9C4-4DF9-66C059C80770}"/>
                </a:ext>
              </a:extLst>
            </p:cNvPr>
            <p:cNvGrpSpPr/>
            <p:nvPr/>
          </p:nvGrpSpPr>
          <p:grpSpPr>
            <a:xfrm>
              <a:off x="6565206" y="274138"/>
              <a:ext cx="5278887" cy="6343589"/>
              <a:chOff x="6565206" y="-564065"/>
              <a:chExt cx="5278887" cy="6343589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797C0AE-F018-D1BC-9797-E2177F5D5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206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147D9A5-FCB4-04B9-1798-F8A271DE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6227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C2896E51-9BAD-88FC-CB50-292E93C49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5206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DF92AF9-87FF-6AA2-800C-3FF309AE1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6227" y="-564065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713D219-E57C-F177-C115-7FE3AA2B2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26227" y="1076968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253FCFA2-956C-CBD0-7627-AC5899E74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5206" y="2718001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1985B41A-513B-16F9-F39D-0509F0E30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5206" y="4359033"/>
                <a:ext cx="2517866" cy="14204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9E4A210-68F9-AE6E-93F9-59ABCF46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26227" y="5197236"/>
              <a:ext cx="2517866" cy="14204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CCD31B1-01B0-5BDA-C08D-E1BD48253DD1}"/>
              </a:ext>
            </a:extLst>
          </p:cNvPr>
          <p:cNvSpPr/>
          <p:nvPr/>
        </p:nvSpPr>
        <p:spPr>
          <a:xfrm>
            <a:off x="6228584" y="0"/>
            <a:ext cx="596341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rgbClr val="FFFFFF">
                  <a:alpha val="70000"/>
                </a:srgbClr>
              </a:gs>
              <a:gs pos="43000">
                <a:schemeClr val="bg1">
                  <a:alpha val="50000"/>
                </a:schemeClr>
              </a:gs>
              <a:gs pos="65000">
                <a:schemeClr val="bg1">
                  <a:shade val="100000"/>
                  <a:satMod val="115000"/>
                  <a:alpha val="9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87173-4876-6301-1BE3-2B1678897283}"/>
              </a:ext>
            </a:extLst>
          </p:cNvPr>
          <p:cNvSpPr txBox="1"/>
          <p:nvPr/>
        </p:nvSpPr>
        <p:spPr>
          <a:xfrm>
            <a:off x="919950" y="295594"/>
            <a:ext cx="5065480" cy="833178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ptos Black" panose="020B0004020202020204" pitchFamily="34" charset="0"/>
              </a:rPr>
              <a:t>Cette étude vise à identifier le potentiel sur les 5 piliers suivants</a:t>
            </a:r>
            <a:endParaRPr lang="fr-FR" sz="28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68CA5-A4F9-0276-9A2C-1133BA084546}"/>
              </a:ext>
            </a:extLst>
          </p:cNvPr>
          <p:cNvSpPr/>
          <p:nvPr/>
        </p:nvSpPr>
        <p:spPr>
          <a:xfrm>
            <a:off x="343433" y="6020919"/>
            <a:ext cx="5637523" cy="64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L’analyse détaillée porte sur la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du dernier trimestre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, l’interprétation devra être affinée avec </a:t>
            </a:r>
            <a:r>
              <a:rPr lang="fr-FR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vos équipes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fr-FR" sz="1600" b="1" dirty="0">
              <a:solidFill>
                <a:schemeClr val="accent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C16F-AF46-8050-5AD7-0F90F1735767}"/>
              </a:ext>
            </a:extLst>
          </p:cNvPr>
          <p:cNvSpPr/>
          <p:nvPr/>
        </p:nvSpPr>
        <p:spPr>
          <a:xfrm>
            <a:off x="6651769" y="4102587"/>
            <a:ext cx="5340523" cy="269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20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OBJECTIFS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BF6753-7779-FAAD-337B-A220B647973C}"/>
              </a:ext>
            </a:extLst>
          </p:cNvPr>
          <p:cNvGrpSpPr/>
          <p:nvPr/>
        </p:nvGrpSpPr>
        <p:grpSpPr>
          <a:xfrm>
            <a:off x="6651769" y="4466062"/>
            <a:ext cx="5340523" cy="647671"/>
            <a:chOff x="6651769" y="5185421"/>
            <a:chExt cx="5340523" cy="647671"/>
          </a:xfrm>
        </p:grpSpPr>
        <p:pic>
          <p:nvPicPr>
            <p:cNvPr id="17" name="Graphic 16" descr="Badge Tick1 with solid fill">
              <a:extLst>
                <a:ext uri="{FF2B5EF4-FFF2-40B4-BE49-F238E27FC236}">
                  <a16:creationId xmlns:a16="http://schemas.microsoft.com/office/drawing/2014/main" id="{351A7AAD-40C2-2671-C579-248CDCE57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5320256"/>
              <a:ext cx="378000" cy="37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623F74-A503-82F5-E907-9D64B877EC4A}"/>
                </a:ext>
              </a:extLst>
            </p:cNvPr>
            <p:cNvSpPr/>
            <p:nvPr/>
          </p:nvSpPr>
          <p:spPr>
            <a:xfrm>
              <a:off x="7158667" y="5185421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Comprendre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dynamiques concurrentielles et la stratégie du distributeur sur les derniers mois.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2B9737-A313-5ED4-A509-E1DE425C980A}"/>
              </a:ext>
            </a:extLst>
          </p:cNvPr>
          <p:cNvGrpSpPr/>
          <p:nvPr/>
        </p:nvGrpSpPr>
        <p:grpSpPr>
          <a:xfrm>
            <a:off x="6651769" y="5921092"/>
            <a:ext cx="5340523" cy="647671"/>
            <a:chOff x="6651769" y="5921092"/>
            <a:chExt cx="5340523" cy="647671"/>
          </a:xfrm>
        </p:grpSpPr>
        <p:pic>
          <p:nvPicPr>
            <p:cNvPr id="24" name="Graphic 23" descr="Badge Tick1 with solid fill">
              <a:extLst>
                <a:ext uri="{FF2B5EF4-FFF2-40B4-BE49-F238E27FC236}">
                  <a16:creationId xmlns:a16="http://schemas.microsoft.com/office/drawing/2014/main" id="{BB557C26-DB39-4B58-DC33-07114E5A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6055927"/>
              <a:ext cx="378000" cy="378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15B989-9880-16FB-439E-99A3700A591E}"/>
                </a:ext>
              </a:extLst>
            </p:cNvPr>
            <p:cNvSpPr/>
            <p:nvPr/>
          </p:nvSpPr>
          <p:spPr>
            <a:xfrm>
              <a:off x="7158667" y="5921092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Orienter et prioriser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 efforts stratégiques et opérationnels pour saisir les bonnes opportunités.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A9292E-A484-8B14-CC6E-C3386B3C3D6D}"/>
              </a:ext>
            </a:extLst>
          </p:cNvPr>
          <p:cNvGrpSpPr/>
          <p:nvPr/>
        </p:nvGrpSpPr>
        <p:grpSpPr>
          <a:xfrm>
            <a:off x="6651769" y="5193577"/>
            <a:ext cx="5340523" cy="647671"/>
            <a:chOff x="6651769" y="4449750"/>
            <a:chExt cx="5340523" cy="647671"/>
          </a:xfrm>
        </p:grpSpPr>
        <p:pic>
          <p:nvPicPr>
            <p:cNvPr id="33" name="Graphic 32" descr="Badge Tick1 with solid fill">
              <a:extLst>
                <a:ext uri="{FF2B5EF4-FFF2-40B4-BE49-F238E27FC236}">
                  <a16:creationId xmlns:a16="http://schemas.microsoft.com/office/drawing/2014/main" id="{072568B7-10E0-C1C3-C547-E26223EF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1769" y="4584585"/>
              <a:ext cx="378000" cy="37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994438-DEBD-AD00-9FF5-EECC676212D2}"/>
                </a:ext>
              </a:extLst>
            </p:cNvPr>
            <p:cNvSpPr/>
            <p:nvPr/>
          </p:nvSpPr>
          <p:spPr>
            <a:xfrm>
              <a:off x="7158667" y="4449750"/>
              <a:ext cx="4833625" cy="647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600" b="1" dirty="0">
                  <a:solidFill>
                    <a:schemeClr val="accent6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Évaluer </a:t>
              </a:r>
              <a:r>
                <a:rPr lang="fr-FR" sz="1600" b="1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 performance de votre marque par rapport à ses concurrents directs chez le distributeur.</a:t>
              </a:r>
              <a:endParaRPr lang="fr-FR" sz="1600" b="1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4BEF78-71FC-DB18-32EF-D35EA8F78434}"/>
              </a:ext>
            </a:extLst>
          </p:cNvPr>
          <p:cNvGrpSpPr/>
          <p:nvPr/>
        </p:nvGrpSpPr>
        <p:grpSpPr>
          <a:xfrm>
            <a:off x="642928" y="1396230"/>
            <a:ext cx="4784203" cy="4444342"/>
            <a:chOff x="642928" y="1280970"/>
            <a:chExt cx="4784203" cy="4444342"/>
          </a:xfrm>
        </p:grpSpPr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D3165572-839B-DD82-8621-01D4DF3D104F}"/>
                </a:ext>
              </a:extLst>
            </p:cNvPr>
            <p:cNvSpPr/>
            <p:nvPr/>
          </p:nvSpPr>
          <p:spPr>
            <a:xfrm>
              <a:off x="2182482" y="2688349"/>
              <a:ext cx="1870594" cy="1865610"/>
            </a:xfrm>
            <a:custGeom>
              <a:avLst/>
              <a:gdLst>
                <a:gd name="connsiteX0" fmla="*/ 93921 w 1870594"/>
                <a:gd name="connsiteY0" fmla="*/ 1275218 h 1865610"/>
                <a:gd name="connsiteX1" fmla="*/ 98049 w 1870594"/>
                <a:gd name="connsiteY1" fmla="*/ 1286495 h 1865610"/>
                <a:gd name="connsiteX2" fmla="*/ 752172 w 1870594"/>
                <a:gd name="connsiteY2" fmla="*/ 1823000 h 1865610"/>
                <a:gd name="connsiteX3" fmla="*/ 837169 w 1870594"/>
                <a:gd name="connsiteY3" fmla="*/ 1835972 h 1865610"/>
                <a:gd name="connsiteX4" fmla="*/ 838653 w 1870594"/>
                <a:gd name="connsiteY4" fmla="*/ 1865610 h 1865610"/>
                <a:gd name="connsiteX5" fmla="*/ 746802 w 1870594"/>
                <a:gd name="connsiteY5" fmla="*/ 1851592 h 1865610"/>
                <a:gd name="connsiteX6" fmla="*/ 73501 w 1870594"/>
                <a:gd name="connsiteY6" fmla="*/ 1299357 h 1865610"/>
                <a:gd name="connsiteX7" fmla="*/ 67398 w 1870594"/>
                <a:gd name="connsiteY7" fmla="*/ 1282683 h 1865610"/>
                <a:gd name="connsiteX8" fmla="*/ 1776673 w 1870594"/>
                <a:gd name="connsiteY8" fmla="*/ 1275217 h 1865610"/>
                <a:gd name="connsiteX9" fmla="*/ 1803197 w 1870594"/>
                <a:gd name="connsiteY9" fmla="*/ 1282683 h 1865610"/>
                <a:gd name="connsiteX10" fmla="*/ 1797094 w 1870594"/>
                <a:gd name="connsiteY10" fmla="*/ 1299357 h 1865610"/>
                <a:gd name="connsiteX11" fmla="*/ 1123792 w 1870594"/>
                <a:gd name="connsiteY11" fmla="*/ 1851592 h 1865610"/>
                <a:gd name="connsiteX12" fmla="*/ 1031941 w 1870594"/>
                <a:gd name="connsiteY12" fmla="*/ 1865610 h 1865610"/>
                <a:gd name="connsiteX13" fmla="*/ 1033425 w 1870594"/>
                <a:gd name="connsiteY13" fmla="*/ 1835972 h 1865610"/>
                <a:gd name="connsiteX14" fmla="*/ 1118423 w 1870594"/>
                <a:gd name="connsiteY14" fmla="*/ 1823000 h 1865610"/>
                <a:gd name="connsiteX15" fmla="*/ 1772545 w 1870594"/>
                <a:gd name="connsiteY15" fmla="*/ 1286495 h 1865610"/>
                <a:gd name="connsiteX16" fmla="*/ 1521387 w 1870594"/>
                <a:gd name="connsiteY16" fmla="*/ 211843 h 1865610"/>
                <a:gd name="connsiteX17" fmla="*/ 1596652 w 1870594"/>
                <a:gd name="connsiteY17" fmla="*/ 273942 h 1865610"/>
                <a:gd name="connsiteX18" fmla="*/ 1870594 w 1870594"/>
                <a:gd name="connsiteY18" fmla="*/ 935297 h 1865610"/>
                <a:gd name="connsiteX19" fmla="*/ 1865765 w 1870594"/>
                <a:gd name="connsiteY19" fmla="*/ 1030926 h 1865610"/>
                <a:gd name="connsiteX20" fmla="*/ 1857090 w 1870594"/>
                <a:gd name="connsiteY20" fmla="*/ 1087770 h 1865610"/>
                <a:gd name="connsiteX21" fmla="*/ 1831375 w 1870594"/>
                <a:gd name="connsiteY21" fmla="*/ 1077383 h 1865610"/>
                <a:gd name="connsiteX22" fmla="*/ 1839261 w 1870594"/>
                <a:gd name="connsiteY22" fmla="*/ 1025710 h 1865610"/>
                <a:gd name="connsiteX23" fmla="*/ 1843952 w 1870594"/>
                <a:gd name="connsiteY23" fmla="*/ 932805 h 1865610"/>
                <a:gd name="connsiteX24" fmla="*/ 1577813 w 1870594"/>
                <a:gd name="connsiteY24" fmla="*/ 290289 h 1865610"/>
                <a:gd name="connsiteX25" fmla="*/ 1508344 w 1870594"/>
                <a:gd name="connsiteY25" fmla="*/ 232972 h 1865610"/>
                <a:gd name="connsiteX26" fmla="*/ 349208 w 1870594"/>
                <a:gd name="connsiteY26" fmla="*/ 211843 h 1865610"/>
                <a:gd name="connsiteX27" fmla="*/ 362251 w 1870594"/>
                <a:gd name="connsiteY27" fmla="*/ 232972 h 1865610"/>
                <a:gd name="connsiteX28" fmla="*/ 292781 w 1870594"/>
                <a:gd name="connsiteY28" fmla="*/ 290289 h 1865610"/>
                <a:gd name="connsiteX29" fmla="*/ 26642 w 1870594"/>
                <a:gd name="connsiteY29" fmla="*/ 932805 h 1865610"/>
                <a:gd name="connsiteX30" fmla="*/ 31333 w 1870594"/>
                <a:gd name="connsiteY30" fmla="*/ 1025710 h 1865610"/>
                <a:gd name="connsiteX31" fmla="*/ 39220 w 1870594"/>
                <a:gd name="connsiteY31" fmla="*/ 1077383 h 1865610"/>
                <a:gd name="connsiteX32" fmla="*/ 13504 w 1870594"/>
                <a:gd name="connsiteY32" fmla="*/ 1087770 h 1865610"/>
                <a:gd name="connsiteX33" fmla="*/ 4829 w 1870594"/>
                <a:gd name="connsiteY33" fmla="*/ 1030926 h 1865610"/>
                <a:gd name="connsiteX34" fmla="*/ 0 w 1870594"/>
                <a:gd name="connsiteY34" fmla="*/ 935297 h 1865610"/>
                <a:gd name="connsiteX35" fmla="*/ 273942 w 1870594"/>
                <a:gd name="connsiteY35" fmla="*/ 273942 h 1865610"/>
                <a:gd name="connsiteX36" fmla="*/ 935297 w 1870594"/>
                <a:gd name="connsiteY36" fmla="*/ 0 h 1865610"/>
                <a:gd name="connsiteX37" fmla="*/ 1299357 w 1870594"/>
                <a:gd name="connsiteY37" fmla="*/ 73501 h 1865610"/>
                <a:gd name="connsiteX38" fmla="*/ 1350022 w 1870594"/>
                <a:gd name="connsiteY38" fmla="*/ 97907 h 1865610"/>
                <a:gd name="connsiteX39" fmla="*/ 1334820 w 1870594"/>
                <a:gd name="connsiteY39" fmla="*/ 117636 h 1865610"/>
                <a:gd name="connsiteX40" fmla="*/ 1288987 w 1870594"/>
                <a:gd name="connsiteY40" fmla="*/ 95557 h 1865610"/>
                <a:gd name="connsiteX41" fmla="*/ 935297 w 1870594"/>
                <a:gd name="connsiteY41" fmla="*/ 24150 h 1865610"/>
                <a:gd name="connsiteX42" fmla="*/ 581608 w 1870594"/>
                <a:gd name="connsiteY42" fmla="*/ 95557 h 1865610"/>
                <a:gd name="connsiteX43" fmla="*/ 535774 w 1870594"/>
                <a:gd name="connsiteY43" fmla="*/ 117636 h 1865610"/>
                <a:gd name="connsiteX44" fmla="*/ 520572 w 1870594"/>
                <a:gd name="connsiteY44" fmla="*/ 97907 h 1865610"/>
                <a:gd name="connsiteX45" fmla="*/ 571238 w 1870594"/>
                <a:gd name="connsiteY45" fmla="*/ 73501 h 1865610"/>
                <a:gd name="connsiteX46" fmla="*/ 935297 w 1870594"/>
                <a:gd name="connsiteY46" fmla="*/ 0 h 18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870594" h="1865610">
                  <a:moveTo>
                    <a:pt x="93921" y="1275218"/>
                  </a:moveTo>
                  <a:lnTo>
                    <a:pt x="98049" y="1286495"/>
                  </a:lnTo>
                  <a:cubicBezTo>
                    <a:pt x="213000" y="1558270"/>
                    <a:pt x="456415" y="1762479"/>
                    <a:pt x="752172" y="1823000"/>
                  </a:cubicBezTo>
                  <a:lnTo>
                    <a:pt x="837169" y="1835972"/>
                  </a:lnTo>
                  <a:lnTo>
                    <a:pt x="838653" y="1865610"/>
                  </a:lnTo>
                  <a:lnTo>
                    <a:pt x="746802" y="1851592"/>
                  </a:lnTo>
                  <a:cubicBezTo>
                    <a:pt x="442375" y="1789297"/>
                    <a:pt x="191822" y="1579100"/>
                    <a:pt x="73501" y="1299357"/>
                  </a:cubicBezTo>
                  <a:lnTo>
                    <a:pt x="67398" y="1282683"/>
                  </a:lnTo>
                  <a:close/>
                  <a:moveTo>
                    <a:pt x="1776673" y="1275217"/>
                  </a:moveTo>
                  <a:lnTo>
                    <a:pt x="1803197" y="1282683"/>
                  </a:lnTo>
                  <a:lnTo>
                    <a:pt x="1797094" y="1299357"/>
                  </a:lnTo>
                  <a:cubicBezTo>
                    <a:pt x="1678772" y="1579100"/>
                    <a:pt x="1428220" y="1789297"/>
                    <a:pt x="1123792" y="1851592"/>
                  </a:cubicBezTo>
                  <a:lnTo>
                    <a:pt x="1031941" y="1865610"/>
                  </a:lnTo>
                  <a:lnTo>
                    <a:pt x="1033425" y="1835972"/>
                  </a:lnTo>
                  <a:lnTo>
                    <a:pt x="1118423" y="1823000"/>
                  </a:lnTo>
                  <a:cubicBezTo>
                    <a:pt x="1414179" y="1762479"/>
                    <a:pt x="1657594" y="1558270"/>
                    <a:pt x="1772545" y="1286495"/>
                  </a:cubicBezTo>
                  <a:close/>
                  <a:moveTo>
                    <a:pt x="1521387" y="211843"/>
                  </a:moveTo>
                  <a:lnTo>
                    <a:pt x="1596652" y="273942"/>
                  </a:lnTo>
                  <a:cubicBezTo>
                    <a:pt x="1765907" y="443198"/>
                    <a:pt x="1870594" y="677022"/>
                    <a:pt x="1870594" y="935297"/>
                  </a:cubicBezTo>
                  <a:cubicBezTo>
                    <a:pt x="1870594" y="967582"/>
                    <a:pt x="1868958" y="999484"/>
                    <a:pt x="1865765" y="1030926"/>
                  </a:cubicBezTo>
                  <a:lnTo>
                    <a:pt x="1857090" y="1087770"/>
                  </a:lnTo>
                  <a:lnTo>
                    <a:pt x="1831375" y="1077383"/>
                  </a:lnTo>
                  <a:lnTo>
                    <a:pt x="1839261" y="1025710"/>
                  </a:lnTo>
                  <a:cubicBezTo>
                    <a:pt x="1842363" y="995163"/>
                    <a:pt x="1843952" y="964170"/>
                    <a:pt x="1843952" y="932805"/>
                  </a:cubicBezTo>
                  <a:cubicBezTo>
                    <a:pt x="1843952" y="681887"/>
                    <a:pt x="1742247" y="454723"/>
                    <a:pt x="1577813" y="290289"/>
                  </a:cubicBezTo>
                  <a:lnTo>
                    <a:pt x="1508344" y="232972"/>
                  </a:lnTo>
                  <a:close/>
                  <a:moveTo>
                    <a:pt x="349208" y="211843"/>
                  </a:moveTo>
                  <a:lnTo>
                    <a:pt x="362251" y="232972"/>
                  </a:lnTo>
                  <a:lnTo>
                    <a:pt x="292781" y="290289"/>
                  </a:lnTo>
                  <a:cubicBezTo>
                    <a:pt x="128347" y="454723"/>
                    <a:pt x="26642" y="681887"/>
                    <a:pt x="26642" y="932805"/>
                  </a:cubicBezTo>
                  <a:cubicBezTo>
                    <a:pt x="26642" y="964170"/>
                    <a:pt x="28231" y="995163"/>
                    <a:pt x="31333" y="1025710"/>
                  </a:cubicBezTo>
                  <a:lnTo>
                    <a:pt x="39220" y="1077383"/>
                  </a:lnTo>
                  <a:lnTo>
                    <a:pt x="13504" y="1087770"/>
                  </a:lnTo>
                  <a:lnTo>
                    <a:pt x="4829" y="1030926"/>
                  </a:lnTo>
                  <a:cubicBezTo>
                    <a:pt x="1636" y="999484"/>
                    <a:pt x="0" y="967582"/>
                    <a:pt x="0" y="935297"/>
                  </a:cubicBezTo>
                  <a:cubicBezTo>
                    <a:pt x="0" y="677022"/>
                    <a:pt x="104687" y="443198"/>
                    <a:pt x="273942" y="273942"/>
                  </a:cubicBezTo>
                  <a:close/>
                  <a:moveTo>
                    <a:pt x="935297" y="0"/>
                  </a:moveTo>
                  <a:cubicBezTo>
                    <a:pt x="1064435" y="0"/>
                    <a:pt x="1187459" y="26172"/>
                    <a:pt x="1299357" y="73501"/>
                  </a:cubicBezTo>
                  <a:lnTo>
                    <a:pt x="1350022" y="97907"/>
                  </a:lnTo>
                  <a:lnTo>
                    <a:pt x="1334820" y="117636"/>
                  </a:lnTo>
                  <a:lnTo>
                    <a:pt x="1288987" y="95557"/>
                  </a:lnTo>
                  <a:cubicBezTo>
                    <a:pt x="1180277" y="49576"/>
                    <a:pt x="1060756" y="24150"/>
                    <a:pt x="935297" y="24150"/>
                  </a:cubicBezTo>
                  <a:cubicBezTo>
                    <a:pt x="809838" y="24150"/>
                    <a:pt x="690318" y="49576"/>
                    <a:pt x="581608" y="95557"/>
                  </a:cubicBezTo>
                  <a:lnTo>
                    <a:pt x="535774" y="117636"/>
                  </a:lnTo>
                  <a:lnTo>
                    <a:pt x="520572" y="97907"/>
                  </a:lnTo>
                  <a:lnTo>
                    <a:pt x="571238" y="73501"/>
                  </a:lnTo>
                  <a:cubicBezTo>
                    <a:pt x="683135" y="26172"/>
                    <a:pt x="806160" y="0"/>
                    <a:pt x="935297" y="0"/>
                  </a:cubicBez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  <a:effectLst>
              <a:glow rad="101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/>
              <a:endPara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835D3F-EB1F-0494-90BE-162113B93544}"/>
                </a:ext>
              </a:extLst>
            </p:cNvPr>
            <p:cNvSpPr/>
            <p:nvPr/>
          </p:nvSpPr>
          <p:spPr>
            <a:xfrm>
              <a:off x="2507407" y="3308984"/>
              <a:ext cx="1220743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4400" b="1" dirty="0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360°</a:t>
              </a:r>
              <a:endParaRPr lang="en-US" sz="4400" b="1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4C9D02-B185-E6FF-5515-1A8BE375E379}"/>
                </a:ext>
              </a:extLst>
            </p:cNvPr>
            <p:cNvSpPr/>
            <p:nvPr/>
          </p:nvSpPr>
          <p:spPr>
            <a:xfrm>
              <a:off x="642928" y="3178725"/>
              <a:ext cx="1458886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Territoires commerciaux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1" name="Graphic 20" descr="Store with solid fill">
              <a:extLst>
                <a:ext uri="{FF2B5EF4-FFF2-40B4-BE49-F238E27FC236}">
                  <a16:creationId xmlns:a16="http://schemas.microsoft.com/office/drawing/2014/main" id="{5B0F4A8C-02C7-D50E-AD2F-6B6548A6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3489" y="2686515"/>
              <a:ext cx="537762" cy="5377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3C74D1-F7BF-B4C6-9269-04675B2EF113}"/>
                </a:ext>
              </a:extLst>
            </p:cNvPr>
            <p:cNvSpPr/>
            <p:nvPr/>
          </p:nvSpPr>
          <p:spPr>
            <a:xfrm>
              <a:off x="14179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Remises et promotions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2" name="Graphic 41" descr="Minimise with solid fill">
              <a:extLst>
                <a:ext uri="{FF2B5EF4-FFF2-40B4-BE49-F238E27FC236}">
                  <a16:creationId xmlns:a16="http://schemas.microsoft.com/office/drawing/2014/main" id="{6F586E1B-B81C-CB25-BF28-E2E85EFF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74427" y="4563618"/>
              <a:ext cx="507844" cy="50784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400AA5-A28B-D262-9529-B933B6F60BC4}"/>
                </a:ext>
              </a:extLst>
            </p:cNvPr>
            <p:cNvSpPr/>
            <p:nvPr/>
          </p:nvSpPr>
          <p:spPr>
            <a:xfrm>
              <a:off x="3584276" y="5095986"/>
              <a:ext cx="1220744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Stratégie 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prix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6" name="Graphic 45" descr="Tag with solid fill">
              <a:extLst>
                <a:ext uri="{FF2B5EF4-FFF2-40B4-BE49-F238E27FC236}">
                  <a16:creationId xmlns:a16="http://schemas.microsoft.com/office/drawing/2014/main" id="{4AE3F40D-15EA-5CAF-1DC3-B1139003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31072" y="4528942"/>
              <a:ext cx="527152" cy="527152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C111E7-E601-D40B-F91B-339251FB9551}"/>
                </a:ext>
              </a:extLst>
            </p:cNvPr>
            <p:cNvSpPr/>
            <p:nvPr/>
          </p:nvSpPr>
          <p:spPr>
            <a:xfrm>
              <a:off x="4206386" y="3178725"/>
              <a:ext cx="1220745" cy="62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Disponibilité et ruptures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0" name="Graphic 49" descr="Customer review with solid fill">
              <a:extLst>
                <a:ext uri="{FF2B5EF4-FFF2-40B4-BE49-F238E27FC236}">
                  <a16:creationId xmlns:a16="http://schemas.microsoft.com/office/drawing/2014/main" id="{106DB740-5C46-0E93-5973-59F54DE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30873" y="2624788"/>
              <a:ext cx="571770" cy="57177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A980A3-58CB-262B-3EA2-4F56D113EF76}"/>
                </a:ext>
              </a:extLst>
            </p:cNvPr>
            <p:cNvSpPr/>
            <p:nvPr/>
          </p:nvSpPr>
          <p:spPr>
            <a:xfrm>
              <a:off x="2291924" y="1829351"/>
              <a:ext cx="1639148" cy="629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Distribution et assortiment</a:t>
              </a:r>
              <a:endPara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2" name="Graphic 51" descr="Flowchart with solid fill">
              <a:extLst>
                <a:ext uri="{FF2B5EF4-FFF2-40B4-BE49-F238E27FC236}">
                  <a16:creationId xmlns:a16="http://schemas.microsoft.com/office/drawing/2014/main" id="{082B96B5-5B4F-D04B-6B07-F64F940F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805168" y="1280970"/>
              <a:ext cx="612662" cy="612662"/>
            </a:xfrm>
            <a:prstGeom prst="rect">
              <a:avLst/>
            </a:prstGeom>
          </p:spPr>
        </p:pic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F1AC3F-94CA-C66F-3EC6-227E0F14B40B}"/>
              </a:ext>
            </a:extLst>
          </p:cNvPr>
          <p:cNvSpPr/>
          <p:nvPr/>
        </p:nvSpPr>
        <p:spPr>
          <a:xfrm>
            <a:off x="449891" y="422833"/>
            <a:ext cx="226904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092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8911-70B6-7297-C8AC-F6775D66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9BF139-2B99-C180-AED4-369B17BC8360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B68549-D846-65AF-A497-4A0DF952C805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8D503C3-CAD9-B210-FCE6-6FB479584B6A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5EA1F-AD4F-F826-DB8C-CC3F423E2B28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6990DF8-1750-3CB6-1694-C94768F89724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34394E79-8567-923F-4DA4-B06D46785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3BB0C5-3531-27D1-A323-2AB3A22D4D1E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Certains acteurs plus haut de gamme entrent ils fréquemment dans notre territoire prix en période de promotion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2CBA9B10-53B8-C272-4568-E978BD17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70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04E0CA-6323-A99E-FF25-0875FFA9BD81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5B222-E957-B5D8-0E8A-F9A74470031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A619E0-8FAC-A77A-99FF-61D778D3A401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475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17088-BEE7-D6E5-B78A-9FE0EC8B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F20290-618A-DAE7-20BA-A6923EFC4E02}"/>
              </a:ext>
            </a:extLst>
          </p:cNvPr>
          <p:cNvSpPr/>
          <p:nvPr/>
        </p:nvSpPr>
        <p:spPr>
          <a:xfrm>
            <a:off x="-1" y="1403928"/>
            <a:ext cx="12192001" cy="4985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5E073-3FDD-C6FE-53DF-6895EAFC3ECB}"/>
              </a:ext>
            </a:extLst>
          </p:cNvPr>
          <p:cNvSpPr/>
          <p:nvPr/>
        </p:nvSpPr>
        <p:spPr>
          <a:xfrm>
            <a:off x="532931" y="1403928"/>
            <a:ext cx="11126135" cy="4985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0AC0639-87B3-A73F-76B1-8F7EBB41516F}"/>
              </a:ext>
            </a:extLst>
          </p:cNvPr>
          <p:cNvSpPr/>
          <p:nvPr/>
        </p:nvSpPr>
        <p:spPr>
          <a:xfrm>
            <a:off x="532932" y="611296"/>
            <a:ext cx="226904" cy="2269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FDF78-D1F1-ADAE-DDD0-4CD06D6D0F9C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Leclerc -  Etude du 22 sept 2025 | D000</a:t>
            </a:r>
            <a:endParaRPr lang="en-US" sz="1100" dirty="0">
              <a:solidFill>
                <a:schemeClr val="accent3"/>
              </a:solidFill>
              <a:highlight>
                <a:srgbClr val="FFFF00"/>
              </a:highligh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94B3403-7E3C-CBF3-86CA-EEA9CB552479}"/>
              </a:ext>
            </a:extLst>
          </p:cNvPr>
          <p:cNvSpPr txBox="1"/>
          <p:nvPr/>
        </p:nvSpPr>
        <p:spPr>
          <a:xfrm>
            <a:off x="898070" y="246279"/>
            <a:ext cx="497635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>
            <a:defPPr>
              <a:defRPr lang="en-US"/>
            </a:defPPr>
            <a:lvl1pPr>
              <a:defRPr sz="1600" i="1">
                <a:latin typeface="Aptos" panose="020B0004020202020204" pitchFamily="34" charset="0"/>
              </a:defRPr>
            </a:lvl1pPr>
          </a:lstStyle>
          <a:p>
            <a:r>
              <a:rPr lang="fr-FR" b="1" dirty="0">
                <a:solidFill>
                  <a:schemeClr val="accent1"/>
                </a:solidFill>
              </a:rPr>
              <a:t>Cas n°4 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ea typeface="Lato" panose="020F0502020204030203" pitchFamily="34" charset="0"/>
                <a:cs typeface="Lato" panose="020F0502020204030203" pitchFamily="34" charset="0"/>
              </a:rPr>
              <a:t>Vérifier le positionnement prix</a:t>
            </a:r>
            <a:endParaRPr lang="fr-FR" sz="2400" dirty="0">
              <a:latin typeface="Aptos Black" panose="020B0004020202020204" pitchFamily="34" charset="0"/>
            </a:endParaRPr>
          </a:p>
        </p:txBody>
      </p:sp>
      <p:pic>
        <p:nvPicPr>
          <p:cNvPr id="6" name="Picture 5" descr="A black and grey logo&#10;&#10;AI-generated content may be incorrect.">
            <a:extLst>
              <a:ext uri="{FF2B5EF4-FFF2-40B4-BE49-F238E27FC236}">
                <a16:creationId xmlns:a16="http://schemas.microsoft.com/office/drawing/2014/main" id="{6D2B74BC-4855-D169-76F7-AF0F50B56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00" y="90715"/>
            <a:ext cx="14655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82721-1B04-1BBA-B643-9AD504CE4543}"/>
              </a:ext>
            </a:extLst>
          </p:cNvPr>
          <p:cNvSpPr txBox="1"/>
          <p:nvPr/>
        </p:nvSpPr>
        <p:spPr>
          <a:xfrm>
            <a:off x="898070" y="492774"/>
            <a:ext cx="10760998" cy="833178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dirty="0">
                <a:latin typeface="Aptos Black" panose="020B0004020202020204" pitchFamily="34" charset="0"/>
              </a:rPr>
              <a:t>Les campagnes ont-elles eu un impact sur le franchissement d’un prix psychologique ?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A8B56AB-CA4F-3ACA-5893-075399F1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EF78A9-82AA-4C6F-AD45-43DF650E2802}" type="slidenum">
              <a:rPr lang="fr-FR" smtClean="0"/>
              <a:t>71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7A6728-1F95-A5E7-7949-BB0EA67AA39C}"/>
              </a:ext>
            </a:extLst>
          </p:cNvPr>
          <p:cNvGrpSpPr/>
          <p:nvPr/>
        </p:nvGrpSpPr>
        <p:grpSpPr>
          <a:xfrm>
            <a:off x="898070" y="1563201"/>
            <a:ext cx="10265230" cy="534498"/>
            <a:chOff x="1050129" y="1563201"/>
            <a:chExt cx="4326467" cy="534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B9CC0-0C32-BDF9-8A2E-0F217708775F}"/>
                </a:ext>
              </a:extLst>
            </p:cNvPr>
            <p:cNvSpPr txBox="1"/>
            <p:nvPr/>
          </p:nvSpPr>
          <p:spPr>
            <a:xfrm>
              <a:off x="1050129" y="1563201"/>
              <a:ext cx="4326467" cy="525401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 b="1" dirty="0">
                  <a:latin typeface="Aptos" panose="020B0004020202020204" pitchFamily="34" charset="0"/>
                </a:rPr>
                <a:t>XXX</a:t>
              </a:r>
            </a:p>
            <a:p>
              <a:endParaRPr lang="fr-FR" sz="1400" dirty="0">
                <a:latin typeface="Aptos" panose="020B00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9989E4-CE9C-687D-12CA-F4E3FBFAA2A8}"/>
                </a:ext>
              </a:extLst>
            </p:cNvPr>
            <p:cNvSpPr txBox="1"/>
            <p:nvPr/>
          </p:nvSpPr>
          <p:spPr>
            <a:xfrm>
              <a:off x="1050129" y="1787741"/>
              <a:ext cx="4326467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ctr">
              <a:spAutoFit/>
            </a:bodyPr>
            <a:lstStyle/>
            <a:p>
              <a:r>
                <a:rPr lang="fr-FR" sz="1400">
                  <a:latin typeface="Aptos" panose="020B0004020202020204" pitchFamily="34" charset="0"/>
                </a:rPr>
                <a:t>Chez Leclerc au 22 sept 2025</a:t>
              </a:r>
              <a:endParaRPr lang="fr-FR" sz="14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3698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D749-6D05-C09E-2968-2E13C039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0D1AAD-EA12-C0AC-6D85-9EB78B431D97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5E40D0-9274-425A-B05B-B2F0A9E283F3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475C4-50D4-4564-25D4-8241B5384A27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C58984-D16B-6D0B-F698-D24C4E6DDB15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AutoNum type="romanUcPeriod"/>
            </a:pPr>
            <a:endParaRPr lang="fr-FR" noProof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605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640D0-E7C2-987F-B5DA-D69D80F8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5E99C-CC6C-11F0-FD44-76CDB4C662D5}"/>
              </a:ext>
            </a:extLst>
          </p:cNvPr>
          <p:cNvSpPr/>
          <p:nvPr/>
        </p:nvSpPr>
        <p:spPr>
          <a:xfrm>
            <a:off x="789832" y="661790"/>
            <a:ext cx="10456694" cy="55344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Mesurer la rupture des produits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a évolué le taux de disponibilité des différents produits et quel est le manque à gagner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 récurrentes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Y a-t-il des ruptures à répétition sur certains magasins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sont elles localisées sur une région ? 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Suivre le délai de réassort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Combien de temps dure en moyenne une rupture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évolue ce délai sur les différents produits ?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Connaitre les signaux d’alertes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ruptures augmentent-elles avant ou après promotion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Les prix changent-ils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rupture d’un produit est elle corrélée à la rupture des autres produits de la gamme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La position sur le site change-t-elle avant une rupture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Quels sont les magasins à risque actuellement ?</a:t>
            </a:r>
          </a:p>
        </p:txBody>
      </p:sp>
    </p:spTree>
    <p:extLst>
      <p:ext uri="{BB962C8B-B14F-4D97-AF65-F5344CB8AC3E}">
        <p14:creationId xmlns:p14="http://schemas.microsoft.com/office/powerpoint/2010/main" val="2210529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0185-F1F6-9393-4911-B058DC11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1D12A6-2A6F-A886-55B0-16DE7E5A3DA6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95EBDE-FA82-9B1D-3CD8-0194614B6447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D68100-4650-09B5-701D-8C831F0BA019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7CB706-879F-AEF7-D1FC-831AEFDDEC91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FontTx/>
              <a:buAutoNum type="romanUcPeriod"/>
            </a:pP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b="1" i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Comprendre l’environnement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Implémenter la conquête magasin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l’efficacité sur le parc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3966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C050-58F5-D172-8660-C81D4641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1589BB-D481-89DC-E7E0-8EAD5D2E3C60}"/>
              </a:ext>
            </a:extLst>
          </p:cNvPr>
          <p:cNvSpPr/>
          <p:nvPr/>
        </p:nvSpPr>
        <p:spPr>
          <a:xfrm>
            <a:off x="789832" y="239486"/>
            <a:ext cx="10456694" cy="63790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Synthèse de la performance par territoire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Tableau comparatif des principaux KPIs par zone commerciale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Une page pour comparer les performances sur les différentes régions (tableau de synthèse) sur les prix, les promotions, la distribution, les ruptures,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Liste des actions prioritaires par région sur une page (carte avec des bulles et une liste d’actions avec estimation du potentiel 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Identification des zones prioritaires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Pour chacun des cas on boucle pour avoir tout le contenu d’une zone à la suite (tout le contenu zone 1, puis 2,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n°1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actions prioritaires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1 page de synthèse pour chaque zone avec ses actions prioritaires détaillées et les impacts attendus par initiative.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n°2 :</a:t>
            </a:r>
            <a:r>
              <a:rPr lang="fr-FR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 l’environnement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Fiche d’identité détaillée sur chaque zone commerciale avec les concurrents locaux (et l’écart avec le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natio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), les prix moyens, etc.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On se concentre sur les différences dans l’environnement de marché, les magasins sont ils plus grands, quels sont les concurrents avec une forte implantation locale, etc.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n°3 :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Implémenter la conquête magasin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Zoom sur les magasins à conquérir en priorité avec une liste des 10 magasins prioritaires (si pertinent)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 n°4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Renforcer la performance sur le parc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Identifier les ruptures, incohérences prix, mise en avant produit, trous dans l’assortiment (i.e. renforcer le parc existant)</a:t>
            </a:r>
          </a:p>
          <a:p>
            <a:pPr lvl="1"/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25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ry road along the side of mountains">
            <a:extLst>
              <a:ext uri="{FF2B5EF4-FFF2-40B4-BE49-F238E27FC236}">
                <a16:creationId xmlns:a16="http://schemas.microsoft.com/office/drawing/2014/main" id="{F5308F07-B49D-2B14-72C3-8E1EC119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D808BD-E320-2008-8597-189AF6CF8D08}"/>
              </a:ext>
            </a:extLst>
          </p:cNvPr>
          <p:cNvSpPr/>
          <p:nvPr/>
        </p:nvSpPr>
        <p:spPr>
          <a:xfrm>
            <a:off x="2074127" y="1328286"/>
            <a:ext cx="8043746" cy="4201428"/>
          </a:xfrm>
          <a:prstGeom prst="roundRect">
            <a:avLst>
              <a:gd name="adj" fmla="val 567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Contactez-nous</a:t>
            </a:r>
          </a:p>
          <a:p>
            <a:pPr algn="ctr"/>
            <a:endParaRPr lang="fr-FR" sz="5400" b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Vincent Moschetta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Vmoschetta@sammpo.fr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Tel. 		06 66 56 36 45</a:t>
            </a:r>
          </a:p>
          <a:p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Sibora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Malollari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: 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Smalollari@sammpo.fr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Tel. 		06 19 72 06 69</a:t>
            </a:r>
          </a:p>
        </p:txBody>
      </p:sp>
    </p:spTree>
    <p:extLst>
      <p:ext uri="{BB962C8B-B14F-4D97-AF65-F5344CB8AC3E}">
        <p14:creationId xmlns:p14="http://schemas.microsoft.com/office/powerpoint/2010/main" val="97417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34C8-5EA3-D564-EF7E-EBAA1631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A46FFD-A62A-A202-FE05-1E11C23EB762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7C765B-9334-1492-681B-B38C34009DBD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965A7A-2C3E-C9EB-360F-21132E52F6A5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25DEAC-D9DA-F81D-C888-766914E60F18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  <a:endParaRPr lang="fr-FR" sz="2400" b="1" noProof="0" dirty="0">
              <a:solidFill>
                <a:schemeClr val="accent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b="1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48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0D03-565B-35F2-9134-536D7F5AE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55B0D-619E-85A6-33EF-9D5951A445D8}"/>
              </a:ext>
            </a:extLst>
          </p:cNvPr>
          <p:cNvGrpSpPr/>
          <p:nvPr/>
        </p:nvGrpSpPr>
        <p:grpSpPr>
          <a:xfrm>
            <a:off x="-1" y="0"/>
            <a:ext cx="7421078" cy="6858000"/>
            <a:chOff x="-1" y="0"/>
            <a:chExt cx="7421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CB36B8-EB2F-5DB4-F7C1-ACEC71B889D2}"/>
                </a:ext>
              </a:extLst>
            </p:cNvPr>
            <p:cNvSpPr/>
            <p:nvPr/>
          </p:nvSpPr>
          <p:spPr>
            <a:xfrm>
              <a:off x="1" y="4454"/>
              <a:ext cx="7421076" cy="6853546"/>
            </a:xfrm>
            <a:prstGeom prst="rect">
              <a:avLst/>
            </a:prstGeom>
            <a:blipFill>
              <a:blip r:embed="rId3"/>
              <a:stretch>
                <a:fillRect l="-9598" r="-9598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endParaRPr lang="fr-FR" sz="1600" b="1" noProof="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085CE8-F54E-5CCC-7181-8333E47F8101}"/>
                </a:ext>
              </a:extLst>
            </p:cNvPr>
            <p:cNvSpPr/>
            <p:nvPr/>
          </p:nvSpPr>
          <p:spPr>
            <a:xfrm>
              <a:off x="-1" y="0"/>
              <a:ext cx="7421076" cy="6858000"/>
            </a:xfrm>
            <a:prstGeom prst="rect">
              <a:avLst/>
            </a:prstGeom>
            <a:solidFill>
              <a:srgbClr val="30323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8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6A177C-15BF-DB8A-CAB6-C7BF438FD6CC}"/>
              </a:ext>
            </a:extLst>
          </p:cNvPr>
          <p:cNvSpPr/>
          <p:nvPr/>
        </p:nvSpPr>
        <p:spPr>
          <a:xfrm>
            <a:off x="5544152" y="524576"/>
            <a:ext cx="6188400" cy="5808848"/>
          </a:xfrm>
          <a:prstGeom prst="roundRect">
            <a:avLst>
              <a:gd name="adj" fmla="val 4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tIns="468000" rIns="0" bIns="0" rtlCol="0" anchor="t"/>
          <a:lstStyle/>
          <a:p>
            <a:r>
              <a:rPr lang="fr-FR" sz="2400" b="1" dirty="0">
                <a:solidFill>
                  <a:schemeClr val="accent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</a:p>
          <a:p>
            <a:pPr algn="l"/>
            <a:endParaRPr lang="fr-FR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b="1" noProof="0" dirty="0">
                <a:solidFill>
                  <a:schemeClr val="accent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global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distributeur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Environnement concurrentiel</a:t>
            </a:r>
          </a:p>
          <a:p>
            <a:pPr marL="857250" lvl="1" indent="-400050">
              <a:buFont typeface="+mj-lt"/>
              <a:buAutoNum type="alphaLcPeriod"/>
            </a:pPr>
            <a:r>
              <a:rPr lang="fr-FR" noProof="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globale</a:t>
            </a:r>
          </a:p>
          <a:p>
            <a:pPr lvl="1"/>
            <a:endParaRPr lang="fr-FR" noProof="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 et assortiment</a:t>
            </a:r>
          </a:p>
          <a:p>
            <a:pPr marL="400050" indent="-400050" algn="l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Politique tarifaire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promotionnelle</a:t>
            </a:r>
          </a:p>
          <a:p>
            <a:pPr marL="400050" indent="-400050">
              <a:buFontTx/>
              <a:buAutoNum type="romanUcPeriod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Disponibilité et ruptures</a:t>
            </a:r>
          </a:p>
          <a:p>
            <a:pPr marL="400050" indent="-400050">
              <a:buAutoNum type="romanUcPeriod"/>
            </a:pPr>
            <a:r>
              <a:rPr lang="fr-FR" noProof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Territoires commerciaux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897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heme/theme1.xml><?xml version="1.0" encoding="utf-8"?>
<a:theme xmlns:a="http://schemas.openxmlformats.org/drawingml/2006/main" name="Office Theme">
  <a:themeElements>
    <a:clrScheme name="SAMMPO 02">
      <a:dk1>
        <a:srgbClr val="1B1C1F"/>
      </a:dk1>
      <a:lt1>
        <a:sysClr val="window" lastClr="FFFFFF"/>
      </a:lt1>
      <a:dk2>
        <a:srgbClr val="20307E"/>
      </a:dk2>
      <a:lt2>
        <a:srgbClr val="F8F8FA"/>
      </a:lt2>
      <a:accent1>
        <a:srgbClr val="D6283D"/>
      </a:accent1>
      <a:accent2>
        <a:srgbClr val="457B9D"/>
      </a:accent2>
      <a:accent3>
        <a:srgbClr val="3D3D3D"/>
      </a:accent3>
      <a:accent4>
        <a:srgbClr val="2FB3B0"/>
      </a:accent4>
      <a:accent5>
        <a:srgbClr val="4A5198"/>
      </a:accent5>
      <a:accent6>
        <a:srgbClr val="70AD47"/>
      </a:accent6>
      <a:hlink>
        <a:srgbClr val="954F72"/>
      </a:hlink>
      <a:folHlink>
        <a:srgbClr val="AE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28521</TotalTime>
  <Words>6928</Words>
  <Application>Microsoft Office PowerPoint</Application>
  <PresentationFormat>Widescreen</PresentationFormat>
  <Paragraphs>1486</Paragraphs>
  <Slides>76</Slides>
  <Notes>68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Aptos</vt:lpstr>
      <vt:lpstr>Aptos Black</vt:lpstr>
      <vt:lpstr>Aptos Display</vt:lpstr>
      <vt:lpstr>Arial</vt:lpstr>
      <vt:lpstr>Lato</vt:lpstr>
      <vt:lpstr>Lato Black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Moschetta</dc:creator>
  <cp:lastModifiedBy>Vincent Moschetta</cp:lastModifiedBy>
  <cp:revision>1056</cp:revision>
  <dcterms:created xsi:type="dcterms:W3CDTF">2025-05-09T11:21:43Z</dcterms:created>
  <dcterms:modified xsi:type="dcterms:W3CDTF">2025-10-02T19:55:04Z</dcterms:modified>
</cp:coreProperties>
</file>